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6" r:id="rId3"/>
    <p:sldMasterId id="2147483708" r:id="rId4"/>
    <p:sldMasterId id="2147483720" r:id="rId5"/>
  </p:sldMasterIdLst>
  <p:notesMasterIdLst>
    <p:notesMasterId r:id="rId116"/>
  </p:notesMasterIdLst>
  <p:sldIdLst>
    <p:sldId id="256" r:id="rId6"/>
    <p:sldId id="257" r:id="rId7"/>
    <p:sldId id="397" r:id="rId8"/>
    <p:sldId id="398" r:id="rId9"/>
    <p:sldId id="399" r:id="rId10"/>
    <p:sldId id="400" r:id="rId11"/>
    <p:sldId id="401" r:id="rId12"/>
    <p:sldId id="402" r:id="rId13"/>
    <p:sldId id="403" r:id="rId14"/>
    <p:sldId id="404" r:id="rId15"/>
    <p:sldId id="405" r:id="rId16"/>
    <p:sldId id="406" r:id="rId17"/>
    <p:sldId id="407" r:id="rId18"/>
    <p:sldId id="408" r:id="rId19"/>
    <p:sldId id="409" r:id="rId20"/>
    <p:sldId id="410" r:id="rId21"/>
    <p:sldId id="411" r:id="rId22"/>
    <p:sldId id="412" r:id="rId23"/>
    <p:sldId id="413" r:id="rId24"/>
    <p:sldId id="414" r:id="rId25"/>
    <p:sldId id="415" r:id="rId26"/>
    <p:sldId id="416" r:id="rId27"/>
    <p:sldId id="417" r:id="rId28"/>
    <p:sldId id="418" r:id="rId29"/>
    <p:sldId id="419" r:id="rId30"/>
    <p:sldId id="420" r:id="rId31"/>
    <p:sldId id="421" r:id="rId32"/>
    <p:sldId id="422" r:id="rId33"/>
    <p:sldId id="423" r:id="rId34"/>
    <p:sldId id="424" r:id="rId35"/>
    <p:sldId id="425" r:id="rId36"/>
    <p:sldId id="426" r:id="rId37"/>
    <p:sldId id="427" r:id="rId38"/>
    <p:sldId id="351" r:id="rId39"/>
    <p:sldId id="352" r:id="rId40"/>
    <p:sldId id="353" r:id="rId41"/>
    <p:sldId id="354" r:id="rId42"/>
    <p:sldId id="355" r:id="rId43"/>
    <p:sldId id="356" r:id="rId44"/>
    <p:sldId id="357" r:id="rId45"/>
    <p:sldId id="358" r:id="rId46"/>
    <p:sldId id="359" r:id="rId47"/>
    <p:sldId id="360" r:id="rId48"/>
    <p:sldId id="361" r:id="rId49"/>
    <p:sldId id="362" r:id="rId50"/>
    <p:sldId id="363" r:id="rId51"/>
    <p:sldId id="364" r:id="rId52"/>
    <p:sldId id="365" r:id="rId53"/>
    <p:sldId id="366" r:id="rId54"/>
    <p:sldId id="367" r:id="rId55"/>
    <p:sldId id="368" r:id="rId56"/>
    <p:sldId id="369" r:id="rId57"/>
    <p:sldId id="370" r:id="rId58"/>
    <p:sldId id="371" r:id="rId59"/>
    <p:sldId id="372" r:id="rId60"/>
    <p:sldId id="373" r:id="rId61"/>
    <p:sldId id="374" r:id="rId62"/>
    <p:sldId id="375" r:id="rId63"/>
    <p:sldId id="376" r:id="rId64"/>
    <p:sldId id="377" r:id="rId65"/>
    <p:sldId id="378" r:id="rId66"/>
    <p:sldId id="379" r:id="rId67"/>
    <p:sldId id="380" r:id="rId68"/>
    <p:sldId id="381" r:id="rId69"/>
    <p:sldId id="382" r:id="rId70"/>
    <p:sldId id="383" r:id="rId71"/>
    <p:sldId id="384" r:id="rId72"/>
    <p:sldId id="385" r:id="rId73"/>
    <p:sldId id="386" r:id="rId74"/>
    <p:sldId id="387" r:id="rId75"/>
    <p:sldId id="388" r:id="rId76"/>
    <p:sldId id="389" r:id="rId77"/>
    <p:sldId id="390" r:id="rId78"/>
    <p:sldId id="391" r:id="rId79"/>
    <p:sldId id="392" r:id="rId80"/>
    <p:sldId id="393" r:id="rId81"/>
    <p:sldId id="394" r:id="rId82"/>
    <p:sldId id="395" r:id="rId83"/>
    <p:sldId id="396" r:id="rId84"/>
    <p:sldId id="428" r:id="rId85"/>
    <p:sldId id="429" r:id="rId86"/>
    <p:sldId id="430" r:id="rId87"/>
    <p:sldId id="431" r:id="rId88"/>
    <p:sldId id="432" r:id="rId89"/>
    <p:sldId id="433" r:id="rId90"/>
    <p:sldId id="434" r:id="rId91"/>
    <p:sldId id="435" r:id="rId92"/>
    <p:sldId id="436" r:id="rId93"/>
    <p:sldId id="437" r:id="rId94"/>
    <p:sldId id="438" r:id="rId95"/>
    <p:sldId id="439" r:id="rId96"/>
    <p:sldId id="440" r:id="rId97"/>
    <p:sldId id="441" r:id="rId98"/>
    <p:sldId id="442" r:id="rId99"/>
    <p:sldId id="443" r:id="rId100"/>
    <p:sldId id="444" r:id="rId101"/>
    <p:sldId id="445" r:id="rId102"/>
    <p:sldId id="446" r:id="rId103"/>
    <p:sldId id="447" r:id="rId104"/>
    <p:sldId id="448" r:id="rId105"/>
    <p:sldId id="449" r:id="rId106"/>
    <p:sldId id="450" r:id="rId107"/>
    <p:sldId id="451" r:id="rId108"/>
    <p:sldId id="452" r:id="rId109"/>
    <p:sldId id="453" r:id="rId110"/>
    <p:sldId id="454" r:id="rId111"/>
    <p:sldId id="455" r:id="rId112"/>
    <p:sldId id="456" r:id="rId113"/>
    <p:sldId id="457" r:id="rId114"/>
    <p:sldId id="486" r:id="rId115"/>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384" autoAdjust="0"/>
    <p:restoredTop sz="94660"/>
  </p:normalViewPr>
  <p:slideViewPr>
    <p:cSldViewPr snapToGrid="0">
      <p:cViewPr varScale="1">
        <p:scale>
          <a:sx n="105" d="100"/>
          <a:sy n="105" d="100"/>
        </p:scale>
        <p:origin x="78" y="2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slide" Target="slides/slide97.xml"/><Relationship Id="rId110" Type="http://schemas.openxmlformats.org/officeDocument/2006/relationships/slide" Target="slides/slide105.xml"/><Relationship Id="rId115" Type="http://schemas.openxmlformats.org/officeDocument/2006/relationships/slide" Target="slides/slide110.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13" Type="http://schemas.openxmlformats.org/officeDocument/2006/relationships/slide" Target="slides/slide108.xml"/><Relationship Id="rId118" Type="http://schemas.openxmlformats.org/officeDocument/2006/relationships/viewProps" Target="view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theme" Target="theme/theme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A78DCB5-17B8-4249-B63D-F0D088809C56}" type="datetimeFigureOut">
              <a:rPr kumimoji="1" lang="ja-JP" altLang="en-US" smtClean="0"/>
              <a:t>2018/10/2</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11020-2FE4-4D49-9ADD-79614FD1E3D8}" type="slidenum">
              <a:rPr kumimoji="1" lang="ja-JP" altLang="en-US" smtClean="0"/>
              <a:t>‹#›</a:t>
            </a:fld>
            <a:endParaRPr kumimoji="1" lang="ja-JP" altLang="en-US"/>
          </a:p>
        </p:txBody>
      </p:sp>
    </p:spTree>
    <p:extLst>
      <p:ext uri="{BB962C8B-B14F-4D97-AF65-F5344CB8AC3E}">
        <p14:creationId xmlns:p14="http://schemas.microsoft.com/office/powerpoint/2010/main" val="14826486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14</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42089439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89</a:t>
            </a:fld>
            <a:endParaRPr lang="ja-JP" altLang="en-US">
              <a:solidFill>
                <a:prstClr val="black"/>
              </a:solidFill>
            </a:endParaRPr>
          </a:p>
        </p:txBody>
      </p:sp>
    </p:spTree>
    <p:extLst>
      <p:ext uri="{BB962C8B-B14F-4D97-AF65-F5344CB8AC3E}">
        <p14:creationId xmlns:p14="http://schemas.microsoft.com/office/powerpoint/2010/main" val="2307241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90</a:t>
            </a:fld>
            <a:endParaRPr lang="ja-JP" altLang="en-US">
              <a:solidFill>
                <a:prstClr val="black"/>
              </a:solidFill>
            </a:endParaRPr>
          </a:p>
        </p:txBody>
      </p:sp>
    </p:spTree>
    <p:extLst>
      <p:ext uri="{BB962C8B-B14F-4D97-AF65-F5344CB8AC3E}">
        <p14:creationId xmlns:p14="http://schemas.microsoft.com/office/powerpoint/2010/main" val="611376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左側の部分は</a:t>
            </a:r>
            <a:r>
              <a:rPr kumimoji="1" lang="en-US" altLang="ja-JP" dirty="0" err="1" smtClean="0"/>
              <a:t>E^t</a:t>
            </a:r>
            <a:r>
              <a:rPr kumimoji="1" lang="ja-JP" altLang="en-US" dirty="0" smtClean="0"/>
              <a:t>の具体形からすぐ計算できるので，右側の部分について</a:t>
            </a:r>
            <a:r>
              <a:rPr kumimoji="1" lang="en-US" altLang="ja-JP" dirty="0" err="1" smtClean="0"/>
              <a:t>prsk</a:t>
            </a:r>
            <a:r>
              <a:rPr kumimoji="1" lang="ja-JP" altLang="en-US" dirty="0" smtClean="0"/>
              <a:t>とおいて求めます．</a:t>
            </a:r>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95</a:t>
            </a:fld>
            <a:endParaRPr lang="ja-JP" altLang="en-US">
              <a:solidFill>
                <a:prstClr val="black"/>
              </a:solidFill>
            </a:endParaRPr>
          </a:p>
        </p:txBody>
      </p:sp>
    </p:spTree>
    <p:extLst>
      <p:ext uri="{BB962C8B-B14F-4D97-AF65-F5344CB8AC3E}">
        <p14:creationId xmlns:p14="http://schemas.microsoft.com/office/powerpoint/2010/main" val="17594842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97</a:t>
            </a:fld>
            <a:endParaRPr lang="ja-JP" altLang="en-US">
              <a:solidFill>
                <a:prstClr val="black"/>
              </a:solidFill>
            </a:endParaRPr>
          </a:p>
        </p:txBody>
      </p:sp>
    </p:spTree>
    <p:extLst>
      <p:ext uri="{BB962C8B-B14F-4D97-AF65-F5344CB8AC3E}">
        <p14:creationId xmlns:p14="http://schemas.microsoft.com/office/powerpoint/2010/main" val="1236845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ノート プレースホルダー 2"/>
              <p:cNvSpPr>
                <a:spLocks noGrp="1"/>
              </p:cNvSpPr>
              <p:nvPr>
                <p:ph type="body" idx="1"/>
              </p:nvPr>
            </p:nvSpPr>
            <p:spPr/>
            <p:txBody>
              <a:bodyPr/>
              <a:lstStyle/>
              <a:p>
                <a:r>
                  <a:rPr kumimoji="1" lang="ja-JP" altLang="en-US" dirty="0" smtClean="0"/>
                  <a:t>メモリーセルはループを用いて各時刻のセル</a:t>
                </a:r>
                <a:r>
                  <a:rPr kumimoji="1" lang="en-US" altLang="ja-JP" dirty="0" smtClean="0"/>
                  <a:t>(C)</a:t>
                </a:r>
                <a:r>
                  <a:rPr kumimoji="1" lang="ja-JP" altLang="en-US" dirty="0" smtClean="0"/>
                  <a:t>の出力</a:t>
                </a:r>
                <a14:m>
                  <m:oMath xmlns:m="http://schemas.openxmlformats.org/officeDocument/2006/math">
                    <m:sSubSup>
                      <m:sSubSupPr>
                        <m:ctrlPr>
                          <a:rPr kumimoji="1" lang="en-US" altLang="ja-JP" b="0" i="1" smtClean="0">
                            <a:latin typeface="Cambria Math" panose="02040503050406030204" pitchFamily="18" charset="0"/>
                          </a:rPr>
                        </m:ctrlPr>
                      </m:sSubSupPr>
                      <m:e>
                        <m:r>
                          <a:rPr kumimoji="1" lang="en-US" altLang="ja-JP" b="0" i="1" smtClean="0">
                            <a:latin typeface="Cambria Math" panose="02040503050406030204" pitchFamily="18" charset="0"/>
                          </a:rPr>
                          <m:t>𝑠</m:t>
                        </m:r>
                      </m:e>
                      <m:sub>
                        <m:r>
                          <a:rPr kumimoji="1" lang="en-US" altLang="ja-JP" b="0" i="1" smtClean="0">
                            <a:latin typeface="Cambria Math" panose="02040503050406030204" pitchFamily="18" charset="0"/>
                          </a:rPr>
                          <m:t>𝑗</m:t>
                        </m:r>
                      </m:sub>
                      <m:sup>
                        <m:r>
                          <a:rPr kumimoji="1" lang="en-US" altLang="ja-JP" b="0" i="1" smtClean="0">
                            <a:latin typeface="Cambria Math" panose="02040503050406030204" pitchFamily="18" charset="0"/>
                          </a:rPr>
                          <m:t>𝑡</m:t>
                        </m:r>
                      </m:sup>
                    </m:sSubSup>
                    <m:r>
                      <a:rPr kumimoji="1" lang="ja-JP" altLang="en-US" b="0" i="1" smtClean="0">
                        <a:latin typeface="Cambria Math" panose="02040503050406030204" pitchFamily="18" charset="0"/>
                      </a:rPr>
                      <m:t>を</m:t>
                    </m:r>
                  </m:oMath>
                </a14:m>
                <a:r>
                  <a:rPr kumimoji="1" lang="ja-JP" altLang="en-US" dirty="0" smtClean="0"/>
                  <a:t>次の時刻のセルに受け渡します．したがって，図においてループ矢印の出力は</a:t>
                </a:r>
                <a:r>
                  <a:rPr kumimoji="1" lang="en-US" altLang="ja-JP" dirty="0" smtClean="0"/>
                  <a:t>1</a:t>
                </a:r>
                <a:r>
                  <a:rPr kumimoji="1" lang="ja-JP" altLang="en-US" dirty="0" smtClean="0"/>
                  <a:t>時刻遅れます．</a:t>
                </a:r>
                <a:endParaRPr kumimoji="1" lang="ja-JP" altLang="en-US" dirty="0"/>
              </a:p>
            </p:txBody>
          </p:sp>
        </mc:Choice>
        <mc:Fallback xmlns="">
          <p:sp>
            <p:nvSpPr>
              <p:cNvPr id="3" name="ノート プレースホルダー 2"/>
              <p:cNvSpPr>
                <a:spLocks noGrp="1"/>
              </p:cNvSpPr>
              <p:nvPr>
                <p:ph type="body" idx="1"/>
              </p:nvPr>
            </p:nvSpPr>
            <p:spPr/>
            <p:txBody>
              <a:bodyPr/>
              <a:lstStyle/>
              <a:p>
                <a:r>
                  <a:rPr kumimoji="1" lang="ja-JP" altLang="en-US" dirty="0" smtClean="0"/>
                  <a:t>メモリーセルはループを用いて各時刻のセル</a:t>
                </a:r>
                <a:r>
                  <a:rPr kumimoji="1" lang="en-US" altLang="ja-JP" dirty="0" smtClean="0"/>
                  <a:t>(C)</a:t>
                </a:r>
                <a:r>
                  <a:rPr kumimoji="1" lang="ja-JP" altLang="en-US" dirty="0" smtClean="0"/>
                  <a:t>の出力</a:t>
                </a:r>
                <a:r>
                  <a:rPr kumimoji="1" lang="en-US" altLang="ja-JP" b="0" i="0" smtClean="0">
                    <a:latin typeface="Cambria Math" panose="02040503050406030204" pitchFamily="18" charset="0"/>
                  </a:rPr>
                  <a:t>𝑠</a:t>
                </a:r>
                <a:r>
                  <a:rPr kumimoji="1" lang="en-US" altLang="ja-JP" b="0" i="0" smtClean="0">
                    <a:latin typeface="Cambria Math" panose="02040503050406030204" pitchFamily="18" charset="0"/>
                  </a:rPr>
                  <a:t>_</a:t>
                </a:r>
                <a:r>
                  <a:rPr kumimoji="1" lang="en-US" altLang="ja-JP" b="0" i="0" smtClean="0">
                    <a:latin typeface="Cambria Math" panose="02040503050406030204" pitchFamily="18" charset="0"/>
                  </a:rPr>
                  <a:t>𝑗^𝑡</a:t>
                </a:r>
                <a:r>
                  <a:rPr kumimoji="1" lang="ja-JP" altLang="en-US" b="0" i="0" smtClean="0">
                    <a:latin typeface="Cambria Math" panose="02040503050406030204" pitchFamily="18" charset="0"/>
                  </a:rPr>
                  <a:t> を</a:t>
                </a:r>
                <a:r>
                  <a:rPr kumimoji="1" lang="ja-JP" altLang="en-US" dirty="0" smtClean="0"/>
                  <a:t>次の時刻のセルに受け渡します．したがって，図においてループ矢印の出力は</a:t>
                </a:r>
                <a:r>
                  <a:rPr kumimoji="1" lang="en-US" altLang="ja-JP" dirty="0" smtClean="0"/>
                  <a:t>1</a:t>
                </a:r>
                <a:r>
                  <a:rPr kumimoji="1" lang="ja-JP" altLang="en-US" dirty="0" smtClean="0"/>
                  <a:t>時刻遅れます．</a:t>
                </a:r>
                <a:endParaRPr kumimoji="1" lang="ja-JP" altLang="en-US" dirty="0"/>
              </a:p>
            </p:txBody>
          </p:sp>
        </mc:Fallback>
      </mc:AlternateContent>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98</a:t>
            </a:fld>
            <a:endParaRPr lang="ja-JP" altLang="en-US">
              <a:solidFill>
                <a:prstClr val="black"/>
              </a:solidFill>
            </a:endParaRPr>
          </a:p>
        </p:txBody>
      </p:sp>
    </p:spTree>
    <p:extLst>
      <p:ext uri="{BB962C8B-B14F-4D97-AF65-F5344CB8AC3E}">
        <p14:creationId xmlns:p14="http://schemas.microsoft.com/office/powerpoint/2010/main" val="159112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101</a:t>
            </a:fld>
            <a:endParaRPr lang="ja-JP" altLang="en-US">
              <a:solidFill>
                <a:prstClr val="black"/>
              </a:solidFill>
            </a:endParaRPr>
          </a:p>
        </p:txBody>
      </p:sp>
    </p:spTree>
    <p:extLst>
      <p:ext uri="{BB962C8B-B14F-4D97-AF65-F5344CB8AC3E}">
        <p14:creationId xmlns:p14="http://schemas.microsoft.com/office/powerpoint/2010/main" val="9646834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err="1" smtClean="0"/>
              <a:t>，</a:t>
            </a:r>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103</a:t>
            </a:fld>
            <a:endParaRPr lang="ja-JP" altLang="en-US">
              <a:solidFill>
                <a:prstClr val="black"/>
              </a:solidFill>
            </a:endParaRPr>
          </a:p>
        </p:txBody>
      </p:sp>
    </p:spTree>
    <p:extLst>
      <p:ext uri="{BB962C8B-B14F-4D97-AF65-F5344CB8AC3E}">
        <p14:creationId xmlns:p14="http://schemas.microsoft.com/office/powerpoint/2010/main" val="855730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smtClean="0"/>
              <a:t>C</a:t>
            </a:r>
            <a:r>
              <a:rPr kumimoji="1" lang="ja-JP" altLang="en-US" dirty="0" smtClean="0"/>
              <a:t>は文脈：文</a:t>
            </a:r>
            <a:r>
              <a:rPr kumimoji="1" lang="en-US" altLang="ja-JP" dirty="0" smtClean="0"/>
              <a:t>z</a:t>
            </a:r>
            <a:r>
              <a:rPr kumimoji="1" lang="ja-JP" altLang="en-US" dirty="0" smtClean="0"/>
              <a:t>をある関数</a:t>
            </a:r>
            <a:r>
              <a:rPr kumimoji="1" lang="en-US" altLang="ja-JP" dirty="0" smtClean="0"/>
              <a:t>q</a:t>
            </a:r>
            <a:r>
              <a:rPr kumimoji="1" lang="ja-JP" altLang="en-US" dirty="0" smtClean="0"/>
              <a:t>により変換した，文の意味のようなもの</a:t>
            </a:r>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104</a:t>
            </a:fld>
            <a:endParaRPr lang="ja-JP" altLang="en-US">
              <a:solidFill>
                <a:prstClr val="black"/>
              </a:solidFill>
            </a:endParaRPr>
          </a:p>
        </p:txBody>
      </p:sp>
    </p:spTree>
    <p:extLst>
      <p:ext uri="{BB962C8B-B14F-4D97-AF65-F5344CB8AC3E}">
        <p14:creationId xmlns:p14="http://schemas.microsoft.com/office/powerpoint/2010/main" val="18998434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構造全体の学習は最尤法で行われます</a:t>
            </a:r>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105</a:t>
            </a:fld>
            <a:endParaRPr lang="ja-JP" altLang="en-US">
              <a:solidFill>
                <a:prstClr val="black"/>
              </a:solidFill>
            </a:endParaRPr>
          </a:p>
        </p:txBody>
      </p:sp>
    </p:spTree>
    <p:extLst>
      <p:ext uri="{BB962C8B-B14F-4D97-AF65-F5344CB8AC3E}">
        <p14:creationId xmlns:p14="http://schemas.microsoft.com/office/powerpoint/2010/main" val="434148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シナプス部では軸索を伝わってきた電気信号を合図に，軸索週末がシナプス小胞というカプセルに詰められた化学物資をばらまく</a:t>
            </a:r>
            <a:endParaRPr kumimoji="1" lang="en-US" altLang="ja-JP" dirty="0"/>
          </a:p>
          <a:p>
            <a:endParaRPr kumimoji="1" lang="en-US" altLang="ja-JP" dirty="0"/>
          </a:p>
          <a:p>
            <a:r>
              <a:rPr kumimoji="1" lang="ja-JP" altLang="en-US" dirty="0"/>
              <a:t>化学物質＝神経伝達物質，樹状突起で受け止められる←新たな電気信号を生む</a:t>
            </a:r>
            <a:endParaRPr kumimoji="1" lang="en-US" altLang="ja-JP" dirty="0"/>
          </a:p>
          <a:p>
            <a:r>
              <a:rPr kumimoji="1" lang="ja-JP" altLang="en-US" dirty="0"/>
              <a:t>細胞体ではいろんなところから信号がきて合算される</a:t>
            </a:r>
            <a:endParaRPr kumimoji="1" lang="en-US" altLang="ja-JP" dirty="0"/>
          </a:p>
          <a:p>
            <a:r>
              <a:rPr kumimoji="1" lang="ja-JP" altLang="en-US" dirty="0"/>
              <a:t>細胞体ではある一定以上の大きさの電気信号（閾値を受け取ると），軸索に向かって電気信号</a:t>
            </a:r>
            <a:endParaRPr kumimoji="1" lang="en-US" altLang="ja-JP"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22</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4007024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入力層は層数に含めない</a:t>
            </a:r>
            <a:endParaRPr kumimoji="1" lang="en-US" altLang="ja-JP" dirty="0"/>
          </a:p>
          <a:p>
            <a:r>
              <a:rPr kumimoji="1" lang="ja-JP" altLang="en-US" dirty="0"/>
              <a:t>感覚層</a:t>
            </a:r>
            <a:r>
              <a:rPr kumimoji="1" lang="ja-JP" altLang="en-US" dirty="0" err="1"/>
              <a:t>ー</a:t>
            </a:r>
            <a:r>
              <a:rPr kumimoji="1" lang="ja-JP" altLang="en-US" dirty="0"/>
              <a:t>網膜や皮膚のように神経回路の橋が回部からの刺激を受け入れる部分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24</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11866505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入力層は層数に含めない</a:t>
            </a:r>
            <a:endParaRPr kumimoji="1" lang="en-US" altLang="ja-JP" dirty="0"/>
          </a:p>
          <a:p>
            <a:r>
              <a:rPr kumimoji="1" lang="ja-JP" altLang="en-US" dirty="0"/>
              <a:t>感覚層</a:t>
            </a:r>
            <a:r>
              <a:rPr kumimoji="1" lang="ja-JP" altLang="en-US" dirty="0" err="1"/>
              <a:t>ー</a:t>
            </a:r>
            <a:r>
              <a:rPr kumimoji="1" lang="ja-JP" altLang="en-US" dirty="0"/>
              <a:t>網膜や皮膚のように神経回路の橋が回部からの刺激を受け入れる部分</a:t>
            </a:r>
            <a:endParaRPr kumimoji="1" lang="en-US" altLang="ja-JP" dirty="0"/>
          </a:p>
          <a:p>
            <a:endParaRPr kumimoji="1" lang="ja-JP" altLang="en-US"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25</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2607156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27</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25020198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3C0D6D34-65CC-4B83-9DCA-1CB728D225A8}" type="slidenum">
              <a:rPr kumimoji="1" lang="ja-JP" altLang="en-US" smtClean="0">
                <a:solidFill>
                  <a:prstClr val="black"/>
                </a:solidFill>
                <a:latin typeface="游ゴシック" panose="020F0502020204030204"/>
              </a:rPr>
              <a:pPr/>
              <a:t>29</a:t>
            </a:fld>
            <a:endParaRPr kumimoji="1" lang="ja-JP" altLang="en-US">
              <a:solidFill>
                <a:prstClr val="black"/>
              </a:solidFill>
              <a:latin typeface="游ゴシック" panose="020F0502020204030204"/>
            </a:endParaRPr>
          </a:p>
        </p:txBody>
      </p:sp>
    </p:spTree>
    <p:extLst>
      <p:ext uri="{BB962C8B-B14F-4D97-AF65-F5344CB8AC3E}">
        <p14:creationId xmlns:p14="http://schemas.microsoft.com/office/powerpoint/2010/main" val="32072146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80</a:t>
            </a:fld>
            <a:endParaRPr lang="ja-JP" altLang="en-US">
              <a:solidFill>
                <a:prstClr val="black"/>
              </a:solidFill>
            </a:endParaRPr>
          </a:p>
        </p:txBody>
      </p:sp>
    </p:spTree>
    <p:extLst>
      <p:ext uri="{BB962C8B-B14F-4D97-AF65-F5344CB8AC3E}">
        <p14:creationId xmlns:p14="http://schemas.microsoft.com/office/powerpoint/2010/main" val="4871949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82</a:t>
            </a:fld>
            <a:endParaRPr lang="ja-JP" altLang="en-US">
              <a:solidFill>
                <a:prstClr val="black"/>
              </a:solidFill>
            </a:endParaRPr>
          </a:p>
        </p:txBody>
      </p:sp>
    </p:spTree>
    <p:extLst>
      <p:ext uri="{BB962C8B-B14F-4D97-AF65-F5344CB8AC3E}">
        <p14:creationId xmlns:p14="http://schemas.microsoft.com/office/powerpoint/2010/main" val="4289472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5A535EF7-B6F7-424D-B88D-E449A35C632D}" type="slidenum">
              <a:rPr lang="ja-JP" altLang="en-US" smtClean="0">
                <a:solidFill>
                  <a:prstClr val="black"/>
                </a:solidFill>
              </a:rPr>
              <a:pPr/>
              <a:t>83</a:t>
            </a:fld>
            <a:endParaRPr lang="ja-JP" altLang="en-US">
              <a:solidFill>
                <a:prstClr val="black"/>
              </a:solidFill>
            </a:endParaRPr>
          </a:p>
        </p:txBody>
      </p:sp>
    </p:spTree>
    <p:extLst>
      <p:ext uri="{BB962C8B-B14F-4D97-AF65-F5344CB8AC3E}">
        <p14:creationId xmlns:p14="http://schemas.microsoft.com/office/powerpoint/2010/main" val="21435643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2987439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10378515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2015536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2F2AC37-4AF0-4392-A68D-9DC8D9BE454F}"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09228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5341E5B-819E-4849-9A54-4CDAA3CB46D9}"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44425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533E0FD5-25C5-4B2E-9785-93AC420911F9}"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264464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B0F83819-15B5-4646-BB63-3BE614A35E6B}"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99801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A8626D0-B6D6-4D54-ABA5-0C07720D6A7D}"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722775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E547D882-C673-4710-9C12-1F7349C06F13}"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67108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DE2C8D-C96B-4E60-92A8-7CBD1146539F}"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
        <p:nvSpPr>
          <p:cNvPr id="5" name="フレーム 4"/>
          <p:cNvSpPr/>
          <p:nvPr userDrawn="1"/>
        </p:nvSpPr>
        <p:spPr>
          <a:xfrm>
            <a:off x="0" y="0"/>
            <a:ext cx="9144000" cy="6858000"/>
          </a:xfrm>
          <a:prstGeom prst="frame">
            <a:avLst>
              <a:gd name="adj1" fmla="val 311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6" name="テキスト ボックス 5"/>
          <p:cNvSpPr txBox="1"/>
          <p:nvPr userDrawn="1"/>
        </p:nvSpPr>
        <p:spPr>
          <a:xfrm>
            <a:off x="0" y="6592988"/>
            <a:ext cx="9144000" cy="307777"/>
          </a:xfrm>
          <a:prstGeom prst="rect">
            <a:avLst/>
          </a:prstGeom>
          <a:noFill/>
        </p:spPr>
        <p:txBody>
          <a:bodyPr wrap="square" rtlCol="0">
            <a:spAutoFit/>
          </a:bodyPr>
          <a:lstStyle/>
          <a:p>
            <a:pPr algn="ctr"/>
            <a:r>
              <a:rPr lang="ja-JP" altLang="en-US" sz="1400" dirty="0">
                <a:solidFill>
                  <a:prstClr val="white"/>
                </a:solidFill>
                <a:latin typeface="HG丸ｺﾞｼｯｸM-PRO" panose="020F0600000000000000" pitchFamily="50" charset="-128"/>
                <a:ea typeface="HG丸ｺﾞｼｯｸM-PRO" panose="020F0600000000000000" pitchFamily="50" charset="-128"/>
              </a:rPr>
              <a:t>機械学習ゼミ　</a:t>
            </a:r>
            <a:r>
              <a:rPr lang="en-US" altLang="ja-JP" sz="1400" dirty="0">
                <a:solidFill>
                  <a:prstClr val="white"/>
                </a:solidFill>
                <a:latin typeface="HG丸ｺﾞｼｯｸM-PRO" panose="020F0600000000000000" pitchFamily="50" charset="-128"/>
                <a:ea typeface="HG丸ｺﾞｼｯｸM-PRO" panose="020F0600000000000000" pitchFamily="50" charset="-128"/>
              </a:rPr>
              <a:t>2018,07,06</a:t>
            </a:r>
            <a:endParaRPr lang="ja-JP" altLang="en-US" sz="1400" dirty="0">
              <a:solidFill>
                <a:prstClr val="white"/>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500567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BA226F75-0E82-4F80-9444-EEDD42FAE614}"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03131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835819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ACD210-F5D0-4924-B786-424514D1DE47}"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8949334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A3D9AD8-CD3E-4DDB-BBBC-EE11D2629F95}"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596653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6054AF0D-DC5F-4DC9-904E-3C6169984994}"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0674389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5C64BA5C-BB12-4F50-B25A-7F84F197ADB4}"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958913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1D4FE26C-50A1-4A2F-A4AF-33C7A1127730}"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4199981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D2C6838-9406-486F-A98C-A1210F65CCEA}"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370391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FFB22D2-5945-4375-89C2-D6AAB9676717}"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1123148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606DB364-94C8-475D-8E1E-07AB2C06272D}"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kumimoji="1"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21146628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5E7F1E65-3068-4FF8-BD8A-6B102F72BB95}"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kumimoji="1"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19510102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0687B7-9024-4F60-AD7E-7C24241D493B}"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kumimoji="1"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927796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9616443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1305ABD5-C179-4C80-9872-B47FC29A9D0F}"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058151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51126932-8912-454C-88DE-DBFCC867A7D4}"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kumimoji="1"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7465914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8534DACE-A7A2-4D56-B882-CD04DF261448}"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64481983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16D4DBF-E21E-48C5-8991-A60A018E5112}" type="datetime1">
              <a:rPr kumimoji="1" lang="ja-JP" altLang="en-US" smtClean="0">
                <a:solidFill>
                  <a:prstClr val="black">
                    <a:tint val="75000"/>
                  </a:prstClr>
                </a:solidFill>
              </a:rPr>
              <a:pPr/>
              <a:t>2018/10/2</a:t>
            </a:fld>
            <a:endParaRPr kumimoji="1"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kumimoji="1"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a:t>
            </a:fld>
            <a:endParaRPr kumimoji="1" lang="ja-JP" altLang="en-US">
              <a:solidFill>
                <a:prstClr val="black">
                  <a:tint val="75000"/>
                </a:prstClr>
              </a:solidFill>
            </a:endParaRPr>
          </a:p>
        </p:txBody>
      </p:sp>
    </p:spTree>
    <p:extLst>
      <p:ext uri="{BB962C8B-B14F-4D97-AF65-F5344CB8AC3E}">
        <p14:creationId xmlns:p14="http://schemas.microsoft.com/office/powerpoint/2010/main" val="36436694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43000" y="1122363"/>
            <a:ext cx="6858000" cy="2387600"/>
          </a:xfrm>
        </p:spPr>
        <p:txBody>
          <a:bodyPr anchor="b"/>
          <a:lstStyle>
            <a:lvl1pPr algn="ctr">
              <a:defRPr sz="4500"/>
            </a:lvl1pPr>
          </a:lstStyle>
          <a:p>
            <a:r>
              <a:rPr kumimoji="1" lang="ja-JP" altLang="en-US"/>
              <a:t>マスター タイトルの書式設定</a:t>
            </a:r>
          </a:p>
        </p:txBody>
      </p:sp>
      <p:sp>
        <p:nvSpPr>
          <p:cNvPr id="3" name="サブタイトル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E14DBF22-4518-482A-963A-8D7C5BAA3773}"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86600" y="0"/>
            <a:ext cx="2057400" cy="365125"/>
          </a:xfrm>
        </p:spPr>
        <p:txBody>
          <a:bodyPr/>
          <a:lstStyle>
            <a:lvl1pPr>
              <a:defRPr sz="1400">
                <a:solidFill>
                  <a:schemeClr val="bg1"/>
                </a:solidFill>
              </a:defRPr>
            </a:lvl1pPr>
          </a:lstStyle>
          <a:p>
            <a:fld id="{2946B411-00CB-44F9-870B-A40FB757CB49}"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198430904"/>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09CE38BF-44CD-4EB3-B94E-F3FEDDBA5416}"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86600" y="3175"/>
            <a:ext cx="2057400" cy="365125"/>
          </a:xfrm>
        </p:spPr>
        <p:txBody>
          <a:bodyPr/>
          <a:lstStyle>
            <a:lvl1pPr>
              <a:defRPr sz="1400">
                <a:solidFill>
                  <a:schemeClr val="bg1"/>
                </a:solidFill>
              </a:defRPr>
            </a:lvl1pPr>
          </a:lstStyle>
          <a:p>
            <a:fld id="{2946B411-00CB-44F9-870B-A40FB757CB49}"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3654104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623888" y="1709739"/>
            <a:ext cx="7886700" cy="2852737"/>
          </a:xfrm>
        </p:spPr>
        <p:txBody>
          <a:bodyPr anchor="b"/>
          <a:lstStyle>
            <a:lvl1pPr>
              <a:defRPr sz="45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8AAC6418-BB63-4815-AE70-89FA3B0B4ABC}"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a:xfrm>
            <a:off x="7086600" y="165"/>
            <a:ext cx="2057400" cy="365125"/>
          </a:xfrm>
        </p:spPr>
        <p:txBody>
          <a:bodyPr/>
          <a:lstStyle>
            <a:lvl1pPr>
              <a:defRPr sz="1400">
                <a:solidFill>
                  <a:schemeClr val="bg1"/>
                </a:solidFill>
              </a:defRPr>
            </a:lvl1pPr>
          </a:lstStyle>
          <a:p>
            <a:fld id="{2946B411-00CB-44F9-870B-A40FB757CB49}"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751924473"/>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6286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29150" y="1825625"/>
            <a:ext cx="38862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92B007DE-026F-4DCE-AC63-6D0BD4DD061F}"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a:xfrm>
            <a:off x="7086600" y="0"/>
            <a:ext cx="2057400" cy="365125"/>
          </a:xfrm>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618039693"/>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365126"/>
            <a:ext cx="78867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629842" y="2505075"/>
            <a:ext cx="3868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29150" y="2505075"/>
            <a:ext cx="3887391"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4CCF7616-C230-40E0-B3ED-3C1A2B0AAED7}"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8" name="フッター プレースホルダー 7"/>
          <p:cNvSpPr>
            <a:spLocks noGrp="1"/>
          </p:cNvSpPr>
          <p:nvPr>
            <p:ph type="ftr" sz="quarter" idx="11"/>
          </p:nvPr>
        </p:nvSpPr>
        <p:spPr/>
        <p:txBody>
          <a:bodyPr/>
          <a:lstStyle/>
          <a:p>
            <a:endParaRPr lang="ja-JP" altLang="en-US">
              <a:solidFill>
                <a:prstClr val="black">
                  <a:tint val="75000"/>
                </a:prstClr>
              </a:solidFill>
            </a:endParaRPr>
          </a:p>
        </p:txBody>
      </p:sp>
      <p:sp>
        <p:nvSpPr>
          <p:cNvPr id="9" name="スライド番号プレースホルダー 8"/>
          <p:cNvSpPr>
            <a:spLocks noGrp="1"/>
          </p:cNvSpPr>
          <p:nvPr>
            <p:ph type="sldNum" sz="quarter" idx="12"/>
          </p:nvPr>
        </p:nvSpPr>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32391529"/>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A20CF2A1-6E2C-4FC9-82D0-5BF2B55139D0}"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4" name="フッター プレースホルダー 3"/>
          <p:cNvSpPr>
            <a:spLocks noGrp="1"/>
          </p:cNvSpPr>
          <p:nvPr>
            <p:ph type="ftr" sz="quarter" idx="11"/>
          </p:nvPr>
        </p:nvSpPr>
        <p:spPr/>
        <p:txBody>
          <a:bodyPr/>
          <a:lstStyle/>
          <a:p>
            <a:endParaRPr lang="ja-JP" altLang="en-US" dirty="0">
              <a:solidFill>
                <a:prstClr val="black">
                  <a:tint val="75000"/>
                </a:prstClr>
              </a:solidFill>
            </a:endParaRPr>
          </a:p>
        </p:txBody>
      </p:sp>
      <p:sp>
        <p:nvSpPr>
          <p:cNvPr id="5" name="スライド番号プレースホルダー 4"/>
          <p:cNvSpPr>
            <a:spLocks noGrp="1"/>
          </p:cNvSpPr>
          <p:nvPr>
            <p:ph type="sldNum" sz="quarter" idx="12"/>
          </p:nvPr>
        </p:nvSpPr>
        <p:spPr>
          <a:xfrm>
            <a:off x="7086600" y="1"/>
            <a:ext cx="2057400" cy="365125"/>
          </a:xfrm>
        </p:spPr>
        <p:txBody>
          <a:bodyPr/>
          <a:lstStyle>
            <a:lvl1pPr>
              <a:defRPr sz="1400">
                <a:solidFill>
                  <a:schemeClr val="bg1"/>
                </a:solidFill>
              </a:defRPr>
            </a:lvl1pPr>
          </a:lstStyle>
          <a:p>
            <a:fld id="{2946B411-00CB-44F9-870B-A40FB757CB49}"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207184623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36993485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D3A4EB26-1258-40B2-BA9F-4628CF3F8A03}"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3" name="フッター プレースホルダー 2"/>
          <p:cNvSpPr>
            <a:spLocks noGrp="1"/>
          </p:cNvSpPr>
          <p:nvPr>
            <p:ph type="ftr" sz="quarter" idx="11"/>
          </p:nvPr>
        </p:nvSpPr>
        <p:spPr/>
        <p:txBody>
          <a:bodyPr/>
          <a:lstStyle/>
          <a:p>
            <a:endParaRPr lang="ja-JP" altLang="en-US">
              <a:solidFill>
                <a:prstClr val="black">
                  <a:tint val="75000"/>
                </a:prstClr>
              </a:solidFill>
            </a:endParaRPr>
          </a:p>
        </p:txBody>
      </p:sp>
      <p:sp>
        <p:nvSpPr>
          <p:cNvPr id="4" name="スライド番号プレースホルダー 3"/>
          <p:cNvSpPr>
            <a:spLocks noGrp="1"/>
          </p:cNvSpPr>
          <p:nvPr>
            <p:ph type="sldNum" sz="quarter" idx="12"/>
          </p:nvPr>
        </p:nvSpPr>
        <p:spPr>
          <a:xfrm>
            <a:off x="7086600" y="0"/>
            <a:ext cx="2057400" cy="365125"/>
          </a:xfrm>
        </p:spPr>
        <p:txBody>
          <a:bodyPr/>
          <a:lstStyle>
            <a:lvl1pPr>
              <a:defRPr sz="1400">
                <a:solidFill>
                  <a:schemeClr val="bg1"/>
                </a:solidFill>
              </a:defRPr>
            </a:lvl1pPr>
          </a:lstStyle>
          <a:p>
            <a:fld id="{2946B411-00CB-44F9-870B-A40FB757CB49}" type="slidenum">
              <a:rPr lang="ja-JP" altLang="en-US" smtClean="0">
                <a:solidFill>
                  <a:prstClr val="white"/>
                </a:solidFill>
              </a:rPr>
              <a:pPr/>
              <a:t>‹#›</a:t>
            </a:fld>
            <a:endParaRPr lang="ja-JP" altLang="en-US" dirty="0">
              <a:solidFill>
                <a:prstClr val="white"/>
              </a:solidFill>
            </a:endParaRPr>
          </a:p>
        </p:txBody>
      </p:sp>
    </p:spTree>
    <p:extLst>
      <p:ext uri="{BB962C8B-B14F-4D97-AF65-F5344CB8AC3E}">
        <p14:creationId xmlns:p14="http://schemas.microsoft.com/office/powerpoint/2010/main" val="1773166310"/>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コンテンツ プレースホルダー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8E07A69C-D8AA-4F8D-BF38-F264E94C3E58}"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8572251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629841" y="457200"/>
            <a:ext cx="2949178" cy="1600200"/>
          </a:xfrm>
        </p:spPr>
        <p:txBody>
          <a:bodyPr anchor="b"/>
          <a:lstStyle>
            <a:lvl1pPr>
              <a:defRPr sz="2400"/>
            </a:lvl1pPr>
          </a:lstStyle>
          <a:p>
            <a:r>
              <a:rPr kumimoji="1" lang="ja-JP" altLang="en-US"/>
              <a:t>マスター タイトルの書式設定</a:t>
            </a:r>
          </a:p>
        </p:txBody>
      </p:sp>
      <p:sp>
        <p:nvSpPr>
          <p:cNvPr id="3" name="図プレースホルダー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kumimoji="1" lang="ja-JP" altLang="en-US"/>
          </a:p>
        </p:txBody>
      </p:sp>
      <p:sp>
        <p:nvSpPr>
          <p:cNvPr id="4" name="テキスト プレースホルダー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BF7224C3-E0F9-4889-98E2-3CA08340A667}"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6" name="フッター プレースホルダー 5"/>
          <p:cNvSpPr>
            <a:spLocks noGrp="1"/>
          </p:cNvSpPr>
          <p:nvPr>
            <p:ph type="ftr" sz="quarter" idx="11"/>
          </p:nvPr>
        </p:nvSpPr>
        <p:spPr/>
        <p:txBody>
          <a:bodyPr/>
          <a:lstStyle/>
          <a:p>
            <a:endParaRPr lang="ja-JP" altLang="en-US">
              <a:solidFill>
                <a:prstClr val="black">
                  <a:tint val="75000"/>
                </a:prstClr>
              </a:solidFill>
            </a:endParaRPr>
          </a:p>
        </p:txBody>
      </p:sp>
      <p:sp>
        <p:nvSpPr>
          <p:cNvPr id="7" name="スライド番号プレースホルダー 6"/>
          <p:cNvSpPr>
            <a:spLocks noGrp="1"/>
          </p:cNvSpPr>
          <p:nvPr>
            <p:ph type="sldNum" sz="quarter" idx="12"/>
          </p:nvPr>
        </p:nvSpPr>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10265945"/>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861FFCDB-F725-4DF8-A8AE-D25AE65EDE86}"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8380067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543675" y="365125"/>
            <a:ext cx="1971675"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628650" y="365125"/>
            <a:ext cx="5800725"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AABA7C72-9FBE-408D-81DA-895C9917028C}"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11"/>
          </p:nvPr>
        </p:nvSpPr>
        <p:spPr/>
        <p:txBody>
          <a:body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12"/>
          </p:nvPr>
        </p:nvSpPr>
        <p:spPr/>
        <p:txBody>
          <a:body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613850375"/>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3539038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9899096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85358590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771075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5599829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162933247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7952141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8345251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0952832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9298389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63928572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485398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32176287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35576326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26356831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4944AE04-E34A-4330-BEBB-5B7DA38A52D6}" type="datetimeFigureOut">
              <a:rPr kumimoji="1" lang="ja-JP" altLang="en-US" smtClean="0"/>
              <a:t>2018/10/2</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2464251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44AE04-E34A-4330-BEBB-5B7DA38A52D6}" type="datetimeFigureOut">
              <a:rPr kumimoji="1" lang="ja-JP" altLang="en-US" smtClean="0"/>
              <a:t>2018/10/2</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D0A79A-8EE0-40D6-B7BA-288C21C7A568}" type="slidenum">
              <a:rPr kumimoji="1" lang="ja-JP" altLang="en-US" smtClean="0"/>
              <a:t>‹#›</a:t>
            </a:fld>
            <a:endParaRPr kumimoji="1" lang="ja-JP" altLang="en-US"/>
          </a:p>
        </p:txBody>
      </p:sp>
    </p:spTree>
    <p:extLst>
      <p:ext uri="{BB962C8B-B14F-4D97-AF65-F5344CB8AC3E}">
        <p14:creationId xmlns:p14="http://schemas.microsoft.com/office/powerpoint/2010/main" val="21666252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8C34EE3-40ED-4B7D-BE9A-1D32BC917761}"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05C8E2-0B8D-47B0-AB16-BF13D3F1EC2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0766050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5A936786-DF5C-409E-9544-BB02442B776B}" type="datetime1">
              <a:rPr lang="ja-JP" altLang="en-US" smtClean="0">
                <a:solidFill>
                  <a:prstClr val="black">
                    <a:tint val="75000"/>
                  </a:prstClr>
                </a:solidFill>
              </a:rPr>
              <a:pPr defTabSz="457200"/>
              <a:t>2018/10/2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1E746823-46E5-4E50-B568-F66C4543CD63}" type="slidenum">
              <a:rPr lang="ja-JP" altLang="en-US" smtClean="0">
                <a:solidFill>
                  <a:prstClr val="black">
                    <a:tint val="75000"/>
                  </a:prstClr>
                </a:solidFill>
              </a:rPr>
              <a:pPr defTabSz="457200"/>
              <a:t>‹#›</a:t>
            </a:fld>
            <a:endParaRPr lang="ja-JP" altLang="en-US">
              <a:solidFill>
                <a:prstClr val="black">
                  <a:tint val="75000"/>
                </a:prstClr>
              </a:solidFill>
            </a:endParaRPr>
          </a:p>
        </p:txBody>
      </p:sp>
    </p:spTree>
    <p:extLst>
      <p:ext uri="{BB962C8B-B14F-4D97-AF65-F5344CB8AC3E}">
        <p14:creationId xmlns:p14="http://schemas.microsoft.com/office/powerpoint/2010/main" val="297696586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F1D66D-8005-4DC1-939C-088A6827BA79}" type="datetime1">
              <a:rPr lang="ja-JP" altLang="en-US" smtClean="0">
                <a:solidFill>
                  <a:prstClr val="black">
                    <a:tint val="75000"/>
                  </a:prstClr>
                </a:solidFill>
              </a:rPr>
              <a:pPr/>
              <a:t>2018/10/2</a:t>
            </a:fld>
            <a:endParaRPr lang="ja-JP" altLang="en-US">
              <a:solidFill>
                <a:prstClr val="black">
                  <a:tint val="75000"/>
                </a:prstClr>
              </a:solidFill>
            </a:endParaRPr>
          </a:p>
        </p:txBody>
      </p:sp>
      <p:sp>
        <p:nvSpPr>
          <p:cNvPr id="5" name="フッター プレースホルダー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ja-JP" altLang="en-US">
              <a:solidFill>
                <a:prstClr val="black">
                  <a:tint val="75000"/>
                </a:prstClr>
              </a:solidFill>
            </a:endParaRPr>
          </a:p>
        </p:txBody>
      </p:sp>
      <p:sp>
        <p:nvSpPr>
          <p:cNvPr id="6" name="スライド番号プレースホルダー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46B411-00CB-44F9-870B-A40FB757CB49}"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90326229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hf hdr="0" ftr="0" dt="0"/>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ja-JP"/>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79B2B-A83A-406F-97ED-050EB26C7D3F}" type="datetimeFigureOut">
              <a:rPr lang="ja-JP" altLang="en-US" smtClean="0">
                <a:solidFill>
                  <a:prstClr val="black">
                    <a:tint val="75000"/>
                  </a:prstClr>
                </a:solidFill>
              </a:rPr>
              <a:pPr/>
              <a:t>2018/10/2</a:t>
            </a:fld>
            <a:endParaRPr lang="ja-JP" alt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ja-JP" alt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A2CDB2-65D8-4E89-8CA0-5055E86676E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31867428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13.png"/><Relationship Id="rId1" Type="http://schemas.openxmlformats.org/officeDocument/2006/relationships/slideLayout" Target="../slideLayouts/slideLayout24.xml"/><Relationship Id="rId4" Type="http://schemas.openxmlformats.org/officeDocument/2006/relationships/image" Target="../media/image911.png"/></Relationships>
</file>

<file path=ppt/slides/_rels/slide100.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231.png"/><Relationship Id="rId3" Type="http://schemas.openxmlformats.org/officeDocument/2006/relationships/image" Target="../media/image120.png"/><Relationship Id="rId12"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35.xml"/><Relationship Id="rId11" Type="http://schemas.openxmlformats.org/officeDocument/2006/relationships/image" Target="../media/image1171.png"/><Relationship Id="rId5" Type="http://schemas.openxmlformats.org/officeDocument/2006/relationships/image" Target="../media/image1220.png"/><Relationship Id="rId10" Type="http://schemas.openxmlformats.org/officeDocument/2006/relationships/image" Target="../media/image1161.png"/><Relationship Id="rId4" Type="http://schemas.openxmlformats.org/officeDocument/2006/relationships/image" Target="../media/image121.png"/><Relationship Id="rId9" Type="http://schemas.openxmlformats.org/officeDocument/2006/relationships/image" Target="../media/image1151.png"/></Relationships>
</file>

<file path=ppt/slides/_rels/slide101.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10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46.jpeg"/><Relationship Id="rId1" Type="http://schemas.openxmlformats.org/officeDocument/2006/relationships/slideLayout" Target="../slideLayouts/slideLayout35.xml"/></Relationships>
</file>

<file path=ppt/slides/_rels/slide103.xml.rels><?xml version="1.0" encoding="UTF-8" standalone="yes"?>
<Relationships xmlns="http://schemas.openxmlformats.org/package/2006/relationships"><Relationship Id="rId8" Type="http://schemas.openxmlformats.org/officeDocument/2006/relationships/image" Target="../media/image1270.png"/><Relationship Id="rId13" Type="http://schemas.openxmlformats.org/officeDocument/2006/relationships/image" Target="../media/image1391.png"/><Relationship Id="rId3" Type="http://schemas.openxmlformats.org/officeDocument/2006/relationships/image" Target="../media/image133.png"/><Relationship Id="rId7" Type="http://schemas.openxmlformats.org/officeDocument/2006/relationships/image" Target="../media/image1260.png"/><Relationship Id="rId12" Type="http://schemas.openxmlformats.org/officeDocument/2006/relationships/image" Target="../media/image138.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47.jpeg"/><Relationship Id="rId11" Type="http://schemas.openxmlformats.org/officeDocument/2006/relationships/image" Target="../media/image137.png"/><Relationship Id="rId5" Type="http://schemas.openxmlformats.org/officeDocument/2006/relationships/image" Target="../media/image1240.png"/><Relationship Id="rId10" Type="http://schemas.openxmlformats.org/officeDocument/2006/relationships/image" Target="../media/image136.png"/><Relationship Id="rId4" Type="http://schemas.openxmlformats.org/officeDocument/2006/relationships/image" Target="../media/image1230.png"/><Relationship Id="rId9" Type="http://schemas.openxmlformats.org/officeDocument/2006/relationships/image" Target="../media/image135.png"/></Relationships>
</file>

<file path=ppt/slides/_rels/slide104.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148.jpeg"/><Relationship Id="rId5" Type="http://schemas.openxmlformats.org/officeDocument/2006/relationships/image" Target="../media/image142.png"/><Relationship Id="rId4" Type="http://schemas.openxmlformats.org/officeDocument/2006/relationships/image" Target="../media/image1412.png"/></Relationships>
</file>

<file path=ppt/slides/_rels/slide105.xml.rels><?xml version="1.0" encoding="UTF-8" standalone="yes"?>
<Relationships xmlns="http://schemas.openxmlformats.org/package/2006/relationships"><Relationship Id="rId8" Type="http://schemas.openxmlformats.org/officeDocument/2006/relationships/image" Target="../media/image1411.png"/><Relationship Id="rId13" Type="http://schemas.openxmlformats.org/officeDocument/2006/relationships/image" Target="../media/image146.png"/><Relationship Id="rId3" Type="http://schemas.openxmlformats.org/officeDocument/2006/relationships/image" Target="../media/image1360.png"/><Relationship Id="rId7" Type="http://schemas.openxmlformats.org/officeDocument/2006/relationships/image" Target="../media/image1400.png"/><Relationship Id="rId12" Type="http://schemas.openxmlformats.org/officeDocument/2006/relationships/image" Target="../media/image145.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1390.png"/><Relationship Id="rId11" Type="http://schemas.openxmlformats.org/officeDocument/2006/relationships/image" Target="../media/image1440.png"/><Relationship Id="rId5" Type="http://schemas.openxmlformats.org/officeDocument/2006/relationships/image" Target="../media/image1380.png"/><Relationship Id="rId10" Type="http://schemas.openxmlformats.org/officeDocument/2006/relationships/image" Target="../media/image1430.png"/><Relationship Id="rId4" Type="http://schemas.openxmlformats.org/officeDocument/2006/relationships/image" Target="../media/image1370.png"/><Relationship Id="rId9" Type="http://schemas.openxmlformats.org/officeDocument/2006/relationships/image" Target="../media/image1420.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0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35.xml"/><Relationship Id="rId5" Type="http://schemas.openxmlformats.org/officeDocument/2006/relationships/image" Target="../media/image150.png"/><Relationship Id="rId4" Type="http://schemas.openxmlformats.org/officeDocument/2006/relationships/image" Target="../media/image149.png"/></Relationships>
</file>

<file path=ppt/slides/_rels/slide108.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2.png"/><Relationship Id="rId7" Type="http://schemas.openxmlformats.org/officeDocument/2006/relationships/image" Target="../media/image156.png"/><Relationship Id="rId2" Type="http://schemas.openxmlformats.org/officeDocument/2006/relationships/image" Target="../media/image151.png"/><Relationship Id="rId1" Type="http://schemas.openxmlformats.org/officeDocument/2006/relationships/slideLayout" Target="../slideLayouts/slideLayout35.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109.xml.rels><?xml version="1.0" encoding="UTF-8" standalone="yes"?>
<Relationships xmlns="http://schemas.openxmlformats.org/package/2006/relationships"><Relationship Id="rId8" Type="http://schemas.openxmlformats.org/officeDocument/2006/relationships/image" Target="../media/image1140.png"/><Relationship Id="rId3" Type="http://schemas.openxmlformats.org/officeDocument/2006/relationships/image" Target="../media/image1090.png"/><Relationship Id="rId7"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35.xml"/><Relationship Id="rId6" Type="http://schemas.openxmlformats.org/officeDocument/2006/relationships/image" Target="../media/image1120.png"/><Relationship Id="rId11" Type="http://schemas.openxmlformats.org/officeDocument/2006/relationships/image" Target="../media/image160.png"/><Relationship Id="rId5" Type="http://schemas.openxmlformats.org/officeDocument/2006/relationships/image" Target="../media/image1110.png"/><Relationship Id="rId10" Type="http://schemas.openxmlformats.org/officeDocument/2006/relationships/image" Target="../media/image1160.png"/><Relationship Id="rId4" Type="http://schemas.openxmlformats.org/officeDocument/2006/relationships/image" Target="../media/image1100.png"/><Relationship Id="rId9" Type="http://schemas.openxmlformats.org/officeDocument/2006/relationships/image" Target="../media/image1150.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4.xml"/><Relationship Id="rId4" Type="http://schemas.openxmlformats.org/officeDocument/2006/relationships/image" Target="../media/image12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3.png"/><Relationship Id="rId1" Type="http://schemas.openxmlformats.org/officeDocument/2006/relationships/slideLayout" Target="../slideLayouts/slideLayout24.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8.png"/><Relationship Id="rId1" Type="http://schemas.openxmlformats.org/officeDocument/2006/relationships/slideLayout" Target="../slideLayouts/slideLayout24.xml"/><Relationship Id="rId4" Type="http://schemas.openxmlformats.org/officeDocument/2006/relationships/image" Target="../media/image150.png"/></Relationships>
</file>

<file path=ppt/slides/_rels/slide1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19.png"/><Relationship Id="rId5" Type="http://schemas.openxmlformats.org/officeDocument/2006/relationships/image" Target="../media/image181.png"/><Relationship Id="rId4" Type="http://schemas.openxmlformats.org/officeDocument/2006/relationships/image" Target="../media/image170.png"/></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6.png"/><Relationship Id="rId1" Type="http://schemas.openxmlformats.org/officeDocument/2006/relationships/slideLayout" Target="../slideLayouts/slideLayout24.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2.png"/></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2.png"/><Relationship Id="rId1" Type="http://schemas.openxmlformats.org/officeDocument/2006/relationships/slideLayout" Target="../slideLayouts/slideLayout24.xml"/><Relationship Id="rId6" Type="http://schemas.openxmlformats.org/officeDocument/2006/relationships/image" Target="../media/image320.png"/><Relationship Id="rId5" Type="http://schemas.openxmlformats.org/officeDocument/2006/relationships/image" Target="../media/image310.png"/><Relationship Id="rId4" Type="http://schemas.openxmlformats.org/officeDocument/2006/relationships/image" Target="../media/image300.png"/></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4.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image" Target="../media/image811.png"/><Relationship Id="rId13" Type="http://schemas.openxmlformats.org/officeDocument/2006/relationships/image" Target="../media/image130.png"/><Relationship Id="rId3" Type="http://schemas.openxmlformats.org/officeDocument/2006/relationships/image" Target="../media/image311.png"/><Relationship Id="rId7" Type="http://schemas.openxmlformats.org/officeDocument/2006/relationships/image" Target="../media/image710.png"/><Relationship Id="rId12" Type="http://schemas.openxmlformats.org/officeDocument/2006/relationships/image" Target="../media/image124.png"/><Relationship Id="rId17" Type="http://schemas.openxmlformats.org/officeDocument/2006/relationships/image" Target="../media/image43.png"/><Relationship Id="rId2" Type="http://schemas.openxmlformats.org/officeDocument/2006/relationships/image" Target="../media/image2100.png"/><Relationship Id="rId16" Type="http://schemas.openxmlformats.org/officeDocument/2006/relationships/image" Target="../media/image42.png"/><Relationship Id="rId1" Type="http://schemas.openxmlformats.org/officeDocument/2006/relationships/slideLayout" Target="../slideLayouts/slideLayout24.xml"/><Relationship Id="rId6" Type="http://schemas.openxmlformats.org/officeDocument/2006/relationships/image" Target="../media/image610.png"/><Relationship Id="rId11" Type="http://schemas.openxmlformats.org/officeDocument/2006/relationships/image" Target="../media/image1110.png"/><Relationship Id="rId5" Type="http://schemas.openxmlformats.org/officeDocument/2006/relationships/image" Target="../media/image510.png"/><Relationship Id="rId15" Type="http://schemas.openxmlformats.org/officeDocument/2006/relationships/image" Target="../media/image412.png"/><Relationship Id="rId10" Type="http://schemas.openxmlformats.org/officeDocument/2006/relationships/image" Target="../media/image41.png"/><Relationship Id="rId4" Type="http://schemas.openxmlformats.org/officeDocument/2006/relationships/image" Target="../media/image410.png"/><Relationship Id="rId9" Type="http://schemas.openxmlformats.org/officeDocument/2006/relationships/image" Target="../media/image910.png"/><Relationship Id="rId14" Type="http://schemas.openxmlformats.org/officeDocument/2006/relationships/image" Target="../media/image391.png"/></Relationships>
</file>

<file path=ppt/slides/_rels/slide24.xml.rels><?xml version="1.0" encoding="UTF-8" standalone="yes"?>
<Relationships xmlns="http://schemas.openxmlformats.org/package/2006/relationships"><Relationship Id="rId8" Type="http://schemas.openxmlformats.org/officeDocument/2006/relationships/image" Target="../media/image230.png"/><Relationship Id="rId3" Type="http://schemas.openxmlformats.org/officeDocument/2006/relationships/image" Target="../media/image44.png"/><Relationship Id="rId7" Type="http://schemas.openxmlformats.org/officeDocument/2006/relationships/image" Target="../media/image220.png"/><Relationship Id="rId2" Type="http://schemas.openxmlformats.org/officeDocument/2006/relationships/notesSlide" Target="../notesSlides/notesSlide3.xml"/><Relationship Id="rId1" Type="http://schemas.openxmlformats.org/officeDocument/2006/relationships/slideLayout" Target="../slideLayouts/slideLayout24.xml"/><Relationship Id="rId6" Type="http://schemas.openxmlformats.org/officeDocument/2006/relationships/image" Target="../media/image211.png"/><Relationship Id="rId5" Type="http://schemas.openxmlformats.org/officeDocument/2006/relationships/image" Target="../media/image200.png"/><Relationship Id="rId10" Type="http://schemas.openxmlformats.org/officeDocument/2006/relationships/image" Target="../media/image250.png"/><Relationship Id="rId4" Type="http://schemas.openxmlformats.org/officeDocument/2006/relationships/image" Target="../media/image190.png"/><Relationship Id="rId9" Type="http://schemas.openxmlformats.org/officeDocument/2006/relationships/image" Target="../media/image240.png"/></Relationships>
</file>

<file path=ppt/slides/_rels/slide25.xml.rels><?xml version="1.0" encoding="UTF-8" standalone="yes"?>
<Relationships xmlns="http://schemas.openxmlformats.org/package/2006/relationships"><Relationship Id="rId8" Type="http://schemas.openxmlformats.org/officeDocument/2006/relationships/image" Target="../media/image271.png"/><Relationship Id="rId3" Type="http://schemas.openxmlformats.org/officeDocument/2006/relationships/image" Target="../media/image180.png"/><Relationship Id="rId7" Type="http://schemas.openxmlformats.org/officeDocument/2006/relationships/image" Target="../media/image261.png"/><Relationship Id="rId2" Type="http://schemas.openxmlformats.org/officeDocument/2006/relationships/notesSlide" Target="../notesSlides/notesSlide4.xml"/><Relationship Id="rId1" Type="http://schemas.openxmlformats.org/officeDocument/2006/relationships/slideLayout" Target="../slideLayouts/slideLayout24.xml"/><Relationship Id="rId6" Type="http://schemas.openxmlformats.org/officeDocument/2006/relationships/image" Target="../media/image211.png"/><Relationship Id="rId11" Type="http://schemas.openxmlformats.org/officeDocument/2006/relationships/image" Target="../media/image301.png"/><Relationship Id="rId5" Type="http://schemas.openxmlformats.org/officeDocument/2006/relationships/image" Target="../media/image200.png"/><Relationship Id="rId10" Type="http://schemas.openxmlformats.org/officeDocument/2006/relationships/image" Target="../media/image291.png"/><Relationship Id="rId4" Type="http://schemas.openxmlformats.org/officeDocument/2006/relationships/image" Target="../media/image190.png"/><Relationship Id="rId9" Type="http://schemas.openxmlformats.org/officeDocument/2006/relationships/image" Target="../media/image281.png"/></Relationships>
</file>

<file path=ppt/slides/_rels/slide26.xml.rels><?xml version="1.0" encoding="UTF-8" standalone="yes"?>
<Relationships xmlns="http://schemas.openxmlformats.org/package/2006/relationships"><Relationship Id="rId8" Type="http://schemas.openxmlformats.org/officeDocument/2006/relationships/image" Target="../media/image321.png"/><Relationship Id="rId13" Type="http://schemas.openxmlformats.org/officeDocument/2006/relationships/image" Target="../media/image370.png"/><Relationship Id="rId3" Type="http://schemas.openxmlformats.org/officeDocument/2006/relationships/image" Target="../media/image270.png"/><Relationship Id="rId7" Type="http://schemas.openxmlformats.org/officeDocument/2006/relationships/image" Target="../media/image312.png"/><Relationship Id="rId12" Type="http://schemas.openxmlformats.org/officeDocument/2006/relationships/image" Target="../media/image360.png"/><Relationship Id="rId17" Type="http://schemas.openxmlformats.org/officeDocument/2006/relationships/image" Target="../media/image411.png"/><Relationship Id="rId2" Type="http://schemas.openxmlformats.org/officeDocument/2006/relationships/image" Target="../media/image45.png"/><Relationship Id="rId16" Type="http://schemas.openxmlformats.org/officeDocument/2006/relationships/image" Target="../media/image400.png"/><Relationship Id="rId1" Type="http://schemas.openxmlformats.org/officeDocument/2006/relationships/slideLayout" Target="../slideLayouts/slideLayout24.xml"/><Relationship Id="rId6" Type="http://schemas.openxmlformats.org/officeDocument/2006/relationships/image" Target="../media/image3000.png"/><Relationship Id="rId11" Type="http://schemas.openxmlformats.org/officeDocument/2006/relationships/image" Target="../media/image350.png"/><Relationship Id="rId5" Type="http://schemas.openxmlformats.org/officeDocument/2006/relationships/image" Target="../media/image290.png"/><Relationship Id="rId15" Type="http://schemas.openxmlformats.org/officeDocument/2006/relationships/image" Target="../media/image390.png"/><Relationship Id="rId10" Type="http://schemas.openxmlformats.org/officeDocument/2006/relationships/image" Target="../media/image340.png"/><Relationship Id="rId4" Type="http://schemas.openxmlformats.org/officeDocument/2006/relationships/image" Target="../media/image280.png"/><Relationship Id="rId9" Type="http://schemas.openxmlformats.org/officeDocument/2006/relationships/image" Target="../media/image330.png"/><Relationship Id="rId14" Type="http://schemas.openxmlformats.org/officeDocument/2006/relationships/image" Target="../media/image380.png"/></Relationships>
</file>

<file path=ppt/slides/_rels/slide2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26.png"/><Relationship Id="rId3" Type="http://schemas.openxmlformats.org/officeDocument/2006/relationships/image" Target="../media/image420.png"/><Relationship Id="rId21" Type="http://schemas.openxmlformats.org/officeDocument/2006/relationships/image" Target="../media/image600.png"/><Relationship Id="rId7" Type="http://schemas.openxmlformats.org/officeDocument/2006/relationships/image" Target="../media/image46.png"/><Relationship Id="rId12" Type="http://schemas.openxmlformats.org/officeDocument/2006/relationships/image" Target="../media/image51.png"/><Relationship Id="rId17" Type="http://schemas.openxmlformats.org/officeDocument/2006/relationships/image" Target="../media/image56.png"/><Relationship Id="rId25" Type="http://schemas.openxmlformats.org/officeDocument/2006/relationships/image" Target="../media/image64.png"/><Relationship Id="rId2" Type="http://schemas.openxmlformats.org/officeDocument/2006/relationships/notesSlide" Target="../notesSlides/notesSlide5.xml"/><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24.xml"/><Relationship Id="rId6" Type="http://schemas.openxmlformats.org/officeDocument/2006/relationships/image" Target="../media/image450.png"/><Relationship Id="rId11" Type="http://schemas.openxmlformats.org/officeDocument/2006/relationships/image" Target="../media/image50.png"/><Relationship Id="rId24" Type="http://schemas.openxmlformats.org/officeDocument/2006/relationships/image" Target="../media/image63.png"/><Relationship Id="rId5" Type="http://schemas.openxmlformats.org/officeDocument/2006/relationships/image" Target="../media/image440.png"/><Relationship Id="rId15" Type="http://schemas.openxmlformats.org/officeDocument/2006/relationships/image" Target="../media/image54.png"/><Relationship Id="rId23" Type="http://schemas.openxmlformats.org/officeDocument/2006/relationships/image" Target="../media/image62.png"/><Relationship Id="rId10" Type="http://schemas.openxmlformats.org/officeDocument/2006/relationships/image" Target="../media/image49.png"/><Relationship Id="rId19" Type="http://schemas.openxmlformats.org/officeDocument/2006/relationships/image" Target="../media/image58.png"/><Relationship Id="rId4" Type="http://schemas.openxmlformats.org/officeDocument/2006/relationships/image" Target="../media/image430.png"/><Relationship Id="rId9" Type="http://schemas.openxmlformats.org/officeDocument/2006/relationships/image" Target="../media/image48.png"/><Relationship Id="rId14" Type="http://schemas.openxmlformats.org/officeDocument/2006/relationships/image" Target="../media/image53.png"/><Relationship Id="rId22" Type="http://schemas.openxmlformats.org/officeDocument/2006/relationships/image" Target="../media/image61.png"/></Relationships>
</file>

<file path=ppt/slides/_rels/slide28.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18" Type="http://schemas.openxmlformats.org/officeDocument/2006/relationships/image" Target="../media/image82.png"/><Relationship Id="rId26" Type="http://schemas.openxmlformats.org/officeDocument/2006/relationships/image" Target="../media/image90.png"/><Relationship Id="rId3" Type="http://schemas.openxmlformats.org/officeDocument/2006/relationships/image" Target="../media/image67.png"/><Relationship Id="rId21" Type="http://schemas.openxmlformats.org/officeDocument/2006/relationships/image" Target="../media/image85.png"/><Relationship Id="rId7" Type="http://schemas.openxmlformats.org/officeDocument/2006/relationships/image" Target="../media/image71.png"/><Relationship Id="rId12" Type="http://schemas.openxmlformats.org/officeDocument/2006/relationships/image" Target="../media/image76.png"/><Relationship Id="rId17" Type="http://schemas.openxmlformats.org/officeDocument/2006/relationships/image" Target="../media/image81.png"/><Relationship Id="rId25" Type="http://schemas.openxmlformats.org/officeDocument/2006/relationships/image" Target="../media/image89.png"/><Relationship Id="rId2" Type="http://schemas.openxmlformats.org/officeDocument/2006/relationships/image" Target="../media/image66.png"/><Relationship Id="rId16" Type="http://schemas.openxmlformats.org/officeDocument/2006/relationships/image" Target="../media/image80.png"/><Relationship Id="rId20" Type="http://schemas.openxmlformats.org/officeDocument/2006/relationships/image" Target="../media/image84.png"/><Relationship Id="rId1" Type="http://schemas.openxmlformats.org/officeDocument/2006/relationships/slideLayout" Target="../slideLayouts/slideLayout24.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8.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7.png"/><Relationship Id="rId10" Type="http://schemas.openxmlformats.org/officeDocument/2006/relationships/image" Target="../media/image74.png"/><Relationship Id="rId19" Type="http://schemas.openxmlformats.org/officeDocument/2006/relationships/image" Target="../media/image83.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png"/><Relationship Id="rId22"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png"/><Relationship Id="rId18" Type="http://schemas.openxmlformats.org/officeDocument/2006/relationships/image" Target="../media/image80.png"/><Relationship Id="rId26" Type="http://schemas.openxmlformats.org/officeDocument/2006/relationships/image" Target="../media/image88.png"/><Relationship Id="rId3" Type="http://schemas.openxmlformats.org/officeDocument/2006/relationships/image" Target="../media/image91.png"/><Relationship Id="rId21" Type="http://schemas.openxmlformats.org/officeDocument/2006/relationships/image" Target="../media/image105.png"/><Relationship Id="rId7" Type="http://schemas.openxmlformats.org/officeDocument/2006/relationships/image" Target="../media/image94.png"/><Relationship Id="rId12" Type="http://schemas.openxmlformats.org/officeDocument/2006/relationships/image" Target="../media/image99.png"/><Relationship Id="rId17" Type="http://schemas.openxmlformats.org/officeDocument/2006/relationships/image" Target="../media/image79.png"/><Relationship Id="rId25" Type="http://schemas.openxmlformats.org/officeDocument/2006/relationships/image" Target="../media/image108.png"/><Relationship Id="rId2" Type="http://schemas.openxmlformats.org/officeDocument/2006/relationships/notesSlide" Target="../notesSlides/notesSlide6.xml"/><Relationship Id="rId16" Type="http://schemas.openxmlformats.org/officeDocument/2006/relationships/image" Target="../media/image78.png"/><Relationship Id="rId20" Type="http://schemas.openxmlformats.org/officeDocument/2006/relationships/image" Target="../media/image104.png"/><Relationship Id="rId1" Type="http://schemas.openxmlformats.org/officeDocument/2006/relationships/slideLayout" Target="../slideLayouts/slideLayout24.xml"/><Relationship Id="rId6" Type="http://schemas.openxmlformats.org/officeDocument/2006/relationships/image" Target="../media/image29.png"/><Relationship Id="rId11" Type="http://schemas.openxmlformats.org/officeDocument/2006/relationships/image" Target="../media/image98.png"/><Relationship Id="rId24" Type="http://schemas.openxmlformats.org/officeDocument/2006/relationships/image" Target="../media/image107.png"/><Relationship Id="rId5" Type="http://schemas.openxmlformats.org/officeDocument/2006/relationships/image" Target="../media/image92.png"/><Relationship Id="rId15" Type="http://schemas.openxmlformats.org/officeDocument/2006/relationships/image" Target="../media/image102.png"/><Relationship Id="rId23" Type="http://schemas.openxmlformats.org/officeDocument/2006/relationships/image" Target="../media/image85.png"/><Relationship Id="rId10" Type="http://schemas.openxmlformats.org/officeDocument/2006/relationships/image" Target="../media/image97.png"/><Relationship Id="rId19" Type="http://schemas.openxmlformats.org/officeDocument/2006/relationships/image" Target="../media/image103.png"/><Relationship Id="rId4" Type="http://schemas.openxmlformats.org/officeDocument/2006/relationships/image" Target="../media/image711.png"/><Relationship Id="rId9" Type="http://schemas.openxmlformats.org/officeDocument/2006/relationships/image" Target="../media/image96.png"/><Relationship Id="rId14" Type="http://schemas.openxmlformats.org/officeDocument/2006/relationships/image" Target="../media/image101.png"/><Relationship Id="rId22" Type="http://schemas.openxmlformats.org/officeDocument/2006/relationships/image" Target="../media/image106.png"/><Relationship Id="rId27" Type="http://schemas.openxmlformats.org/officeDocument/2006/relationships/image" Target="../media/image10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0.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4.xml"/><Relationship Id="rId4" Type="http://schemas.openxmlformats.org/officeDocument/2006/relationships/image" Target="../media/image114.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119.png"/><Relationship Id="rId2" Type="http://schemas.openxmlformats.org/officeDocument/2006/relationships/image" Target="../media/image110.png"/><Relationship Id="rId1" Type="http://schemas.openxmlformats.org/officeDocument/2006/relationships/slideLayout" Target="../slideLayouts/slideLayout24.xml"/><Relationship Id="rId6" Type="http://schemas.openxmlformats.org/officeDocument/2006/relationships/image" Target="../media/image118.png"/><Relationship Id="rId5" Type="http://schemas.openxmlformats.org/officeDocument/2006/relationships/image" Target="../media/image35.png"/><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2" Type="http://schemas.openxmlformats.org/officeDocument/2006/relationships/hyperlink" Target="https://products.sint.co.jp/aisia/blog/vol1-5" TargetMode="Externa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511.png"/><Relationship Id="rId2" Type="http://schemas.openxmlformats.org/officeDocument/2006/relationships/image" Target="../media/image413.png"/><Relationship Id="rId1" Type="http://schemas.openxmlformats.org/officeDocument/2006/relationships/slideLayout" Target="../slideLayouts/slideLayout18.xml"/><Relationship Id="rId4" Type="http://schemas.openxmlformats.org/officeDocument/2006/relationships/image" Target="../media/image611.png"/></Relationships>
</file>

<file path=ppt/slides/_rels/slide38.xml.rels><?xml version="1.0" encoding="UTF-8" standalone="yes"?>
<Relationships xmlns="http://schemas.openxmlformats.org/package/2006/relationships"><Relationship Id="rId3" Type="http://schemas.openxmlformats.org/officeDocument/2006/relationships/image" Target="../media/image810.png"/><Relationship Id="rId2" Type="http://schemas.openxmlformats.org/officeDocument/2006/relationships/image" Target="../media/image712.png"/><Relationship Id="rId1" Type="http://schemas.openxmlformats.org/officeDocument/2006/relationships/slideLayout" Target="../slideLayouts/slideLayout18.xml"/><Relationship Id="rId5" Type="http://schemas.openxmlformats.org/officeDocument/2006/relationships/image" Target="../media/image10.png"/><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1211.png"/><Relationship Id="rId2" Type="http://schemas.openxmlformats.org/officeDocument/2006/relationships/image" Target="../media/image11.png"/><Relationship Id="rId1" Type="http://schemas.openxmlformats.org/officeDocument/2006/relationships/slideLayout" Target="../slideLayouts/slideLayout18.xml"/><Relationship Id="rId4" Type="http://schemas.openxmlformats.org/officeDocument/2006/relationships/image" Target="../media/image13.png"/></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18.xml"/><Relationship Id="rId6" Type="http://schemas.openxmlformats.org/officeDocument/2006/relationships/image" Target="../media/image18.png"/><Relationship Id="rId5" Type="http://schemas.openxmlformats.org/officeDocument/2006/relationships/image" Target="../media/image1710.png"/><Relationship Id="rId4" Type="http://schemas.openxmlformats.org/officeDocument/2006/relationships/image" Target="../media/image1610.png"/></Relationships>
</file>

<file path=ppt/slides/_rels/slide42.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42.emf"/><Relationship Id="rId4" Type="http://schemas.openxmlformats.org/officeDocument/2006/relationships/image" Target="../media/image41.emf"/></Relationships>
</file>

<file path=ppt/slides/_rels/slide43.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18.xml"/></Relationships>
</file>

<file path=ppt/slides/_rels/slide4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6" Type="http://schemas.openxmlformats.org/officeDocument/2006/relationships/image" Target="../media/image260.png"/><Relationship Id="rId5" Type="http://schemas.openxmlformats.org/officeDocument/2006/relationships/image" Target="../media/image251.png"/><Relationship Id="rId4" Type="http://schemas.openxmlformats.org/officeDocument/2006/relationships/image" Target="../media/image2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7.png"/><Relationship Id="rId1" Type="http://schemas.openxmlformats.org/officeDocument/2006/relationships/slideLayout" Target="../slideLayouts/slideLayout18.xml"/><Relationship Id="rId4" Type="http://schemas.openxmlformats.org/officeDocument/2006/relationships/image" Target="../media/image292.png"/></Relationships>
</file>

<file path=ppt/slides/_rels/slide48.xml.rels><?xml version="1.0" encoding="UTF-8" standalone="yes"?>
<Relationships xmlns="http://schemas.openxmlformats.org/package/2006/relationships"><Relationship Id="rId8" Type="http://schemas.openxmlformats.org/officeDocument/2006/relationships/image" Target="../media/image361.png"/><Relationship Id="rId13" Type="http://schemas.openxmlformats.org/officeDocument/2006/relationships/image" Target="../media/image41.png"/><Relationship Id="rId3" Type="http://schemas.openxmlformats.org/officeDocument/2006/relationships/image" Target="../media/image313.png"/><Relationship Id="rId7" Type="http://schemas.openxmlformats.org/officeDocument/2006/relationships/image" Target="../media/image351.png"/><Relationship Id="rId12" Type="http://schemas.openxmlformats.org/officeDocument/2006/relationships/image" Target="../media/image40.png"/><Relationship Id="rId2" Type="http://schemas.openxmlformats.org/officeDocument/2006/relationships/image" Target="../media/image30.png"/><Relationship Id="rId1" Type="http://schemas.openxmlformats.org/officeDocument/2006/relationships/slideLayout" Target="../slideLayouts/slideLayout18.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1.png"/><Relationship Id="rId9" Type="http://schemas.openxmlformats.org/officeDocument/2006/relationships/image" Target="../media/image371.png"/></Relationships>
</file>

<file path=ppt/slides/_rels/slide4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322.png"/><Relationship Id="rId1" Type="http://schemas.openxmlformats.org/officeDocument/2006/relationships/slideLayout" Target="../slideLayouts/slideLayout18.xml"/><Relationship Id="rId4" Type="http://schemas.openxmlformats.org/officeDocument/2006/relationships/image" Target="../media/image4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8.xml"/><Relationship Id="rId5" Type="http://schemas.openxmlformats.org/officeDocument/2006/relationships/image" Target="../media/image47.png"/><Relationship Id="rId4" Type="http://schemas.openxmlformats.org/officeDocument/2006/relationships/image" Target="../media/image44.png"/></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40.png"/><Relationship Id="rId1" Type="http://schemas.openxmlformats.org/officeDocument/2006/relationships/slideLayout" Target="../slideLayouts/slideLayout18.xml"/><Relationship Id="rId5" Type="http://schemas.openxmlformats.org/officeDocument/2006/relationships/image" Target="../media/image5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8.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8.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59.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60.xml.rels><?xml version="1.0" encoding="UTF-8" standalone="yes"?>
<Relationships xmlns="http://schemas.openxmlformats.org/package/2006/relationships"><Relationship Id="rId3" Type="http://schemas.openxmlformats.org/officeDocument/2006/relationships/image" Target="../media/image650.png"/><Relationship Id="rId2" Type="http://schemas.openxmlformats.org/officeDocument/2006/relationships/image" Target="../media/image64.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1.png"/><Relationship Id="rId1" Type="http://schemas.openxmlformats.org/officeDocument/2006/relationships/slideLayout" Target="../slideLayouts/slideLayout18.xml"/><Relationship Id="rId6" Type="http://schemas.openxmlformats.org/officeDocument/2006/relationships/image" Target="../media/image69.png"/><Relationship Id="rId5" Type="http://schemas.openxmlformats.org/officeDocument/2006/relationships/image" Target="../media/image68.png"/><Relationship Id="rId9" Type="http://schemas.openxmlformats.org/officeDocument/2006/relationships/image" Target="../media/image67.png"/></Relationships>
</file>

<file path=ppt/slides/_rels/slide6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8.xml"/></Relationships>
</file>

<file path=ppt/slides/_rels/slide6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8.xml"/></Relationships>
</file>

<file path=ppt/slides/_rels/slide6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image" Target="../media/image117.png"/></Relationships>
</file>

<file path=ppt/slides/_rels/slide68.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8.xml"/></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8.xml"/><Relationship Id="rId4" Type="http://schemas.openxmlformats.org/officeDocument/2006/relationships/image" Target="../media/image85.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slideLayout" Target="../slideLayouts/slideLayout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71.xml.rels><?xml version="1.0" encoding="UTF-8" standalone="yes"?>
<Relationships xmlns="http://schemas.openxmlformats.org/package/2006/relationships"><Relationship Id="rId3" Type="http://schemas.openxmlformats.org/officeDocument/2006/relationships/image" Target="../media/image930.png"/><Relationship Id="rId7" Type="http://schemas.openxmlformats.org/officeDocument/2006/relationships/image" Target="../media/image97.png"/><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102.png"/><Relationship Id="rId7" Type="http://schemas.openxmlformats.org/officeDocument/2006/relationships/image" Target="../media/image106.png"/><Relationship Id="rId12" Type="http://schemas.openxmlformats.org/officeDocument/2006/relationships/image" Target="../media/image111.png"/><Relationship Id="rId2" Type="http://schemas.openxmlformats.org/officeDocument/2006/relationships/image" Target="../media/image99.png"/><Relationship Id="rId1" Type="http://schemas.openxmlformats.org/officeDocument/2006/relationships/slideLayout" Target="../slideLayouts/slideLayout18.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18.xml"/><Relationship Id="rId4" Type="http://schemas.openxmlformats.org/officeDocument/2006/relationships/image" Target="../media/image113.png"/></Relationships>
</file>

<file path=ppt/slides/_rels/slide7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1.png"/><Relationship Id="rId1" Type="http://schemas.openxmlformats.org/officeDocument/2006/relationships/slideLayout" Target="../slideLayouts/slideLayout18.xml"/><Relationship Id="rId5" Type="http://schemas.openxmlformats.org/officeDocument/2006/relationships/image" Target="../media/image1150.png"/><Relationship Id="rId4" Type="http://schemas.openxmlformats.org/officeDocument/2006/relationships/image" Target="../media/image114.png"/></Relationships>
</file>

<file path=ppt/slides/_rels/slide76.xml.rels><?xml version="1.0" encoding="UTF-8" standalone="yes"?>
<Relationships xmlns="http://schemas.openxmlformats.org/package/2006/relationships"><Relationship Id="rId3" Type="http://schemas.openxmlformats.org/officeDocument/2006/relationships/image" Target="../media/image119.png"/><Relationship Id="rId1" Type="http://schemas.openxmlformats.org/officeDocument/2006/relationships/slideLayout" Target="../slideLayouts/slideLayout18.xml"/><Relationship Id="rId6" Type="http://schemas.openxmlformats.org/officeDocument/2006/relationships/image" Target="../media/image1160.png"/><Relationship Id="rId5" Type="http://schemas.openxmlformats.org/officeDocument/2006/relationships/image" Target="../media/image121.png"/><Relationship Id="rId4" Type="http://schemas.openxmlformats.org/officeDocument/2006/relationships/image" Target="../media/image120.png"/></Relationships>
</file>

<file path=ppt/slides/_rels/slide77.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png"/><Relationship Id="rId3" Type="http://schemas.openxmlformats.org/officeDocument/2006/relationships/image" Target="../media/image125.png"/><Relationship Id="rId7" Type="http://schemas.openxmlformats.org/officeDocument/2006/relationships/image" Target="../media/image129.png"/><Relationship Id="rId12" Type="http://schemas.openxmlformats.org/officeDocument/2006/relationships/image" Target="../media/image134.png"/><Relationship Id="rId2" Type="http://schemas.openxmlformats.org/officeDocument/2006/relationships/image" Target="../media/image124.png"/><Relationship Id="rId16" Type="http://schemas.openxmlformats.org/officeDocument/2006/relationships/image" Target="../media/image138.png"/><Relationship Id="rId1" Type="http://schemas.openxmlformats.org/officeDocument/2006/relationships/slideLayout" Target="../slideLayouts/slideLayout18.xml"/><Relationship Id="rId6" Type="http://schemas.openxmlformats.org/officeDocument/2006/relationships/image" Target="../media/image128.png"/><Relationship Id="rId11" Type="http://schemas.openxmlformats.org/officeDocument/2006/relationships/image" Target="../media/image133.png"/><Relationship Id="rId5" Type="http://schemas.openxmlformats.org/officeDocument/2006/relationships/image" Target="../media/image127.png"/><Relationship Id="rId15" Type="http://schemas.openxmlformats.org/officeDocument/2006/relationships/image" Target="../media/image137.pn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png"/><Relationship Id="rId14" Type="http://schemas.openxmlformats.org/officeDocument/2006/relationships/image" Target="../media/image13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8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xml"/><Relationship Id="rId1" Type="http://schemas.openxmlformats.org/officeDocument/2006/relationships/slideLayout" Target="../slideLayouts/slideLayout34.xml"/></Relationships>
</file>

<file path=ppt/slides/_rels/slide81.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jpg"/><Relationship Id="rId1" Type="http://schemas.openxmlformats.org/officeDocument/2006/relationships/slideLayout" Target="../slideLayouts/slideLayout35.xml"/></Relationships>
</file>

<file path=ppt/slides/_rels/slide82.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8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11.png"/><Relationship Id="rId3" Type="http://schemas.openxmlformats.org/officeDocument/2006/relationships/image" Target="../media/image512.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812.png"/><Relationship Id="rId11" Type="http://schemas.openxmlformats.org/officeDocument/2006/relationships/image" Target="../media/image13.png"/><Relationship Id="rId5" Type="http://schemas.openxmlformats.org/officeDocument/2006/relationships/image" Target="../media/image713.png"/><Relationship Id="rId10" Type="http://schemas.openxmlformats.org/officeDocument/2006/relationships/image" Target="../media/image1212.png"/><Relationship Id="rId4" Type="http://schemas.openxmlformats.org/officeDocument/2006/relationships/image" Target="../media/image612.png"/><Relationship Id="rId9" Type="http://schemas.openxmlformats.org/officeDocument/2006/relationships/image" Target="../media/image1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85.xml.rels><?xml version="1.0" encoding="UTF-8" standalone="yes"?>
<Relationships xmlns="http://schemas.openxmlformats.org/package/2006/relationships"><Relationship Id="rId8" Type="http://schemas.openxmlformats.org/officeDocument/2006/relationships/image" Target="../media/image1510.png"/><Relationship Id="rId3" Type="http://schemas.openxmlformats.org/officeDocument/2006/relationships/image" Target="../media/image1410.png"/><Relationship Id="rId7" Type="http://schemas.openxmlformats.org/officeDocument/2006/relationships/image" Target="../media/image18.png"/><Relationship Id="rId2" Type="http://schemas.openxmlformats.org/officeDocument/2006/relationships/image" Target="../media/image131.png"/><Relationship Id="rId1" Type="http://schemas.openxmlformats.org/officeDocument/2006/relationships/slideLayout" Target="../slideLayouts/slideLayout35.xml"/><Relationship Id="rId6" Type="http://schemas.openxmlformats.org/officeDocument/2006/relationships/image" Target="../media/image1711.png"/><Relationship Id="rId5" Type="http://schemas.openxmlformats.org/officeDocument/2006/relationships/image" Target="../media/image161.png"/><Relationship Id="rId4" Type="http://schemas.openxmlformats.org/officeDocument/2006/relationships/image" Target="../media/image16.png"/><Relationship Id="rId9" Type="http://schemas.openxmlformats.org/officeDocument/2006/relationships/image" Target="../media/image19.png"/></Relationships>
</file>

<file path=ppt/slides/_rels/slide86.xml.rels><?xml version="1.0" encoding="UTF-8" standalone="yes"?>
<Relationships xmlns="http://schemas.openxmlformats.org/package/2006/relationships"><Relationship Id="rId8" Type="http://schemas.openxmlformats.org/officeDocument/2006/relationships/image" Target="../media/image252.png"/><Relationship Id="rId3" Type="http://schemas.openxmlformats.org/officeDocument/2006/relationships/image" Target="../media/image139.png"/><Relationship Id="rId7" Type="http://schemas.openxmlformats.org/officeDocument/2006/relationships/image" Target="../media/image24.png"/><Relationship Id="rId2" Type="http://schemas.openxmlformats.org/officeDocument/2006/relationships/image" Target="../media/image190.png"/><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22.png"/><Relationship Id="rId10" Type="http://schemas.openxmlformats.org/officeDocument/2006/relationships/image" Target="../media/image27.png"/><Relationship Id="rId4" Type="http://schemas.openxmlformats.org/officeDocument/2006/relationships/image" Target="../media/image141.png"/><Relationship Id="rId9" Type="http://schemas.openxmlformats.org/officeDocument/2006/relationships/image" Target="../media/image260.png"/></Relationships>
</file>

<file path=ppt/slides/_rels/slide87.xml.rels><?xml version="1.0" encoding="UTF-8" standalone="yes"?>
<Relationships xmlns="http://schemas.openxmlformats.org/package/2006/relationships"><Relationship Id="rId8" Type="http://schemas.openxmlformats.org/officeDocument/2006/relationships/image" Target="../media/image142.jpeg"/><Relationship Id="rId3" Type="http://schemas.openxmlformats.org/officeDocument/2006/relationships/image" Target="../media/image141.png"/><Relationship Id="rId7" Type="http://schemas.openxmlformats.org/officeDocument/2006/relationships/image" Target="../media/image314.png"/><Relationship Id="rId2" Type="http://schemas.openxmlformats.org/officeDocument/2006/relationships/image" Target="../media/image139.png"/><Relationship Id="rId1" Type="http://schemas.openxmlformats.org/officeDocument/2006/relationships/slideLayout" Target="../slideLayouts/slideLayout35.xml"/><Relationship Id="rId6" Type="http://schemas.openxmlformats.org/officeDocument/2006/relationships/image" Target="../media/image30.png"/><Relationship Id="rId5" Type="http://schemas.openxmlformats.org/officeDocument/2006/relationships/image" Target="../media/image293.png"/><Relationship Id="rId4" Type="http://schemas.openxmlformats.org/officeDocument/2006/relationships/image" Target="../media/image28.png"/></Relationships>
</file>

<file path=ppt/slides/_rels/slide88.xml.rels><?xml version="1.0" encoding="UTF-8" standalone="yes"?>
<Relationships xmlns="http://schemas.openxmlformats.org/package/2006/relationships"><Relationship Id="rId8" Type="http://schemas.openxmlformats.org/officeDocument/2006/relationships/image" Target="../media/image381.png"/><Relationship Id="rId3" Type="http://schemas.openxmlformats.org/officeDocument/2006/relationships/image" Target="../media/image33.png"/><Relationship Id="rId7" Type="http://schemas.openxmlformats.org/officeDocument/2006/relationships/image" Target="../media/image372.png"/><Relationship Id="rId2" Type="http://schemas.openxmlformats.org/officeDocument/2006/relationships/image" Target="../media/image323.png"/><Relationship Id="rId1" Type="http://schemas.openxmlformats.org/officeDocument/2006/relationships/slideLayout" Target="../slideLayouts/slideLayout35.xml"/><Relationship Id="rId6" Type="http://schemas.openxmlformats.org/officeDocument/2006/relationships/image" Target="../media/image362.png"/><Relationship Id="rId5" Type="http://schemas.openxmlformats.org/officeDocument/2006/relationships/image" Target="../media/image352.png"/><Relationship Id="rId4" Type="http://schemas.openxmlformats.org/officeDocument/2006/relationships/image" Target="../media/image34.png"/></Relationships>
</file>

<file path=ppt/slides/_rels/slide8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35.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4.png"/><Relationship Id="rId1" Type="http://schemas.openxmlformats.org/officeDocument/2006/relationships/slideLayout" Target="../slideLayouts/slideLayout24.xml"/></Relationships>
</file>

<file path=ppt/slides/_rels/slide90.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91.xml.rels><?xml version="1.0" encoding="UTF-8" standalone="yes"?>
<Relationships xmlns="http://schemas.openxmlformats.org/package/2006/relationships"><Relationship Id="rId13" Type="http://schemas.openxmlformats.org/officeDocument/2006/relationships/image" Target="../media/image49.png"/><Relationship Id="rId3" Type="http://schemas.openxmlformats.org/officeDocument/2006/relationships/image" Target="../media/image440.png"/><Relationship Id="rId12" Type="http://schemas.openxmlformats.org/officeDocument/2006/relationships/image" Target="../media/image48.png"/><Relationship Id="rId1" Type="http://schemas.openxmlformats.org/officeDocument/2006/relationships/slideLayout" Target="../slideLayouts/slideLayout35.xml"/><Relationship Id="rId11" Type="http://schemas.openxmlformats.org/officeDocument/2006/relationships/image" Target="../media/image144.png"/><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4.png"/><Relationship Id="rId9" Type="http://schemas.openxmlformats.org/officeDocument/2006/relationships/image" Target="../media/image50.png"/><Relationship Id="rId14" Type="http://schemas.openxmlformats.org/officeDocument/2006/relationships/image" Target="../media/image43.png"/></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0.png"/><Relationship Id="rId1" Type="http://schemas.openxmlformats.org/officeDocument/2006/relationships/slideLayout" Target="../slideLayouts/slideLayout35.xml"/></Relationships>
</file>

<file path=ppt/slides/_rels/slide9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45.png"/><Relationship Id="rId1" Type="http://schemas.openxmlformats.org/officeDocument/2006/relationships/slideLayout" Target="../slideLayouts/slideLayout35.xml"/><Relationship Id="rId4" Type="http://schemas.openxmlformats.org/officeDocument/2006/relationships/image" Target="../media/image51.pn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3.png"/><Relationship Id="rId1" Type="http://schemas.openxmlformats.org/officeDocument/2006/relationships/slideLayout" Target="../slideLayouts/slideLayout35.xml"/><Relationship Id="rId5" Type="http://schemas.openxmlformats.org/officeDocument/2006/relationships/image" Target="../media/image57.png"/><Relationship Id="rId4" Type="http://schemas.openxmlformats.org/officeDocument/2006/relationships/image" Target="../media/image56.png"/></Relationships>
</file>

<file path=ppt/slides/_rels/slide95.xml.rels><?xml version="1.0" encoding="UTF-8" standalone="yes"?>
<Relationships xmlns="http://schemas.openxmlformats.org/package/2006/relationships"><Relationship Id="rId8" Type="http://schemas.openxmlformats.org/officeDocument/2006/relationships/image" Target="../media/image652.png"/><Relationship Id="rId13" Type="http://schemas.openxmlformats.org/officeDocument/2006/relationships/image" Target="../media/image63.png"/><Relationship Id="rId3" Type="http://schemas.openxmlformats.org/officeDocument/2006/relationships/image" Target="../media/image58.png"/><Relationship Id="rId12"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35.xml"/><Relationship Id="rId11" Type="http://schemas.openxmlformats.org/officeDocument/2006/relationships/image" Target="../media/image61.png"/><Relationship Id="rId15" Type="http://schemas.openxmlformats.org/officeDocument/2006/relationships/image" Target="../media/image64.png"/><Relationship Id="rId10" Type="http://schemas.openxmlformats.org/officeDocument/2006/relationships/image" Target="../media/image60.png"/><Relationship Id="rId9" Type="http://schemas.openxmlformats.org/officeDocument/2006/relationships/image" Target="../media/image59.png"/><Relationship Id="rId14" Type="http://schemas.openxmlformats.org/officeDocument/2006/relationships/image" Target="../media/image67.png"/></Relationships>
</file>

<file path=ppt/slides/_rels/slide96.xml.rels><?xml version="1.0" encoding="UTF-8" standalone="yes"?>
<Relationships xmlns="http://schemas.openxmlformats.org/package/2006/relationships"><Relationship Id="rId8" Type="http://schemas.openxmlformats.org/officeDocument/2006/relationships/image" Target="../media/image75.png"/><Relationship Id="rId18" Type="http://schemas.openxmlformats.org/officeDocument/2006/relationships/image" Target="../media/image85.png"/><Relationship Id="rId13" Type="http://schemas.openxmlformats.org/officeDocument/2006/relationships/image" Target="../media/image80.png"/><Relationship Id="rId3" Type="http://schemas.openxmlformats.org/officeDocument/2006/relationships/image" Target="../media/image70.png"/><Relationship Id="rId21" Type="http://schemas.openxmlformats.org/officeDocument/2006/relationships/image" Target="../media/image88.png"/><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png"/><Relationship Id="rId2" Type="http://schemas.openxmlformats.org/officeDocument/2006/relationships/image" Target="../media/image69.png"/><Relationship Id="rId20" Type="http://schemas.openxmlformats.org/officeDocument/2006/relationships/image" Target="../media/image87.png"/><Relationship Id="rId16" Type="http://schemas.openxmlformats.org/officeDocument/2006/relationships/image" Target="../media/image83.png"/><Relationship Id="rId1" Type="http://schemas.openxmlformats.org/officeDocument/2006/relationships/slideLayout" Target="../slideLayouts/slideLayout35.xml"/><Relationship Id="rId6" Type="http://schemas.openxmlformats.org/officeDocument/2006/relationships/image" Target="../media/image73.png"/><Relationship Id="rId24" Type="http://schemas.openxmlformats.org/officeDocument/2006/relationships/image" Target="../media/image91.png"/><Relationship Id="rId11" Type="http://schemas.openxmlformats.org/officeDocument/2006/relationships/image" Target="../media/image78.png"/><Relationship Id="rId5" Type="http://schemas.openxmlformats.org/officeDocument/2006/relationships/image" Target="../media/image72.png"/><Relationship Id="rId23" Type="http://schemas.openxmlformats.org/officeDocument/2006/relationships/image" Target="../media/image90.png"/><Relationship Id="rId15" Type="http://schemas.openxmlformats.org/officeDocument/2006/relationships/image" Target="../media/image82.png"/><Relationship Id="rId10" Type="http://schemas.openxmlformats.org/officeDocument/2006/relationships/image" Target="../media/image77.png"/><Relationship Id="rId19" Type="http://schemas.openxmlformats.org/officeDocument/2006/relationships/image" Target="../media/image86.png"/><Relationship Id="rId4" Type="http://schemas.openxmlformats.org/officeDocument/2006/relationships/image" Target="../media/image71.png"/><Relationship Id="rId9" Type="http://schemas.openxmlformats.org/officeDocument/2006/relationships/image" Target="../media/image76.png"/><Relationship Id="rId22" Type="http://schemas.openxmlformats.org/officeDocument/2006/relationships/image" Target="../media/image89.png"/><Relationship Id="rId14" Type="http://schemas.openxmlformats.org/officeDocument/2006/relationships/image" Target="../media/image81.png"/></Relationships>
</file>

<file path=ppt/slides/_rels/slide97.xml.rels><?xml version="1.0" encoding="UTF-8" standalone="yes"?>
<Relationships xmlns="http://schemas.openxmlformats.org/package/2006/relationships"><Relationship Id="rId8" Type="http://schemas.openxmlformats.org/officeDocument/2006/relationships/image" Target="../media/image97.png"/><Relationship Id="rId13" Type="http://schemas.openxmlformats.org/officeDocument/2006/relationships/image" Target="../media/image92.png"/><Relationship Id="rId18" Type="http://schemas.openxmlformats.org/officeDocument/2006/relationships/image" Target="../media/image105.png"/><Relationship Id="rId3" Type="http://schemas.openxmlformats.org/officeDocument/2006/relationships/image" Target="../media/image66.pn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4.png"/><Relationship Id="rId2" Type="http://schemas.openxmlformats.org/officeDocument/2006/relationships/notesSlide" Target="../notesSlides/notesSlide13.xml"/><Relationship Id="rId16" Type="http://schemas.openxmlformats.org/officeDocument/2006/relationships/image" Target="../media/image103.png"/><Relationship Id="rId1" Type="http://schemas.openxmlformats.org/officeDocument/2006/relationships/slideLayout" Target="../slideLayouts/slideLayout35.xml"/><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image" Target="../media/image94.png"/><Relationship Id="rId15" Type="http://schemas.openxmlformats.org/officeDocument/2006/relationships/image" Target="../media/image102.png"/><Relationship Id="rId10" Type="http://schemas.openxmlformats.org/officeDocument/2006/relationships/image" Target="../media/image99.png"/><Relationship Id="rId19" Type="http://schemas.openxmlformats.org/officeDocument/2006/relationships/image" Target="../media/image106.png"/><Relationship Id="rId4" Type="http://schemas.openxmlformats.org/officeDocument/2006/relationships/image" Target="../media/image68.png"/><Relationship Id="rId9" Type="http://schemas.openxmlformats.org/officeDocument/2006/relationships/image" Target="../media/image98.png"/><Relationship Id="rId14" Type="http://schemas.openxmlformats.org/officeDocument/2006/relationships/image" Target="../media/image931.png"/></Relationships>
</file>

<file path=ppt/slides/_rels/slide98.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08.png"/><Relationship Id="rId3" Type="http://schemas.openxmlformats.org/officeDocument/2006/relationships/image" Target="../media/image107.png"/><Relationship Id="rId7" Type="http://schemas.openxmlformats.org/officeDocument/2006/relationships/image" Target="../media/image113.png"/><Relationship Id="rId12" Type="http://schemas.openxmlformats.org/officeDocument/2006/relationships/image" Target="../media/image118.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12.png"/><Relationship Id="rId11" Type="http://schemas.openxmlformats.org/officeDocument/2006/relationships/image" Target="../media/image1171.png"/><Relationship Id="rId5" Type="http://schemas.openxmlformats.org/officeDocument/2006/relationships/image" Target="../media/image111.png"/><Relationship Id="rId10" Type="http://schemas.openxmlformats.org/officeDocument/2006/relationships/image" Target="../media/image1161.png"/><Relationship Id="rId4" Type="http://schemas.openxmlformats.org/officeDocument/2006/relationships/image" Target="../media/image110.png"/><Relationship Id="rId9" Type="http://schemas.openxmlformats.org/officeDocument/2006/relationships/image" Target="../media/image1151.png"/></Relationships>
</file>

<file path=ppt/slides/_rels/slide9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機械学習ゼミ </a:t>
            </a:r>
            <a:r>
              <a:rPr kumimoji="1" lang="en-US" altLang="ja-JP" dirty="0" smtClean="0"/>
              <a:t/>
            </a:r>
            <a:br>
              <a:rPr kumimoji="1" lang="en-US" altLang="ja-JP" dirty="0" smtClean="0"/>
            </a:br>
            <a:r>
              <a:rPr kumimoji="1" lang="en-US" altLang="ja-JP" dirty="0" smtClean="0"/>
              <a:t>(</a:t>
            </a:r>
            <a:r>
              <a:rPr kumimoji="1" lang="ja-JP" altLang="en-US" dirty="0" smtClean="0"/>
              <a:t>深層学習</a:t>
            </a:r>
            <a:r>
              <a:rPr kumimoji="1" lang="en-US" altLang="ja-JP" dirty="0" smtClean="0"/>
              <a:t>)</a:t>
            </a:r>
            <a:endParaRPr kumimoji="1" lang="ja-JP" altLang="en-US" dirty="0"/>
          </a:p>
        </p:txBody>
      </p:sp>
      <p:sp>
        <p:nvSpPr>
          <p:cNvPr id="3" name="サブタイトル 2"/>
          <p:cNvSpPr>
            <a:spLocks noGrp="1"/>
          </p:cNvSpPr>
          <p:nvPr>
            <p:ph type="subTitle" idx="1"/>
          </p:nvPr>
        </p:nvSpPr>
        <p:spPr>
          <a:xfrm>
            <a:off x="2083037" y="5456475"/>
            <a:ext cx="6858000" cy="1081058"/>
          </a:xfrm>
        </p:spPr>
        <p:txBody>
          <a:bodyPr>
            <a:noAutofit/>
          </a:bodyPr>
          <a:lstStyle/>
          <a:p>
            <a:pPr algn="r"/>
            <a:r>
              <a:rPr lang="en-US" altLang="ja-JP" dirty="0" smtClean="0"/>
              <a:t>2018/07/06</a:t>
            </a:r>
            <a:r>
              <a:rPr lang="ja-JP" altLang="en-US" dirty="0" smtClean="0"/>
              <a:t>　金子法子，小川晃平，河井智弘</a:t>
            </a:r>
          </a:p>
        </p:txBody>
      </p:sp>
      <p:sp>
        <p:nvSpPr>
          <p:cNvPr id="4" name="正方形/長方形 3"/>
          <p:cNvSpPr/>
          <p:nvPr/>
        </p:nvSpPr>
        <p:spPr>
          <a:xfrm>
            <a:off x="-1" y="3509963"/>
            <a:ext cx="9144001" cy="79271"/>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209660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xmlns="" id="{10DDA82A-9348-4ECD-A216-CDA7BF2957DF}"/>
              </a:ext>
            </a:extLst>
          </p:cNvPr>
          <p:cNvSpPr/>
          <p:nvPr/>
        </p:nvSpPr>
        <p:spPr>
          <a:xfrm>
            <a:off x="596173" y="5770592"/>
            <a:ext cx="8547827" cy="7115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13" name="正方形/長方形 12">
            <a:extLst>
              <a:ext uri="{FF2B5EF4-FFF2-40B4-BE49-F238E27FC236}">
                <a16:creationId xmlns:a16="http://schemas.microsoft.com/office/drawing/2014/main" xmlns="" id="{53EF2477-6D81-48D4-93ED-CB033BA90435}"/>
              </a:ext>
            </a:extLst>
          </p:cNvPr>
          <p:cNvSpPr/>
          <p:nvPr/>
        </p:nvSpPr>
        <p:spPr>
          <a:xfrm>
            <a:off x="596173" y="2317178"/>
            <a:ext cx="8547827" cy="127827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7" name="正方形/長方形 6"/>
          <p:cNvSpPr/>
          <p:nvPr/>
        </p:nvSpPr>
        <p:spPr>
          <a:xfrm>
            <a:off x="596173" y="1010681"/>
            <a:ext cx="8547827" cy="711587"/>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2.4</a:t>
            </a:r>
            <a:r>
              <a:rPr lang="ja-JP" altLang="en-US" sz="2800" dirty="0">
                <a:solidFill>
                  <a:schemeClr val="bg1"/>
                </a:solidFill>
              </a:rPr>
              <a:t>　機械学習の基礎</a:t>
            </a:r>
            <a:endParaRPr kumimoji="1" lang="ja-JP" altLang="en-US" sz="2800" dirty="0">
              <a:solidFill>
                <a:schemeClr val="bg1"/>
              </a:solidFill>
            </a:endParaRP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7886700" cy="4351338"/>
          </a:xfrm>
        </p:spPr>
        <p:txBody>
          <a:bodyPr>
            <a:normAutofit/>
          </a:bodyPr>
          <a:lstStyle/>
          <a:p>
            <a:pPr marL="0" indent="0">
              <a:buNone/>
            </a:pPr>
            <a:r>
              <a:rPr lang="en-US" altLang="ja-JP" sz="1800" dirty="0"/>
              <a:t>2.4.3 </a:t>
            </a:r>
            <a:r>
              <a:rPr lang="ja-JP" altLang="en-US" sz="1800" dirty="0"/>
              <a:t>線形回帰の確率的アプローチ</a:t>
            </a:r>
            <a:r>
              <a:rPr lang="en-US" altLang="ja-JP" sz="1800" dirty="0"/>
              <a:t/>
            </a:r>
            <a:br>
              <a:rPr lang="en-US" altLang="ja-JP" sz="1800" dirty="0"/>
            </a:br>
            <a:endParaRPr lang="en-US" altLang="ja-JP" sz="1800" dirty="0"/>
          </a:p>
          <a:p>
            <a:pPr marL="0" indent="0">
              <a:buNone/>
            </a:pPr>
            <a:endParaRPr lang="en-US" altLang="ja-JP" sz="1800" dirty="0"/>
          </a:p>
          <a:p>
            <a:pPr marL="0" indent="0">
              <a:buNone/>
            </a:pPr>
            <a:endParaRPr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6" name="テキスト ボックス 5"/>
          <p:cNvSpPr txBox="1"/>
          <p:nvPr/>
        </p:nvSpPr>
        <p:spPr>
          <a:xfrm>
            <a:off x="561932" y="286214"/>
            <a:ext cx="8616307" cy="830997"/>
          </a:xfrm>
          <a:prstGeom prst="rect">
            <a:avLst/>
          </a:prstGeom>
          <a:noFill/>
        </p:spPr>
        <p:txBody>
          <a:bodyPr wrap="square" rtlCol="0">
            <a:spAutoFit/>
          </a:bodyPr>
          <a:lstStyle/>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endParaRPr kumimoji="0" lang="en-US" altLang="ja-JP" sz="1600" dirty="0">
              <a:solidFill>
                <a:prstClr val="black"/>
              </a:solidFil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xmlns="" id="{8A7E2735-26C3-4613-A03C-09BFCFF42571}"/>
                  </a:ext>
                </a:extLst>
              </p:cNvPr>
              <p:cNvSpPr txBox="1"/>
              <p:nvPr/>
            </p:nvSpPr>
            <p:spPr>
              <a:xfrm>
                <a:off x="527694" y="1027506"/>
                <a:ext cx="8438754" cy="5993500"/>
              </a:xfrm>
              <a:prstGeom prst="rect">
                <a:avLst/>
              </a:prstGeom>
              <a:noFill/>
            </p:spPr>
            <p:txBody>
              <a:bodyPr wrap="square" rtlCol="0">
                <a:spAutoFit/>
              </a:bodyPr>
              <a:lstStyle/>
              <a:p>
                <a:pPr defTabSz="457200"/>
                <a:r>
                  <a:rPr kumimoji="0" lang="ja-JP" altLang="en-US" b="1" dirty="0">
                    <a:solidFill>
                      <a:prstClr val="black"/>
                    </a:solidFill>
                  </a:rPr>
                  <a:t>誤差関数</a:t>
                </a:r>
                <a14:m>
                  <m:oMath xmlns:m="http://schemas.openxmlformats.org/officeDocument/2006/math">
                    <m:r>
                      <a:rPr kumimoji="0" lang="ja-JP" altLang="en-US" b="1" i="1" smtClean="0">
                        <a:solidFill>
                          <a:prstClr val="black"/>
                        </a:solidFill>
                        <a:latin typeface="Cambria Math" panose="02040503050406030204" pitchFamily="18" charset="0"/>
                      </a:rPr>
                      <m:t> </m:t>
                    </m:r>
                  </m:oMath>
                </a14:m>
                <a:r>
                  <a:rPr kumimoji="0" lang="en-US" altLang="ja-JP" b="1" dirty="0">
                    <a:solidFill>
                      <a:prstClr val="black"/>
                    </a:solidFill>
                    <a:latin typeface="Cambria Math" panose="02040503050406030204" pitchFamily="18" charset="0"/>
                  </a:rPr>
                  <a:t>(</a:t>
                </a:r>
                <a:r>
                  <a:rPr kumimoji="0" lang="ja-JP" altLang="en-US" b="1" dirty="0">
                    <a:solidFill>
                      <a:prstClr val="black"/>
                    </a:solidFill>
                    <a:latin typeface="Cambria Math" panose="02040503050406030204" pitchFamily="18" charset="0"/>
                  </a:rPr>
                  <a:t>期待誤差，期待損失</a:t>
                </a:r>
                <a:r>
                  <a:rPr kumimoji="0" lang="en-US" altLang="ja-JP" b="1" dirty="0">
                    <a:solidFill>
                      <a:prstClr val="black"/>
                    </a:solidFill>
                    <a:latin typeface="Cambria Math" panose="02040503050406030204" pitchFamily="18" charset="0"/>
                  </a:rPr>
                  <a:t>)</a:t>
                </a:r>
              </a:p>
              <a:p>
                <a:pPr defTabSz="457200"/>
                <a14:m>
                  <m:oMathPara xmlns:m="http://schemas.openxmlformats.org/officeDocument/2006/math">
                    <m:oMathParaPr>
                      <m:jc m:val="centerGroup"/>
                    </m:oMathParaPr>
                    <m:oMath xmlns:m="http://schemas.openxmlformats.org/officeDocument/2006/math">
                      <m:r>
                        <a:rPr kumimoji="0" lang="en-US" altLang="ja-JP" i="1" smtClean="0">
                          <a:solidFill>
                            <a:prstClr val="black"/>
                          </a:solidFill>
                          <a:latin typeface="Cambria Math" panose="02040503050406030204" pitchFamily="18" charset="0"/>
                        </a:rPr>
                        <m:t>𝐸</m:t>
                      </m:r>
                      <m:d>
                        <m:dPr>
                          <m:ctrlPr>
                            <a:rPr kumimoji="0" lang="en-US" altLang="ja-JP" i="1" smtClean="0">
                              <a:solidFill>
                                <a:prstClr val="black"/>
                              </a:solidFill>
                              <a:latin typeface="Cambria Math" panose="02040503050406030204" pitchFamily="18" charset="0"/>
                            </a:rPr>
                          </m:ctrlPr>
                        </m:dPr>
                        <m:e>
                          <m:acc>
                            <m:accPr>
                              <m:chr m:val="̂"/>
                              <m:ctrlPr>
                                <a:rPr kumimoji="0" lang="en-US" altLang="ja-JP" i="1" smtClean="0">
                                  <a:solidFill>
                                    <a:prstClr val="black"/>
                                  </a:solidFill>
                                  <a:latin typeface="Cambria Math" panose="02040503050406030204" pitchFamily="18" charset="0"/>
                                </a:rPr>
                              </m:ctrlPr>
                            </m:accPr>
                            <m:e>
                              <m:r>
                                <a:rPr kumimoji="0" lang="en-US" altLang="ja-JP" i="1" smtClean="0">
                                  <a:solidFill>
                                    <a:prstClr val="black"/>
                                  </a:solidFill>
                                  <a:latin typeface="Cambria Math" panose="02040503050406030204" pitchFamily="18" charset="0"/>
                                </a:rPr>
                                <m:t>𝑦</m:t>
                              </m:r>
                            </m:e>
                          </m:acc>
                          <m:d>
                            <m:dPr>
                              <m:ctrlPr>
                                <a:rPr kumimoji="0" lang="en-US" altLang="ja-JP" b="1" i="1" smtClean="0">
                                  <a:solidFill>
                                    <a:prstClr val="black"/>
                                  </a:solidFill>
                                  <a:latin typeface="Cambria Math" panose="02040503050406030204" pitchFamily="18" charset="0"/>
                                </a:rPr>
                              </m:ctrlPr>
                            </m:dPr>
                            <m:e>
                              <m:r>
                                <a:rPr kumimoji="0" lang="en-US" altLang="ja-JP" b="1" i="1" smtClean="0">
                                  <a:solidFill>
                                    <a:prstClr val="black"/>
                                  </a:solidFill>
                                  <a:latin typeface="Cambria Math" panose="02040503050406030204" pitchFamily="18" charset="0"/>
                                </a:rPr>
                                <m:t>𝒙</m:t>
                              </m:r>
                            </m:e>
                          </m:d>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e>
                      </m:d>
                      <m:r>
                        <a:rPr kumimoji="0" lang="en-US" altLang="ja-JP" i="1" smtClean="0">
                          <a:solidFill>
                            <a:prstClr val="black"/>
                          </a:solidFill>
                          <a:latin typeface="Cambria Math" panose="02040503050406030204" pitchFamily="18" charset="0"/>
                        </a:rPr>
                        <m:t>=</m:t>
                      </m:r>
                      <m:sSup>
                        <m:sSupPr>
                          <m:ctrlPr>
                            <a:rPr kumimoji="0" lang="en-US" altLang="ja-JP" i="1" smtClean="0">
                              <a:solidFill>
                                <a:prstClr val="black"/>
                              </a:solidFill>
                              <a:latin typeface="Cambria Math" panose="02040503050406030204" pitchFamily="18" charset="0"/>
                            </a:rPr>
                          </m:ctrlPr>
                        </m:sSupPr>
                        <m:e>
                          <m:d>
                            <m:dPr>
                              <m:ctrlPr>
                                <a:rPr kumimoji="0" lang="en-US" altLang="ja-JP" i="1" smtClean="0">
                                  <a:solidFill>
                                    <a:prstClr val="black"/>
                                  </a:solidFill>
                                  <a:latin typeface="Cambria Math" panose="02040503050406030204" pitchFamily="18" charset="0"/>
                                </a:rPr>
                              </m:ctrlPr>
                            </m:d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smtClean="0">
                                      <a:solidFill>
                                        <a:prstClr val="black"/>
                                      </a:solidFill>
                                      <a:latin typeface="Cambria Math" panose="02040503050406030204" pitchFamily="18" charset="0"/>
                                    </a:rPr>
                                  </m:ctrlPr>
                                </m:dPr>
                                <m:e>
                                  <m:r>
                                    <a:rPr kumimoji="0" lang="en-US" altLang="ja-JP" b="1" i="1" smtClean="0">
                                      <a:solidFill>
                                        <a:prstClr val="black"/>
                                      </a:solidFill>
                                      <a:latin typeface="Cambria Math" panose="02040503050406030204" pitchFamily="18" charset="0"/>
                                    </a:rPr>
                                    <m:t>𝒙</m:t>
                                  </m:r>
                                </m:e>
                              </m:d>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e>
                          </m:d>
                        </m:e>
                        <m:sup>
                          <m:r>
                            <a:rPr kumimoji="0" lang="en-US" altLang="ja-JP" i="1" smtClean="0">
                              <a:solidFill>
                                <a:prstClr val="black"/>
                              </a:solidFill>
                              <a:latin typeface="Cambria Math" panose="02040503050406030204" pitchFamily="18" charset="0"/>
                            </a:rPr>
                            <m:t>2</m:t>
                          </m:r>
                        </m:sup>
                      </m:sSup>
                    </m:oMath>
                  </m:oMathPara>
                </a14:m>
                <a:endParaRPr kumimoji="0" lang="en-US" altLang="ja-JP" sz="1600" dirty="0">
                  <a:solidFill>
                    <a:prstClr val="black"/>
                  </a:solidFill>
                </a:endParaRPr>
              </a:p>
              <a:p>
                <a:pPr defTabSz="457200"/>
                <a:endParaRPr kumimoji="0" lang="en-US" altLang="ja-JP" sz="1600" dirty="0">
                  <a:solidFill>
                    <a:prstClr val="black"/>
                  </a:solidFill>
                </a:endParaRPr>
              </a:p>
              <a:p>
                <a:pPr defTabSz="457200"/>
                <a:r>
                  <a:rPr kumimoji="0" lang="ja-JP" altLang="en-US" sz="1600" dirty="0">
                    <a:solidFill>
                      <a:prstClr val="black"/>
                    </a:solidFill>
                  </a:rPr>
                  <a:t>パフォーマンスを測る数値として，期待値を用いる</a:t>
                </a:r>
                <a:endParaRPr kumimoji="0" lang="en-US" altLang="ja-JP" sz="1600" dirty="0">
                  <a:solidFill>
                    <a:prstClr val="black"/>
                  </a:solidFill>
                </a:endParaRPr>
              </a:p>
              <a:p>
                <a:pPr defTabSz="457200"/>
                <a:endParaRPr kumimoji="0" lang="en-US" altLang="ja-JP" sz="1600" dirty="0">
                  <a:solidFill>
                    <a:prstClr val="black"/>
                  </a:solidFill>
                </a:endParaRPr>
              </a:p>
              <a:p>
                <a:pPr defTabSz="457200"/>
                <a:r>
                  <a:rPr kumimoji="0" lang="ja-JP" altLang="en-US" b="1" dirty="0">
                    <a:solidFill>
                      <a:prstClr val="black"/>
                    </a:solidFill>
                  </a:rPr>
                  <a:t>期待値</a:t>
                </a:r>
                <a:endParaRPr kumimoji="0" lang="en-US" altLang="ja-JP" b="1" dirty="0">
                  <a:solidFill>
                    <a:prstClr val="black"/>
                  </a:solidFill>
                </a:endParaRPr>
              </a:p>
              <a:p>
                <a:pPr defTabSz="457200"/>
                <a14:m>
                  <m:oMathPara xmlns:m="http://schemas.openxmlformats.org/officeDocument/2006/math">
                    <m:oMathParaPr>
                      <m:jc m:val="centerGroup"/>
                    </m:oMathParaPr>
                    <m:oMath xmlns:m="http://schemas.openxmlformats.org/officeDocument/2006/math">
                      <m:sSub>
                        <m:sSubPr>
                          <m:ctrlPr>
                            <a:rPr kumimoji="0" lang="en-US" altLang="ja-JP" i="1" smtClean="0">
                              <a:solidFill>
                                <a:prstClr val="black"/>
                              </a:solidFill>
                              <a:latin typeface="Cambria Math" panose="02040503050406030204" pitchFamily="18" charset="0"/>
                            </a:rPr>
                          </m:ctrlPr>
                        </m:sSubPr>
                        <m:e>
                          <m:sSub>
                            <m:sSubPr>
                              <m:ctrlPr>
                                <a:rPr kumimoji="0" lang="en-US" altLang="ja-JP" i="1" smtClean="0">
                                  <a:solidFill>
                                    <a:prstClr val="black"/>
                                  </a:solidFill>
                                  <a:latin typeface="Cambria Math" panose="02040503050406030204" pitchFamily="18" charset="0"/>
                                </a:rPr>
                              </m:ctrlPr>
                            </m:sSubPr>
                            <m:e>
                              <m:r>
                                <a:rPr kumimoji="0" lang="en-US" altLang="ja-JP" i="1" smtClean="0">
                                  <a:solidFill>
                                    <a:prstClr val="black"/>
                                  </a:solidFill>
                                  <a:latin typeface="Cambria Math" panose="02040503050406030204" pitchFamily="18" charset="0"/>
                                </a:rPr>
                                <m:t>𝐸</m:t>
                              </m:r>
                            </m:e>
                            <m:sub>
                              <m:r>
                                <a:rPr kumimoji="0" lang="en-US" altLang="ja-JP" i="1" smtClean="0">
                                  <a:solidFill>
                                    <a:prstClr val="black"/>
                                  </a:solidFill>
                                  <a:latin typeface="Cambria Math" panose="02040503050406030204" pitchFamily="18" charset="0"/>
                                </a:rPr>
                                <m:t>𝑃</m:t>
                              </m:r>
                            </m:sub>
                          </m:sSub>
                        </m:e>
                        <m:sub>
                          <m:r>
                            <a:rPr kumimoji="0" lang="en-US" altLang="ja-JP" i="1" smtClean="0">
                              <a:solidFill>
                                <a:prstClr val="black"/>
                              </a:solidFill>
                              <a:latin typeface="Cambria Math" panose="02040503050406030204" pitchFamily="18" charset="0"/>
                            </a:rPr>
                            <m:t>𝑑𝑎𝑡𝑎</m:t>
                          </m:r>
                        </m:sub>
                      </m:sSub>
                      <m:d>
                        <m:dPr>
                          <m:begChr m:val="["/>
                          <m:endChr m:val="]"/>
                          <m:ctrlPr>
                            <a:rPr kumimoji="0" lang="en-US" altLang="ja-JP" i="1" smtClean="0">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𝐸</m:t>
                          </m:r>
                          <m:d>
                            <m:dPr>
                              <m:ctrlPr>
                                <a:rPr kumimoji="0" lang="en-US" altLang="ja-JP" i="1">
                                  <a:solidFill>
                                    <a:prstClr val="black"/>
                                  </a:solidFill>
                                  <a:latin typeface="Cambria Math" panose="02040503050406030204" pitchFamily="18" charset="0"/>
                                </a:rPr>
                              </m:ctrlPr>
                            </m:d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b="1"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𝑦</m:t>
                              </m:r>
                            </m:e>
                          </m:d>
                        </m:e>
                      </m:d>
                      <m:r>
                        <a:rPr kumimoji="0" lang="en-US" altLang="ja-JP" i="1" smtClean="0">
                          <a:solidFill>
                            <a:prstClr val="black"/>
                          </a:solidFill>
                          <a:latin typeface="Cambria Math" panose="02040503050406030204" pitchFamily="18" charset="0"/>
                        </a:rPr>
                        <m:t>= </m:t>
                      </m:r>
                      <m:nary>
                        <m:naryPr>
                          <m:chr m:val="∑"/>
                          <m:supHide m:val="on"/>
                          <m:ctrlPr>
                            <a:rPr kumimoji="0" lang="en-US" altLang="ja-JP" i="1" smtClean="0">
                              <a:solidFill>
                                <a:prstClr val="black"/>
                              </a:solidFill>
                              <a:latin typeface="Cambria Math" panose="02040503050406030204" pitchFamily="18" charset="0"/>
                            </a:rPr>
                          </m:ctrlPr>
                        </m:naryPr>
                        <m:sub>
                          <m:r>
                            <m:rPr>
                              <m:brk m:alnAt="7"/>
                            </m:rPr>
                            <a:rPr kumimoji="0" lang="en-US" altLang="ja-JP" i="1" smtClean="0">
                              <a:solidFill>
                                <a:prstClr val="black"/>
                              </a:solidFill>
                              <a:latin typeface="Cambria Math" panose="02040503050406030204" pitchFamily="18" charset="0"/>
                            </a:rPr>
                            <m:t>𝑥</m:t>
                          </m:r>
                        </m:sub>
                        <m:sup/>
                        <m:e>
                          <m:nary>
                            <m:naryPr>
                              <m:chr m:val="∑"/>
                              <m:supHide m:val="on"/>
                              <m:ctrlPr>
                                <a:rPr kumimoji="0" lang="en-US" altLang="ja-JP" i="1" smtClean="0">
                                  <a:solidFill>
                                    <a:prstClr val="black"/>
                                  </a:solidFill>
                                  <a:latin typeface="Cambria Math" panose="02040503050406030204" pitchFamily="18" charset="0"/>
                                </a:rPr>
                              </m:ctrlPr>
                            </m:naryPr>
                            <m:sub>
                              <m:r>
                                <m:rPr>
                                  <m:brk m:alnAt="7"/>
                                </m:rPr>
                                <a:rPr kumimoji="0" lang="en-US" altLang="ja-JP" i="1" smtClean="0">
                                  <a:solidFill>
                                    <a:prstClr val="black"/>
                                  </a:solidFill>
                                  <a:latin typeface="Cambria Math" panose="02040503050406030204" pitchFamily="18" charset="0"/>
                                </a:rPr>
                                <m:t>𝑦</m:t>
                              </m:r>
                            </m:sub>
                            <m:sup/>
                            <m:e>
                              <m:sSup>
                                <m:sSupPr>
                                  <m:ctrlPr>
                                    <a:rPr kumimoji="0" lang="en-US" altLang="ja-JP" i="1" smtClean="0">
                                      <a:solidFill>
                                        <a:prstClr val="black"/>
                                      </a:solidFill>
                                      <a:latin typeface="Cambria Math" panose="02040503050406030204" pitchFamily="18" charset="0"/>
                                    </a:rPr>
                                  </m:ctrlPr>
                                </m:sSupPr>
                                <m:e>
                                  <m:d>
                                    <m:dPr>
                                      <m:ctrlPr>
                                        <a:rPr kumimoji="0" lang="en-US" altLang="ja-JP" i="1" smtClean="0">
                                          <a:solidFill>
                                            <a:prstClr val="black"/>
                                          </a:solidFill>
                                          <a:latin typeface="Cambria Math" panose="02040503050406030204" pitchFamily="18" charset="0"/>
                                        </a:rPr>
                                      </m:ctrlPr>
                                    </m:d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𝑦</m:t>
                                      </m:r>
                                    </m:e>
                                  </m:d>
                                </m:e>
                                <m:sup>
                                  <m:r>
                                    <a:rPr kumimoji="0" lang="en-US" altLang="ja-JP" i="1" smtClean="0">
                                      <a:solidFill>
                                        <a:prstClr val="black"/>
                                      </a:solidFill>
                                      <a:latin typeface="Cambria Math" panose="02040503050406030204" pitchFamily="18" charset="0"/>
                                    </a:rPr>
                                    <m:t>2</m:t>
                                  </m:r>
                                </m:sup>
                              </m:sSup>
                              <m:sSub>
                                <m:sSubPr>
                                  <m:ctrlPr>
                                    <a:rPr kumimoji="0" lang="en-US" altLang="ja-JP" i="1" smtClean="0">
                                      <a:solidFill>
                                        <a:srgbClr val="FF0000"/>
                                      </a:solidFill>
                                      <a:latin typeface="Cambria Math" panose="02040503050406030204" pitchFamily="18" charset="0"/>
                                    </a:rPr>
                                  </m:ctrlPr>
                                </m:sSubPr>
                                <m:e>
                                  <m:r>
                                    <a:rPr kumimoji="0" lang="en-US" altLang="ja-JP" i="1" smtClean="0">
                                      <a:solidFill>
                                        <a:srgbClr val="FF0000"/>
                                      </a:solidFill>
                                      <a:latin typeface="Cambria Math" panose="02040503050406030204" pitchFamily="18" charset="0"/>
                                    </a:rPr>
                                    <m:t>𝑃</m:t>
                                  </m:r>
                                </m:e>
                                <m:sub>
                                  <m:r>
                                    <a:rPr kumimoji="0" lang="en-US" altLang="ja-JP" i="1" smtClean="0">
                                      <a:solidFill>
                                        <a:srgbClr val="FF0000"/>
                                      </a:solidFill>
                                      <a:latin typeface="Cambria Math" panose="02040503050406030204" pitchFamily="18" charset="0"/>
                                    </a:rPr>
                                    <m:t>𝑑𝑎𝑡𝑎</m:t>
                                  </m:r>
                                </m:sub>
                              </m:sSub>
                              <m:r>
                                <a:rPr kumimoji="0" lang="en-US" altLang="ja-JP" i="1" smtClean="0">
                                  <a:solidFill>
                                    <a:srgbClr val="FF0000"/>
                                  </a:solidFill>
                                  <a:latin typeface="Cambria Math" panose="02040503050406030204" pitchFamily="18" charset="0"/>
                                </a:rPr>
                                <m:t>(</m:t>
                              </m:r>
                              <m:r>
                                <a:rPr kumimoji="0" lang="en-US" altLang="ja-JP" b="1" i="1" smtClean="0">
                                  <a:solidFill>
                                    <a:srgbClr val="FF0000"/>
                                  </a:solidFill>
                                  <a:latin typeface="Cambria Math" panose="02040503050406030204" pitchFamily="18" charset="0"/>
                                </a:rPr>
                                <m:t>𝒙</m:t>
                              </m:r>
                              <m:r>
                                <a:rPr kumimoji="0" lang="en-US" altLang="ja-JP" i="1" smtClean="0">
                                  <a:solidFill>
                                    <a:srgbClr val="FF0000"/>
                                  </a:solidFill>
                                  <a:latin typeface="Cambria Math" panose="02040503050406030204" pitchFamily="18" charset="0"/>
                                </a:rPr>
                                <m:t>,</m:t>
                              </m:r>
                              <m:r>
                                <a:rPr kumimoji="0" lang="en-US" altLang="ja-JP" i="1" smtClean="0">
                                  <a:solidFill>
                                    <a:srgbClr val="FF0000"/>
                                  </a:solidFill>
                                  <a:latin typeface="Cambria Math" panose="02040503050406030204" pitchFamily="18" charset="0"/>
                                </a:rPr>
                                <m:t>𝑦</m:t>
                              </m:r>
                              <m:r>
                                <a:rPr kumimoji="0" lang="en-US" altLang="ja-JP" i="1" smtClean="0">
                                  <a:solidFill>
                                    <a:srgbClr val="FF0000"/>
                                  </a:solidFill>
                                  <a:latin typeface="Cambria Math" panose="02040503050406030204" pitchFamily="18" charset="0"/>
                                </a:rPr>
                                <m:t>)</m:t>
                              </m:r>
                            </m:e>
                          </m:nary>
                        </m:e>
                      </m:nary>
                    </m:oMath>
                  </m:oMathPara>
                </a14:m>
                <a:endParaRPr kumimoji="0" lang="en-US" altLang="ja-JP" dirty="0">
                  <a:solidFill>
                    <a:prstClr val="black"/>
                  </a:solidFill>
                </a:endParaRPr>
              </a:p>
              <a:p>
                <a:pPr defTabSz="457200"/>
                <a:endParaRPr kumimoji="0" lang="en-US" altLang="ja-JP" dirty="0">
                  <a:solidFill>
                    <a:prstClr val="black"/>
                  </a:solidFill>
                </a:endParaRPr>
              </a:p>
              <a:p>
                <a:pPr defTabSz="457200"/>
                <a:endParaRPr kumimoji="0" lang="en-US" altLang="ja-JP" dirty="0">
                  <a:solidFill>
                    <a:prstClr val="black"/>
                  </a:solidFill>
                </a:endParaRPr>
              </a:p>
              <a:p>
                <a:pPr defTabSz="457200"/>
                <a:r>
                  <a:rPr kumimoji="0" lang="ja-JP" altLang="en-US" dirty="0">
                    <a:solidFill>
                      <a:prstClr val="black"/>
                    </a:solidFill>
                  </a:rPr>
                  <a:t>期待誤差を最小化する推定量</a:t>
                </a:r>
                <a14:m>
                  <m:oMath xmlns:m="http://schemas.openxmlformats.org/officeDocument/2006/math">
                    <m:acc>
                      <m:accPr>
                        <m:chr m:val="̂"/>
                        <m:ctrlPr>
                          <a:rPr kumimoji="0" lang="ja-JP" altLang="en-US" i="1" smtClean="0">
                            <a:solidFill>
                              <a:prstClr val="black"/>
                            </a:solidFill>
                            <a:latin typeface="Cambria Math" panose="02040503050406030204" pitchFamily="18" charset="0"/>
                          </a:rPr>
                        </m:ctrlPr>
                      </m:accPr>
                      <m:e>
                        <m:r>
                          <a:rPr kumimoji="0" lang="en-US" altLang="ja-JP" i="1" smtClean="0">
                            <a:solidFill>
                              <a:prstClr val="black"/>
                            </a:solidFill>
                            <a:latin typeface="Cambria Math" panose="02040503050406030204" pitchFamily="18" charset="0"/>
                          </a:rPr>
                          <m:t>𝑦</m:t>
                        </m:r>
                      </m:e>
                    </m:acc>
                  </m:oMath>
                </a14:m>
                <a:r>
                  <a:rPr kumimoji="0" lang="ja-JP" altLang="en-US" dirty="0">
                    <a:solidFill>
                      <a:prstClr val="black"/>
                    </a:solidFill>
                  </a:rPr>
                  <a:t>は，</a:t>
                </a:r>
                <a:endParaRPr kumimoji="0" lang="en-US" altLang="ja-JP" dirty="0">
                  <a:solidFill>
                    <a:prstClr val="black"/>
                  </a:solidFill>
                </a:endParaRPr>
              </a:p>
              <a:p>
                <a:pPr defTabSz="457200"/>
                <a:r>
                  <a:rPr kumimoji="0" lang="ja-JP" altLang="en-US" dirty="0">
                    <a:solidFill>
                      <a:prstClr val="black"/>
                    </a:solidFill>
                  </a:rPr>
                  <a:t>「とある説明変数の実現値</a:t>
                </a:r>
                <a:r>
                  <a:rPr kumimoji="0" lang="en-US" altLang="ja-JP" dirty="0">
                    <a:solidFill>
                      <a:prstClr val="black"/>
                    </a:solidFill>
                  </a:rPr>
                  <a:t>x</a:t>
                </a:r>
                <a:r>
                  <a:rPr kumimoji="0" lang="ja-JP" altLang="en-US" dirty="0">
                    <a:solidFill>
                      <a:prstClr val="black"/>
                    </a:solidFill>
                  </a:rPr>
                  <a:t>に対してだけ </a:t>
                </a:r>
                <a14:m>
                  <m:oMath xmlns:m="http://schemas.openxmlformats.org/officeDocument/2006/math">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b="1" i="1">
                        <a:solidFill>
                          <a:prstClr val="black"/>
                        </a:solidFill>
                        <a:latin typeface="Cambria Math" panose="02040503050406030204" pitchFamily="18" charset="0"/>
                        <a:ea typeface="Cambria Math" panose="02040503050406030204" pitchFamily="18" charset="0"/>
                      </a:rPr>
                      <m:t>→</m:t>
                    </m:r>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i="1" smtClean="0">
                        <a:solidFill>
                          <a:prstClr val="black"/>
                        </a:solidFill>
                        <a:latin typeface="Cambria Math" panose="02040503050406030204" pitchFamily="18" charset="0"/>
                      </a:rPr>
                      <m:t>+</m:t>
                    </m:r>
                    <m:r>
                      <a:rPr kumimoji="0" lang="ja-JP" altLang="en-US" i="1" smtClean="0">
                        <a:solidFill>
                          <a:prstClr val="black"/>
                        </a:solidFill>
                        <a:latin typeface="Cambria Math" panose="02040503050406030204" pitchFamily="18" charset="0"/>
                      </a:rPr>
                      <m:t>𝛿</m:t>
                    </m:r>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r>
                      <a:rPr kumimoji="0" lang="en-US" altLang="ja-JP" i="1" smtClean="0">
                        <a:solidFill>
                          <a:prstClr val="black"/>
                        </a:solidFill>
                        <a:latin typeface="Cambria Math" panose="02040503050406030204" pitchFamily="18" charset="0"/>
                      </a:rPr>
                      <m:t> </m:t>
                    </m:r>
                  </m:oMath>
                </a14:m>
                <a:r>
                  <a:rPr kumimoji="0" lang="ja-JP" altLang="en-US" dirty="0">
                    <a:solidFill>
                      <a:prstClr val="black"/>
                    </a:solidFill>
                  </a:rPr>
                  <a:t>としても期待誤差は変化しない」ので</a:t>
                </a:r>
                <a:endParaRPr kumimoji="0"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kumimoji="0" lang="en-US" altLang="ja-JP" i="1" smtClean="0">
                          <a:solidFill>
                            <a:prstClr val="black"/>
                          </a:solidFill>
                          <a:latin typeface="Cambria Math" panose="02040503050406030204" pitchFamily="18" charset="0"/>
                        </a:rPr>
                        <m:t>0=</m:t>
                      </m:r>
                      <m:r>
                        <a:rPr kumimoji="0" lang="en-US" altLang="ja-JP" i="1" smtClean="0">
                          <a:solidFill>
                            <a:prstClr val="black"/>
                          </a:solidFill>
                          <a:latin typeface="Cambria Math" panose="02040503050406030204" pitchFamily="18" charset="0"/>
                        </a:rPr>
                        <m:t>𝛿</m:t>
                      </m:r>
                      <m:sSub>
                        <m:sSubPr>
                          <m:ctrlPr>
                            <a:rPr kumimoji="0" lang="en-US" altLang="ja-JP" i="1">
                              <a:solidFill>
                                <a:prstClr val="black"/>
                              </a:solidFill>
                              <a:latin typeface="Cambria Math" panose="02040503050406030204" pitchFamily="18" charset="0"/>
                            </a:rPr>
                          </m:ctrlPr>
                        </m:sSubPr>
                        <m:e>
                          <m:sSub>
                            <m:sSubPr>
                              <m:ctrlPr>
                                <a:rPr kumimoji="0" lang="en-US" altLang="ja-JP" i="1">
                                  <a:solidFill>
                                    <a:prstClr val="black"/>
                                  </a:solidFill>
                                  <a:latin typeface="Cambria Math" panose="02040503050406030204" pitchFamily="18" charset="0"/>
                                </a:rPr>
                              </m:ctrlPr>
                            </m:sSubPr>
                            <m:e>
                              <m:r>
                                <a:rPr kumimoji="0" lang="en-US" altLang="ja-JP" i="1">
                                  <a:solidFill>
                                    <a:prstClr val="black"/>
                                  </a:solidFill>
                                  <a:latin typeface="Cambria Math" panose="02040503050406030204" pitchFamily="18" charset="0"/>
                                </a:rPr>
                                <m:t>𝐸</m:t>
                              </m:r>
                            </m:e>
                            <m:sub>
                              <m:r>
                                <a:rPr kumimoji="0" lang="en-US" altLang="ja-JP" i="1">
                                  <a:solidFill>
                                    <a:prstClr val="black"/>
                                  </a:solidFill>
                                  <a:latin typeface="Cambria Math" panose="02040503050406030204" pitchFamily="18" charset="0"/>
                                </a:rPr>
                                <m:t>𝑃</m:t>
                              </m:r>
                            </m:sub>
                          </m:sSub>
                        </m:e>
                        <m:sub>
                          <m:r>
                            <a:rPr kumimoji="0" lang="en-US" altLang="ja-JP" i="1">
                              <a:solidFill>
                                <a:prstClr val="black"/>
                              </a:solidFill>
                              <a:latin typeface="Cambria Math" panose="02040503050406030204" pitchFamily="18" charset="0"/>
                            </a:rPr>
                            <m:t>𝑑𝑎𝑡𝑎</m:t>
                          </m:r>
                        </m:sub>
                      </m:sSub>
                      <m:d>
                        <m:dPr>
                          <m:begChr m:val="["/>
                          <m:endChr m:val="]"/>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𝐸</m:t>
                          </m:r>
                          <m:d>
                            <m:dPr>
                              <m:ctrlPr>
                                <a:rPr kumimoji="0" lang="en-US" altLang="ja-JP" i="1">
                                  <a:solidFill>
                                    <a:prstClr val="black"/>
                                  </a:solidFill>
                                  <a:latin typeface="Cambria Math" panose="02040503050406030204" pitchFamily="18" charset="0"/>
                                </a:rPr>
                              </m:ctrlPr>
                            </m:d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b="1"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𝑦</m:t>
                              </m:r>
                            </m:e>
                          </m:d>
                        </m:e>
                      </m:d>
                      <m:sSub>
                        <m:sSubPr>
                          <m:ctrlPr>
                            <a:rPr kumimoji="0" lang="en-US" altLang="ja-JP" i="1" smtClean="0">
                              <a:solidFill>
                                <a:prstClr val="black"/>
                              </a:solidFill>
                              <a:latin typeface="Cambria Math" panose="02040503050406030204" pitchFamily="18" charset="0"/>
                            </a:rPr>
                          </m:ctrlPr>
                        </m:sSubPr>
                        <m:e>
                          <m:d>
                            <m:dPr>
                              <m:begChr m:val=""/>
                              <m:endChr m:val="|"/>
                              <m:ctrlPr>
                                <a:rPr kumimoji="0" lang="en-US" altLang="ja-JP" i="1" smtClean="0">
                                  <a:solidFill>
                                    <a:prstClr val="black"/>
                                  </a:solidFill>
                                  <a:latin typeface="Cambria Math" panose="02040503050406030204" pitchFamily="18" charset="0"/>
                                </a:rPr>
                              </m:ctrlPr>
                            </m:dPr>
                            <m:e>
                              <m:r>
                                <a:rPr kumimoji="0" lang="ja-JP" altLang="en-US">
                                  <a:solidFill>
                                    <a:prstClr val="black"/>
                                  </a:solidFill>
                                  <a:latin typeface="Cambria Math" panose="02040503050406030204" pitchFamily="18" charset="0"/>
                                </a:rPr>
                                <m:t>​</m:t>
                              </m:r>
                            </m:e>
                          </m:d>
                        </m:e>
                        <m:sub>
                          <m:r>
                            <a:rPr kumimoji="0" lang="en-US" altLang="ja-JP" i="1" smtClean="0">
                              <a:solidFill>
                                <a:prstClr val="black"/>
                              </a:solidFill>
                              <a:latin typeface="Cambria Math" panose="02040503050406030204" pitchFamily="18" charset="0"/>
                            </a:rPr>
                            <m:t>𝑦</m:t>
                          </m:r>
                        </m:sub>
                      </m:sSub>
                      <m:r>
                        <a:rPr kumimoji="0" lang="en-US" altLang="ja-JP" i="1" smtClean="0">
                          <a:solidFill>
                            <a:prstClr val="black"/>
                          </a:solidFill>
                          <a:latin typeface="Cambria Math" panose="02040503050406030204" pitchFamily="18" charset="0"/>
                        </a:rPr>
                        <m:t>=</m:t>
                      </m:r>
                      <m:nary>
                        <m:naryPr>
                          <m:chr m:val="∑"/>
                          <m:supHide m:val="on"/>
                          <m:ctrlPr>
                            <a:rPr kumimoji="0" lang="en-US" altLang="ja-JP" i="1" smtClean="0">
                              <a:solidFill>
                                <a:prstClr val="black"/>
                              </a:solidFill>
                              <a:latin typeface="Cambria Math" panose="02040503050406030204" pitchFamily="18" charset="0"/>
                            </a:rPr>
                          </m:ctrlPr>
                        </m:naryPr>
                        <m:sub>
                          <m:r>
                            <m:rPr>
                              <m:brk m:alnAt="7"/>
                            </m:rPr>
                            <a:rPr kumimoji="0" lang="en-US" altLang="ja-JP" i="1" smtClean="0">
                              <a:solidFill>
                                <a:prstClr val="black"/>
                              </a:solidFill>
                              <a:latin typeface="Cambria Math" panose="02040503050406030204" pitchFamily="18" charset="0"/>
                            </a:rPr>
                            <m:t>𝑦</m:t>
                          </m:r>
                        </m:sub>
                        <m:sup/>
                        <m:e>
                          <m:d>
                            <m:dPr>
                              <m:ctrlPr>
                                <a:rPr kumimoji="0" lang="en-US" altLang="ja-JP" i="1">
                                  <a:solidFill>
                                    <a:prstClr val="black"/>
                                  </a:solidFill>
                                  <a:latin typeface="Cambria Math" panose="02040503050406030204" pitchFamily="18" charset="0"/>
                                </a:rPr>
                              </m:ctrlPr>
                            </m:d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d>
                                <m:dPr>
                                  <m:ctrlPr>
                                    <a:rPr kumimoji="0" lang="en-US" altLang="ja-JP" b="1"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e>
                              </m:d>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𝑦</m:t>
                              </m:r>
                            </m:e>
                          </m:d>
                          <m:sSub>
                            <m:sSubPr>
                              <m:ctrlPr>
                                <a:rPr kumimoji="0" lang="en-US" altLang="ja-JP" i="1" smtClean="0">
                                  <a:solidFill>
                                    <a:prstClr val="black"/>
                                  </a:solidFill>
                                  <a:latin typeface="Cambria Math" panose="02040503050406030204" pitchFamily="18" charset="0"/>
                                </a:rPr>
                              </m:ctrlPr>
                            </m:sSubPr>
                            <m:e>
                              <m:r>
                                <a:rPr kumimoji="0" lang="en-US" altLang="ja-JP" i="1" smtClean="0">
                                  <a:solidFill>
                                    <a:prstClr val="black"/>
                                  </a:solidFill>
                                  <a:latin typeface="Cambria Math" panose="02040503050406030204" pitchFamily="18" charset="0"/>
                                </a:rPr>
                                <m:t>𝑃</m:t>
                              </m:r>
                            </m:e>
                            <m:sub>
                              <m:r>
                                <a:rPr kumimoji="0" lang="en-US" altLang="ja-JP" i="1" smtClean="0">
                                  <a:solidFill>
                                    <a:prstClr val="black"/>
                                  </a:solidFill>
                                  <a:latin typeface="Cambria Math" panose="02040503050406030204" pitchFamily="18" charset="0"/>
                                </a:rPr>
                                <m:t>𝑑𝑎𝑡𝑎</m:t>
                              </m:r>
                            </m:sub>
                          </m:sSub>
                          <m:d>
                            <m:dPr>
                              <m:ctrlPr>
                                <a:rPr kumimoji="0" lang="en-US" altLang="ja-JP" i="1" smtClean="0">
                                  <a:solidFill>
                                    <a:prstClr val="black"/>
                                  </a:solidFill>
                                  <a:latin typeface="Cambria Math" panose="02040503050406030204" pitchFamily="18" charset="0"/>
                                </a:rPr>
                              </m:ctrlPr>
                            </m:dPr>
                            <m:e>
                              <m:r>
                                <a:rPr kumimoji="0" lang="en-US" altLang="ja-JP" b="1" i="1" smtClean="0">
                                  <a:solidFill>
                                    <a:prstClr val="black"/>
                                  </a:solidFill>
                                  <a:latin typeface="Cambria Math" panose="02040503050406030204" pitchFamily="18" charset="0"/>
                                </a:rPr>
                                <m:t>𝒙</m:t>
                              </m:r>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e>
                          </m:d>
                          <m:sSub>
                            <m:sSubPr>
                              <m:ctrlPr>
                                <a:rPr kumimoji="0" lang="en-US" altLang="ja-JP" i="1" smtClean="0">
                                  <a:solidFill>
                                    <a:prstClr val="black"/>
                                  </a:solidFill>
                                  <a:latin typeface="Cambria Math" panose="02040503050406030204" pitchFamily="18" charset="0"/>
                                </a:rPr>
                              </m:ctrlPr>
                            </m:sSubPr>
                            <m:e>
                              <m:d>
                                <m:dPr>
                                  <m:begChr m:val=""/>
                                  <m:endChr m:val="|"/>
                                  <m:ctrlPr>
                                    <a:rPr kumimoji="0" lang="en-US" altLang="ja-JP" i="1" smtClean="0">
                                      <a:solidFill>
                                        <a:prstClr val="black"/>
                                      </a:solidFill>
                                      <a:latin typeface="Cambria Math" panose="02040503050406030204" pitchFamily="18" charset="0"/>
                                    </a:rPr>
                                  </m:ctrlPr>
                                </m:dPr>
                                <m:e>
                                  <m:r>
                                    <a:rPr kumimoji="0" lang="ja-JP" altLang="en-US">
                                      <a:solidFill>
                                        <a:prstClr val="black"/>
                                      </a:solidFill>
                                      <a:latin typeface="Cambria Math" panose="02040503050406030204" pitchFamily="18" charset="0"/>
                                    </a:rPr>
                                    <m:t>​</m:t>
                                  </m:r>
                                </m:e>
                              </m:d>
                            </m:e>
                            <m:sub>
                              <m:sSup>
                                <m:sSupPr>
                                  <m:ctrlPr>
                                    <a:rPr kumimoji="0" lang="en-US" altLang="ja-JP" i="1" smtClean="0">
                                      <a:solidFill>
                                        <a:prstClr val="black"/>
                                      </a:solidFill>
                                      <a:latin typeface="Cambria Math" panose="02040503050406030204" pitchFamily="18" charset="0"/>
                                    </a:rPr>
                                  </m:ctrlPr>
                                </m:sSup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e>
                                <m:sup>
                                  <m:r>
                                    <a:rPr kumimoji="0" lang="en-US" altLang="ja-JP" i="1" smtClean="0">
                                      <a:solidFill>
                                        <a:prstClr val="black"/>
                                      </a:solidFill>
                                      <a:latin typeface="Cambria Math" panose="02040503050406030204" pitchFamily="18" charset="0"/>
                                    </a:rPr>
                                    <m:t>∗</m:t>
                                  </m:r>
                                </m:sup>
                              </m:sSup>
                            </m:sub>
                          </m:sSub>
                        </m:e>
                      </m:nary>
                    </m:oMath>
                  </m:oMathPara>
                </a14:m>
                <a:endParaRPr kumimoji="0" lang="en-US" altLang="ja-JP" dirty="0">
                  <a:solidFill>
                    <a:prstClr val="black"/>
                  </a:solidFill>
                </a:endParaRPr>
              </a:p>
              <a:p>
                <a:pPr defTabSz="457200"/>
                <a:r>
                  <a:rPr kumimoji="0" lang="ja-JP" altLang="en-US" dirty="0">
                    <a:solidFill>
                      <a:prstClr val="black"/>
                    </a:solidFill>
                  </a:rPr>
                  <a:t>頑張って変形すると，</a:t>
                </a:r>
                <a:endParaRPr kumimoji="0" lang="en-US" altLang="ja-JP" dirty="0">
                  <a:solidFill>
                    <a:prstClr val="black"/>
                  </a:solidFill>
                </a:endParaRPr>
              </a:p>
              <a:p>
                <a:pPr defTabSz="457200"/>
                <a:endParaRPr kumimoji="0"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kumimoji="0" lang="en-US" altLang="ja-JP" i="1">
                              <a:solidFill>
                                <a:prstClr val="black"/>
                              </a:solidFill>
                              <a:latin typeface="Cambria Math" panose="02040503050406030204" pitchFamily="18" charset="0"/>
                            </a:rPr>
                          </m:ctrlPr>
                        </m:sSupPr>
                        <m:e>
                          <m:acc>
                            <m:accPr>
                              <m:chr m:val="̂"/>
                              <m:ctrlPr>
                                <a:rPr kumimoji="0" lang="en-US" altLang="ja-JP" i="1">
                                  <a:solidFill>
                                    <a:prstClr val="black"/>
                                  </a:solidFill>
                                  <a:latin typeface="Cambria Math" panose="02040503050406030204" pitchFamily="18" charset="0"/>
                                </a:rPr>
                              </m:ctrlPr>
                            </m:accPr>
                            <m:e>
                              <m:r>
                                <a:rPr kumimoji="0" lang="en-US" altLang="ja-JP" i="1">
                                  <a:solidFill>
                                    <a:prstClr val="black"/>
                                  </a:solidFill>
                                  <a:latin typeface="Cambria Math" panose="02040503050406030204" pitchFamily="18" charset="0"/>
                                </a:rPr>
                                <m:t>𝑦</m:t>
                              </m:r>
                            </m:e>
                          </m:acc>
                        </m:e>
                        <m:sup>
                          <m:r>
                            <a:rPr kumimoji="0" lang="en-US" altLang="ja-JP" i="1">
                              <a:solidFill>
                                <a:prstClr val="black"/>
                              </a:solidFill>
                              <a:latin typeface="Cambria Math" panose="02040503050406030204" pitchFamily="18" charset="0"/>
                            </a:rPr>
                            <m:t>∗</m:t>
                          </m:r>
                        </m:sup>
                      </m:sSup>
                      <m:d>
                        <m:dPr>
                          <m:ctrlPr>
                            <a:rPr kumimoji="0" lang="en-US" altLang="ja-JP" b="1" i="1" smtClean="0">
                              <a:solidFill>
                                <a:prstClr val="black"/>
                              </a:solidFill>
                              <a:latin typeface="Cambria Math" panose="02040503050406030204" pitchFamily="18" charset="0"/>
                            </a:rPr>
                          </m:ctrlPr>
                        </m:dPr>
                        <m:e>
                          <m:r>
                            <a:rPr kumimoji="0" lang="en-US" altLang="ja-JP" b="1" i="1" smtClean="0">
                              <a:solidFill>
                                <a:prstClr val="black"/>
                              </a:solidFill>
                              <a:latin typeface="Cambria Math" panose="02040503050406030204" pitchFamily="18" charset="0"/>
                            </a:rPr>
                            <m:t>𝒙</m:t>
                          </m:r>
                        </m:e>
                      </m:d>
                      <m:r>
                        <a:rPr kumimoji="0" lang="en-US" altLang="ja-JP" i="1" smtClean="0">
                          <a:solidFill>
                            <a:prstClr val="black"/>
                          </a:solidFill>
                          <a:latin typeface="Cambria Math" panose="02040503050406030204" pitchFamily="18" charset="0"/>
                        </a:rPr>
                        <m:t>=</m:t>
                      </m:r>
                      <m:sSub>
                        <m:sSubPr>
                          <m:ctrlPr>
                            <a:rPr kumimoji="0" lang="en-US" altLang="ja-JP" i="1" smtClean="0">
                              <a:solidFill>
                                <a:prstClr val="black"/>
                              </a:solidFill>
                              <a:latin typeface="Cambria Math" panose="02040503050406030204" pitchFamily="18" charset="0"/>
                            </a:rPr>
                          </m:ctrlPr>
                        </m:sSubPr>
                        <m:e>
                          <m:r>
                            <a:rPr kumimoji="0" lang="en-US" altLang="ja-JP" i="1" smtClean="0">
                              <a:solidFill>
                                <a:prstClr val="black"/>
                              </a:solidFill>
                              <a:latin typeface="Cambria Math" panose="02040503050406030204" pitchFamily="18" charset="0"/>
                            </a:rPr>
                            <m:t>𝐸</m:t>
                          </m:r>
                        </m:e>
                        <m:sub>
                          <m:r>
                            <a:rPr kumimoji="0" lang="en-US" altLang="ja-JP" i="1" smtClean="0">
                              <a:solidFill>
                                <a:prstClr val="black"/>
                              </a:solidFill>
                              <a:latin typeface="Cambria Math" panose="02040503050406030204" pitchFamily="18" charset="0"/>
                            </a:rPr>
                            <m:t>𝑃𝑑𝑎𝑡𝑎</m:t>
                          </m:r>
                          <m:r>
                            <a:rPr kumimoji="0" lang="en-US" altLang="ja-JP" i="1" smtClean="0">
                              <a:solidFill>
                                <a:prstClr val="black"/>
                              </a:solidFill>
                              <a:latin typeface="Cambria Math" panose="02040503050406030204" pitchFamily="18" charset="0"/>
                            </a:rPr>
                            <m:t>(</m:t>
                          </m:r>
                          <m:r>
                            <a:rPr kumimoji="0" lang="en-US" altLang="ja-JP" b="1" i="1" smtClean="0">
                              <a:solidFill>
                                <a:prstClr val="black"/>
                              </a:solidFill>
                              <a:latin typeface="Cambria Math" panose="02040503050406030204" pitchFamily="18" charset="0"/>
                            </a:rPr>
                            <m:t>𝒙</m:t>
                          </m:r>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r>
                            <a:rPr kumimoji="0" lang="en-US" altLang="ja-JP" i="1" smtClean="0">
                              <a:solidFill>
                                <a:prstClr val="black"/>
                              </a:solidFill>
                              <a:latin typeface="Cambria Math" panose="02040503050406030204" pitchFamily="18" charset="0"/>
                            </a:rPr>
                            <m:t>)</m:t>
                          </m:r>
                        </m:sub>
                      </m:sSub>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r>
                        <a:rPr kumimoji="0" lang="en-US" altLang="ja-JP" i="1" smtClean="0">
                          <a:solidFill>
                            <a:prstClr val="black"/>
                          </a:solidFill>
                          <a:latin typeface="Cambria Math" panose="02040503050406030204" pitchFamily="18" charset="0"/>
                        </a:rPr>
                        <m:t>|</m:t>
                      </m:r>
                      <m:r>
                        <a:rPr kumimoji="0" lang="en-US" altLang="ja-JP" b="1" i="1" smtClean="0">
                          <a:solidFill>
                            <a:prstClr val="black"/>
                          </a:solidFill>
                          <a:latin typeface="Cambria Math" panose="02040503050406030204" pitchFamily="18" charset="0"/>
                        </a:rPr>
                        <m:t>𝒙</m:t>
                      </m:r>
                      <m:r>
                        <a:rPr kumimoji="0" lang="en-US" altLang="ja-JP" i="1" smtClean="0">
                          <a:solidFill>
                            <a:prstClr val="black"/>
                          </a:solidFill>
                          <a:latin typeface="Cambria Math" panose="02040503050406030204" pitchFamily="18" charset="0"/>
                        </a:rPr>
                        <m:t>]</m:t>
                      </m:r>
                    </m:oMath>
                  </m:oMathPara>
                </a14:m>
                <a:endParaRPr kumimoji="0" lang="en-US" altLang="ja-JP" dirty="0">
                  <a:solidFill>
                    <a:prstClr val="black"/>
                  </a:solidFill>
                </a:endParaRPr>
              </a:p>
              <a:p>
                <a:pPr defTabSz="457200"/>
                <a:endParaRPr kumimoji="0" lang="en-US" altLang="ja-JP" dirty="0">
                  <a:solidFill>
                    <a:prstClr val="black"/>
                  </a:solidFill>
                </a:endParaRPr>
              </a:p>
              <a:p>
                <a:pPr defTabSz="457200"/>
                <a:r>
                  <a:rPr kumimoji="0" lang="ja-JP" altLang="en-US" dirty="0">
                    <a:solidFill>
                      <a:prstClr val="black"/>
                    </a:solidFill>
                  </a:rPr>
                  <a:t>→最適な</a:t>
                </a:r>
                <a14:m>
                  <m:oMath xmlns:m="http://schemas.openxmlformats.org/officeDocument/2006/math">
                    <m:sSup>
                      <m:sSupPr>
                        <m:ctrlPr>
                          <a:rPr kumimoji="0" lang="en-US" altLang="ja-JP" sz="2000" i="1">
                            <a:solidFill>
                              <a:prstClr val="black"/>
                            </a:solidFill>
                            <a:latin typeface="Cambria Math" panose="02040503050406030204" pitchFamily="18" charset="0"/>
                          </a:rPr>
                        </m:ctrlPr>
                      </m:sSupPr>
                      <m:e>
                        <m:acc>
                          <m:accPr>
                            <m:chr m:val="̂"/>
                            <m:ctrlPr>
                              <a:rPr kumimoji="0" lang="en-US" altLang="ja-JP" sz="2000" i="1">
                                <a:solidFill>
                                  <a:prstClr val="black"/>
                                </a:solidFill>
                                <a:latin typeface="Cambria Math" panose="02040503050406030204" pitchFamily="18" charset="0"/>
                              </a:rPr>
                            </m:ctrlPr>
                          </m:accPr>
                          <m:e>
                            <m:r>
                              <a:rPr kumimoji="0" lang="en-US" altLang="ja-JP" sz="2000" i="1">
                                <a:solidFill>
                                  <a:prstClr val="black"/>
                                </a:solidFill>
                                <a:latin typeface="Cambria Math" panose="02040503050406030204" pitchFamily="18" charset="0"/>
                              </a:rPr>
                              <m:t>𝑦</m:t>
                            </m:r>
                          </m:e>
                        </m:acc>
                      </m:e>
                      <m:sup>
                        <m:r>
                          <a:rPr kumimoji="0" lang="en-US" altLang="ja-JP" sz="2000" i="1">
                            <a:solidFill>
                              <a:prstClr val="black"/>
                            </a:solidFill>
                            <a:latin typeface="Cambria Math" panose="02040503050406030204" pitchFamily="18" charset="0"/>
                          </a:rPr>
                          <m:t>∗</m:t>
                        </m:r>
                      </m:sup>
                    </m:sSup>
                    <m:r>
                      <a:rPr kumimoji="0" lang="ja-JP" altLang="en-US" sz="2000" i="1">
                        <a:solidFill>
                          <a:prstClr val="black"/>
                        </a:solidFill>
                        <a:latin typeface="Cambria Math" panose="02040503050406030204" pitchFamily="18" charset="0"/>
                      </a:rPr>
                      <m:t>＝</m:t>
                    </m:r>
                    <m:sSub>
                      <m:sSubPr>
                        <m:ctrlPr>
                          <a:rPr kumimoji="0" lang="en-US" altLang="ja-JP" sz="2000" i="1">
                            <a:solidFill>
                              <a:prstClr val="black"/>
                            </a:solidFill>
                            <a:latin typeface="Cambria Math" panose="02040503050406030204" pitchFamily="18" charset="0"/>
                          </a:rPr>
                        </m:ctrlPr>
                      </m:sSubPr>
                      <m:e>
                        <m:r>
                          <a:rPr kumimoji="0" lang="en-US" altLang="ja-JP" sz="2000" i="1">
                            <a:solidFill>
                              <a:prstClr val="black"/>
                            </a:solidFill>
                            <a:latin typeface="Cambria Math" panose="02040503050406030204" pitchFamily="18" charset="0"/>
                          </a:rPr>
                          <m:t>𝑃</m:t>
                        </m:r>
                      </m:e>
                      <m:sub>
                        <m:r>
                          <a:rPr kumimoji="0" lang="en-US" altLang="ja-JP" sz="2000" i="1">
                            <a:solidFill>
                              <a:prstClr val="black"/>
                            </a:solidFill>
                            <a:latin typeface="Cambria Math" panose="02040503050406030204" pitchFamily="18" charset="0"/>
                          </a:rPr>
                          <m:t>𝑑𝑎𝑡𝑎</m:t>
                        </m:r>
                      </m:sub>
                    </m:sSub>
                    <m:d>
                      <m:dPr>
                        <m:ctrlPr>
                          <a:rPr kumimoji="0" lang="en-US" altLang="ja-JP" sz="2000" i="1">
                            <a:solidFill>
                              <a:prstClr val="black"/>
                            </a:solidFill>
                            <a:latin typeface="Cambria Math" panose="02040503050406030204" pitchFamily="18" charset="0"/>
                          </a:rPr>
                        </m:ctrlPr>
                      </m:dPr>
                      <m:e>
                        <m:r>
                          <a:rPr kumimoji="0" lang="en-US" altLang="ja-JP" sz="2000" b="1" i="1">
                            <a:solidFill>
                              <a:prstClr val="black"/>
                            </a:solidFill>
                            <a:latin typeface="Cambria Math" panose="02040503050406030204" pitchFamily="18" charset="0"/>
                          </a:rPr>
                          <m:t>𝒙</m:t>
                        </m:r>
                        <m:r>
                          <a:rPr kumimoji="0" lang="en-US" altLang="ja-JP" sz="2000" i="1">
                            <a:solidFill>
                              <a:prstClr val="black"/>
                            </a:solidFill>
                            <a:latin typeface="Cambria Math" panose="02040503050406030204" pitchFamily="18" charset="0"/>
                          </a:rPr>
                          <m:t>,</m:t>
                        </m:r>
                        <m:r>
                          <a:rPr kumimoji="0" lang="en-US" altLang="ja-JP" sz="2000" i="1">
                            <a:solidFill>
                              <a:prstClr val="black"/>
                            </a:solidFill>
                            <a:latin typeface="Cambria Math" panose="02040503050406030204" pitchFamily="18" charset="0"/>
                          </a:rPr>
                          <m:t>𝑦</m:t>
                        </m:r>
                      </m:e>
                    </m:d>
                  </m:oMath>
                </a14:m>
                <a:r>
                  <a:rPr kumimoji="0" lang="ja-JP" altLang="en-US" dirty="0">
                    <a:solidFill>
                      <a:prstClr val="black"/>
                    </a:solidFill>
                  </a:rPr>
                  <a:t>（生成分布）に関する条件付期待値である！</a:t>
                </a:r>
                <a:endParaRPr kumimoji="0" lang="en-US" altLang="ja-JP" sz="2400" dirty="0">
                  <a:solidFill>
                    <a:prstClr val="black"/>
                  </a:solidFill>
                </a:endParaRPr>
              </a:p>
            </p:txBody>
          </p:sp>
        </mc:Choice>
        <mc:Fallback xmlns="">
          <p:sp>
            <p:nvSpPr>
              <p:cNvPr id="8" name="テキスト ボックス 7">
                <a:extLst>
                  <a:ext uri="{FF2B5EF4-FFF2-40B4-BE49-F238E27FC236}">
                    <a16:creationId xmlns:a16="http://schemas.microsoft.com/office/drawing/2014/main" id="{8A7E2735-26C3-4613-A03C-09BFCFF42571}"/>
                  </a:ext>
                </a:extLst>
              </p:cNvPr>
              <p:cNvSpPr txBox="1">
                <a:spLocks noRot="1" noChangeAspect="1" noMove="1" noResize="1" noEditPoints="1" noAdjustHandles="1" noChangeArrowheads="1" noChangeShapeType="1" noTextEdit="1"/>
              </p:cNvSpPr>
              <p:nvPr/>
            </p:nvSpPr>
            <p:spPr>
              <a:xfrm>
                <a:off x="527694" y="1027506"/>
                <a:ext cx="8438754" cy="5993500"/>
              </a:xfrm>
              <a:prstGeom prst="rect">
                <a:avLst/>
              </a:prstGeom>
              <a:blipFill>
                <a:blip r:embed="rId2"/>
                <a:stretch>
                  <a:fillRect l="-650" t="-814"/>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xmlns="" id="{CD9BF2F2-1A5E-46B4-A777-3860B83441AF}"/>
              </a:ext>
            </a:extLst>
          </p:cNvPr>
          <p:cNvSpPr txBox="1"/>
          <p:nvPr/>
        </p:nvSpPr>
        <p:spPr>
          <a:xfrm>
            <a:off x="6804898" y="716914"/>
            <a:ext cx="2339102" cy="307777"/>
          </a:xfrm>
          <a:prstGeom prst="rect">
            <a:avLst/>
          </a:prstGeom>
          <a:noFill/>
          <a:ln>
            <a:noFill/>
            <a:prstDash val="solid"/>
          </a:ln>
        </p:spPr>
        <p:txBody>
          <a:bodyPr wrap="none" rtlCol="0">
            <a:spAutoFit/>
          </a:bodyPr>
          <a:lstStyle/>
          <a:p>
            <a:pPr defTabSz="457200"/>
            <a:r>
              <a:rPr lang="ja-JP" altLang="en-US" sz="1400" dirty="0">
                <a:solidFill>
                  <a:srgbClr val="FF0000"/>
                </a:solidFill>
              </a:rPr>
              <a:t>誤差関数も確率変数となる</a:t>
            </a:r>
          </a:p>
        </p:txBody>
      </p:sp>
      <mc:AlternateContent xmlns:mc="http://schemas.openxmlformats.org/markup-compatibility/2006" xmlns:a14="http://schemas.microsoft.com/office/drawing/2010/main">
        <mc:Choice Requires="a14">
          <p:sp>
            <p:nvSpPr>
              <p:cNvPr id="12" name="テキスト ボックス 11">
                <a:extLst>
                  <a:ext uri="{FF2B5EF4-FFF2-40B4-BE49-F238E27FC236}">
                    <a16:creationId xmlns:a16="http://schemas.microsoft.com/office/drawing/2014/main" xmlns="" id="{CA24691D-09CE-481F-95F7-5B1432DB9BED}"/>
                  </a:ext>
                </a:extLst>
              </p:cNvPr>
              <p:cNvSpPr txBox="1"/>
              <p:nvPr/>
            </p:nvSpPr>
            <p:spPr>
              <a:xfrm>
                <a:off x="5744932" y="3177508"/>
                <a:ext cx="3300262" cy="307777"/>
              </a:xfrm>
              <a:prstGeom prst="rect">
                <a:avLst/>
              </a:prstGeom>
              <a:noFill/>
              <a:ln>
                <a:noFill/>
                <a:prstDash val="solid"/>
              </a:ln>
            </p:spPr>
            <p:txBody>
              <a:bodyPr wrap="none" rtlCol="0">
                <a:spAutoFit/>
              </a:bodyPr>
              <a:lstStyle/>
              <a:p>
                <a:pPr defTabSz="457200"/>
                <a14:m>
                  <m:oMath xmlns:m="http://schemas.openxmlformats.org/officeDocument/2006/math">
                    <m:r>
                      <a:rPr kumimoji="0" lang="en-US" altLang="ja-JP" sz="1400" i="1">
                        <a:solidFill>
                          <a:srgbClr val="FF0000"/>
                        </a:solidFill>
                        <a:latin typeface="Cambria Math" panose="02040503050406030204" pitchFamily="18" charset="0"/>
                      </a:rPr>
                      <m:t>(</m:t>
                    </m:r>
                    <m:r>
                      <a:rPr kumimoji="0" lang="en-US" altLang="ja-JP" sz="1400" b="1" i="1">
                        <a:solidFill>
                          <a:srgbClr val="FF0000"/>
                        </a:solidFill>
                        <a:latin typeface="Cambria Math" panose="02040503050406030204" pitchFamily="18" charset="0"/>
                      </a:rPr>
                      <m:t>𝒙</m:t>
                    </m:r>
                    <m:r>
                      <a:rPr kumimoji="0" lang="en-US" altLang="ja-JP" sz="1400" i="1">
                        <a:solidFill>
                          <a:srgbClr val="FF0000"/>
                        </a:solidFill>
                        <a:latin typeface="Cambria Math" panose="02040503050406030204" pitchFamily="18" charset="0"/>
                      </a:rPr>
                      <m:t>,</m:t>
                    </m:r>
                    <m:r>
                      <a:rPr kumimoji="0" lang="en-US" altLang="ja-JP" sz="1400" i="1">
                        <a:solidFill>
                          <a:srgbClr val="FF0000"/>
                        </a:solidFill>
                        <a:latin typeface="Cambria Math" panose="02040503050406030204" pitchFamily="18" charset="0"/>
                      </a:rPr>
                      <m:t>𝑦</m:t>
                    </m:r>
                    <m:r>
                      <a:rPr kumimoji="0" lang="en-US" altLang="ja-JP" sz="1400" i="1">
                        <a:solidFill>
                          <a:srgbClr val="FF0000"/>
                        </a:solidFill>
                        <a:latin typeface="Cambria Math" panose="02040503050406030204" pitchFamily="18" charset="0"/>
                      </a:rPr>
                      <m:t>)</m:t>
                    </m:r>
                    <m:r>
                      <a:rPr kumimoji="0" lang="ja-JP" altLang="en-US" sz="1400" i="1" smtClean="0">
                        <a:solidFill>
                          <a:srgbClr val="FF0000"/>
                        </a:solidFill>
                        <a:latin typeface="Cambria Math" panose="02040503050406030204" pitchFamily="18" charset="0"/>
                      </a:rPr>
                      <m:t>と</m:t>
                    </m:r>
                    <m:r>
                      <a:rPr lang="ja-JP" altLang="en-US" sz="1400" i="1" dirty="0" smtClean="0">
                        <a:solidFill>
                          <a:srgbClr val="FF0000"/>
                        </a:solidFill>
                        <a:latin typeface="Cambria Math" panose="02040503050406030204" pitchFamily="18" charset="0"/>
                      </a:rPr>
                      <m:t>いう</m:t>
                    </m:r>
                  </m:oMath>
                </a14:m>
                <a:r>
                  <a:rPr lang="ja-JP" altLang="en-US" sz="1400" dirty="0">
                    <a:solidFill>
                      <a:srgbClr val="FF0000"/>
                    </a:solidFill>
                  </a:rPr>
                  <a:t>データ点が生成される確率</a:t>
                </a:r>
              </a:p>
            </p:txBody>
          </p:sp>
        </mc:Choice>
        <mc:Fallback xmlns="">
          <p:sp>
            <p:nvSpPr>
              <p:cNvPr id="12" name="テキスト ボックス 11">
                <a:extLst>
                  <a:ext uri="{FF2B5EF4-FFF2-40B4-BE49-F238E27FC236}">
                    <a16:creationId xmlns:a16="http://schemas.microsoft.com/office/drawing/2014/main" id="{CA24691D-09CE-481F-95F7-5B1432DB9BED}"/>
                  </a:ext>
                </a:extLst>
              </p:cNvPr>
              <p:cNvSpPr txBox="1">
                <a:spLocks noRot="1" noChangeAspect="1" noMove="1" noResize="1" noEditPoints="1" noAdjustHandles="1" noChangeArrowheads="1" noChangeShapeType="1" noTextEdit="1"/>
              </p:cNvSpPr>
              <p:nvPr/>
            </p:nvSpPr>
            <p:spPr>
              <a:xfrm>
                <a:off x="5744932" y="3177508"/>
                <a:ext cx="3300262" cy="307777"/>
              </a:xfrm>
              <a:prstGeom prst="rect">
                <a:avLst/>
              </a:prstGeom>
              <a:blipFill>
                <a:blip r:embed="rId3"/>
                <a:stretch>
                  <a:fillRect t="-3922" b="-19608"/>
                </a:stretch>
              </a:blipFill>
              <a:ln>
                <a:noFill/>
                <a:prstDash val="solid"/>
              </a:ln>
            </p:spPr>
            <p:txBody>
              <a:bodyPr/>
              <a:lstStyle/>
              <a:p>
                <a:r>
                  <a:rPr lang="ja-JP" altLang="en-US">
                    <a:noFill/>
                  </a:rPr>
                  <a:t> </a:t>
                </a:r>
              </a:p>
            </p:txBody>
          </p:sp>
        </mc:Fallback>
      </mc:AlternateContent>
      <p:sp>
        <p:nvSpPr>
          <p:cNvPr id="14" name="正方形/長方形 13">
            <a:extLst>
              <a:ext uri="{FF2B5EF4-FFF2-40B4-BE49-F238E27FC236}">
                <a16:creationId xmlns:a16="http://schemas.microsoft.com/office/drawing/2014/main" xmlns="" id="{F6940A90-FB76-4C3C-BCE9-6D5C5B778F05}"/>
              </a:ext>
            </a:extLst>
          </p:cNvPr>
          <p:cNvSpPr/>
          <p:nvPr/>
        </p:nvSpPr>
        <p:spPr>
          <a:xfrm>
            <a:off x="4341181" y="2627790"/>
            <a:ext cx="727969" cy="745725"/>
          </a:xfrm>
          <a:prstGeom prst="rect">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xmlns="" id="{4AA454D6-A420-446A-92B7-5FEA689CF3DB}"/>
                  </a:ext>
                </a:extLst>
              </p:cNvPr>
              <p:cNvSpPr txBox="1"/>
              <p:nvPr/>
            </p:nvSpPr>
            <p:spPr>
              <a:xfrm>
                <a:off x="2697243" y="2306727"/>
                <a:ext cx="4015843" cy="307777"/>
              </a:xfrm>
              <a:prstGeom prst="rect">
                <a:avLst/>
              </a:prstGeom>
              <a:noFill/>
              <a:ln>
                <a:noFill/>
                <a:prstDash val="solid"/>
              </a:ln>
            </p:spPr>
            <p:txBody>
              <a:bodyPr wrap="none" rtlCol="0">
                <a:spAutoFit/>
              </a:bodyPr>
              <a:lstStyle/>
              <a:p>
                <a:pPr defTabSz="457200"/>
                <a:r>
                  <a:rPr lang="ja-JP" altLang="en-US" sz="1400" dirty="0">
                    <a:solidFill>
                      <a:srgbClr val="4472C4"/>
                    </a:solidFill>
                  </a:rPr>
                  <a:t>取りうるすべての離散値</a:t>
                </a:r>
                <a14:m>
                  <m:oMath xmlns:m="http://schemas.openxmlformats.org/officeDocument/2006/math">
                    <m:r>
                      <a:rPr lang="en-US" altLang="ja-JP" sz="1400" i="1" dirty="0" smtClean="0">
                        <a:solidFill>
                          <a:srgbClr val="4472C4"/>
                        </a:solidFill>
                        <a:latin typeface="Cambria Math" panose="02040503050406030204" pitchFamily="18" charset="0"/>
                      </a:rPr>
                      <m:t>(</m:t>
                    </m:r>
                    <m:r>
                      <a:rPr lang="en-US" altLang="ja-JP" sz="1400" i="1" dirty="0" err="1" smtClean="0">
                        <a:solidFill>
                          <a:srgbClr val="4472C4"/>
                        </a:solidFill>
                        <a:latin typeface="Cambria Math" panose="02040503050406030204" pitchFamily="18" charset="0"/>
                      </a:rPr>
                      <m:t>𝑥</m:t>
                    </m:r>
                    <m:r>
                      <a:rPr lang="en-US" altLang="ja-JP" sz="1400" i="1" dirty="0" err="1" smtClean="0">
                        <a:solidFill>
                          <a:srgbClr val="4472C4"/>
                        </a:solidFill>
                        <a:latin typeface="Cambria Math" panose="02040503050406030204" pitchFamily="18" charset="0"/>
                      </a:rPr>
                      <m:t>,</m:t>
                    </m:r>
                    <m:r>
                      <a:rPr lang="en-US" altLang="ja-JP" sz="1400" i="1" dirty="0" err="1" smtClean="0">
                        <a:solidFill>
                          <a:srgbClr val="4472C4"/>
                        </a:solidFill>
                        <a:latin typeface="Cambria Math" panose="02040503050406030204" pitchFamily="18" charset="0"/>
                      </a:rPr>
                      <m:t>𝑦</m:t>
                    </m:r>
                    <m:r>
                      <a:rPr lang="en-US" altLang="ja-JP" sz="1400" i="1" dirty="0" smtClean="0">
                        <a:solidFill>
                          <a:srgbClr val="4472C4"/>
                        </a:solidFill>
                        <a:latin typeface="Cambria Math" panose="02040503050406030204" pitchFamily="18" charset="0"/>
                      </a:rPr>
                      <m:t>)</m:t>
                    </m:r>
                  </m:oMath>
                </a14:m>
                <a:r>
                  <a:rPr lang="ja-JP" altLang="en-US" sz="1400" dirty="0">
                    <a:solidFill>
                      <a:srgbClr val="4472C4"/>
                    </a:solidFill>
                  </a:rPr>
                  <a:t>に対して和をとる</a:t>
                </a:r>
              </a:p>
            </p:txBody>
          </p:sp>
        </mc:Choice>
        <mc:Fallback xmlns="">
          <p:sp>
            <p:nvSpPr>
              <p:cNvPr id="15" name="テキスト ボックス 14">
                <a:extLst>
                  <a:ext uri="{FF2B5EF4-FFF2-40B4-BE49-F238E27FC236}">
                    <a16:creationId xmlns:a16="http://schemas.microsoft.com/office/drawing/2014/main" id="{4AA454D6-A420-446A-92B7-5FEA689CF3DB}"/>
                  </a:ext>
                </a:extLst>
              </p:cNvPr>
              <p:cNvSpPr txBox="1">
                <a:spLocks noRot="1" noChangeAspect="1" noMove="1" noResize="1" noEditPoints="1" noAdjustHandles="1" noChangeArrowheads="1" noChangeShapeType="1" noTextEdit="1"/>
              </p:cNvSpPr>
              <p:nvPr/>
            </p:nvSpPr>
            <p:spPr>
              <a:xfrm>
                <a:off x="2697243" y="2306727"/>
                <a:ext cx="4015843" cy="307777"/>
              </a:xfrm>
              <a:prstGeom prst="rect">
                <a:avLst/>
              </a:prstGeom>
              <a:blipFill>
                <a:blip r:embed="rId4"/>
                <a:stretch>
                  <a:fillRect l="-455" t="-1961" b="-19608"/>
                </a:stretch>
              </a:blipFill>
              <a:ln>
                <a:noFill/>
                <a:prstDash val="solid"/>
              </a:ln>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xmlns="" id="{A2C79AF3-8D8A-4D9B-8015-2436B694F8F6}"/>
              </a:ext>
            </a:extLst>
          </p:cNvPr>
          <p:cNvSpPr txBox="1"/>
          <p:nvPr/>
        </p:nvSpPr>
        <p:spPr>
          <a:xfrm>
            <a:off x="4746758" y="5485702"/>
            <a:ext cx="2159566" cy="307777"/>
          </a:xfrm>
          <a:prstGeom prst="rect">
            <a:avLst/>
          </a:prstGeom>
          <a:noFill/>
          <a:ln>
            <a:noFill/>
            <a:prstDash val="solid"/>
          </a:ln>
        </p:spPr>
        <p:txBody>
          <a:bodyPr wrap="none" rtlCol="0">
            <a:spAutoFit/>
          </a:bodyPr>
          <a:lstStyle/>
          <a:p>
            <a:pPr defTabSz="457200"/>
            <a:r>
              <a:rPr lang="ja-JP" altLang="en-US" sz="1400" dirty="0">
                <a:solidFill>
                  <a:srgbClr val="FF0000"/>
                </a:solidFill>
              </a:rPr>
              <a:t>条件付き確率で表せる！</a:t>
            </a:r>
          </a:p>
        </p:txBody>
      </p:sp>
      <p:sp>
        <p:nvSpPr>
          <p:cNvPr id="4" name="スライド番号プレースホルダー 3">
            <a:extLst>
              <a:ext uri="{FF2B5EF4-FFF2-40B4-BE49-F238E27FC236}">
                <a16:creationId xmlns:a16="http://schemas.microsoft.com/office/drawing/2014/main" xmlns="" id="{F1661572-6A15-4B51-A4A3-89BD6CE1C836}"/>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10</a:t>
            </a:fld>
            <a:endParaRPr kumimoji="1" lang="ja-JP" altLang="en-US">
              <a:solidFill>
                <a:prstClr val="black">
                  <a:tint val="75000"/>
                </a:prstClr>
              </a:solidFill>
            </a:endParaRPr>
          </a:p>
        </p:txBody>
      </p:sp>
    </p:spTree>
    <p:extLst>
      <p:ext uri="{BB962C8B-B14F-4D97-AF65-F5344CB8AC3E}">
        <p14:creationId xmlns:p14="http://schemas.microsoft.com/office/powerpoint/2010/main" val="2718082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2" name="正方形/長方形 21"/>
              <p:cNvSpPr/>
              <p:nvPr/>
            </p:nvSpPr>
            <p:spPr>
              <a:xfrm>
                <a:off x="2040785" y="3922757"/>
                <a:ext cx="5323509" cy="746999"/>
              </a:xfrm>
              <a:prstGeom prst="rect">
                <a:avLst/>
              </a:prstGeom>
              <a:solidFill>
                <a:schemeClr val="accent1">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𝑔</m:t>
                          </m:r>
                        </m:e>
                        <m:sub>
                          <m:r>
                            <a:rPr lang="en-US" altLang="ja-JP" sz="1600" i="1">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𝑂</m:t>
                          </m:r>
                          <m:r>
                            <a:rPr lang="en-US" altLang="ja-JP" sz="1600" i="1" smtClean="0">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sup>
                      </m:sSub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𝑓</m:t>
                      </m:r>
                      <m:d>
                        <m:dPr>
                          <m:ctrlPr>
                            <a:rPr lang="en-US" altLang="ja-JP" sz="1600" i="1" smtClean="0">
                              <a:solidFill>
                                <a:prstClr val="black"/>
                              </a:solidFill>
                              <a:latin typeface="Cambria Math" panose="02040503050406030204" pitchFamily="18" charset="0"/>
                            </a:rPr>
                          </m:ctrlPr>
                        </m:dPr>
                        <m:e>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𝑂</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𝑡</m:t>
                              </m:r>
                            </m:sup>
                          </m:sSubSup>
                        </m:e>
                      </m:d>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𝑓</m:t>
                      </m:r>
                      <m:d>
                        <m:dPr>
                          <m:ctrlPr>
                            <a:rPr lang="en-US" altLang="ja-JP" sz="1600" i="1" smtClean="0">
                              <a:solidFill>
                                <a:prstClr val="black"/>
                              </a:solidFill>
                              <a:latin typeface="Cambria Math" panose="02040503050406030204" pitchFamily="18" charset="0"/>
                            </a:rPr>
                          </m:ctrlPr>
                        </m:dPr>
                        <m:e>
                          <m:nary>
                            <m:naryPr>
                              <m:chr m:val="∑"/>
                              <m:supHide m:val="on"/>
                              <m:ctrlPr>
                                <a:rPr lang="en-US" altLang="ja-JP" sz="1600" i="1">
                                  <a:solidFill>
                                    <a:prstClr val="black"/>
                                  </a:solidFill>
                                  <a:latin typeface="Cambria Math" panose="02040503050406030204" pitchFamily="18" charset="0"/>
                                </a:rPr>
                              </m:ctrlPr>
                            </m:naryPr>
                            <m:sub>
                              <m:r>
                                <m:rPr>
                                  <m:brk m:alnAt="7"/>
                                </m:rPr>
                                <a:rPr lang="en-US" altLang="ja-JP" sz="1600" i="1">
                                  <a:solidFill>
                                    <a:prstClr val="black"/>
                                  </a:solidFill>
                                  <a:latin typeface="Cambria Math" panose="02040503050406030204" pitchFamily="18" charset="0"/>
                                </a:rPr>
                                <m:t>𝑖</m:t>
                              </m:r>
                            </m:sub>
                            <m:sup/>
                            <m:e>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𝑗𝑖</m:t>
                                  </m:r>
                                </m:sub>
                                <m:sup>
                                  <m:r>
                                    <a:rPr lang="en-US" altLang="ja-JP" sz="1600" i="1" smtClean="0">
                                      <a:solidFill>
                                        <a:prstClr val="black"/>
                                      </a:solidFill>
                                      <a:latin typeface="Cambria Math" panose="02040503050406030204" pitchFamily="18" charset="0"/>
                                    </a:rPr>
                                    <m:t>𝑂</m:t>
                                  </m:r>
                                  <m:r>
                                    <a:rPr lang="en-US" altLang="ja-JP" sz="1600" i="1" smtClean="0">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𝑖𝑛</m:t>
                                  </m:r>
                                </m:sup>
                              </m:sSubSup>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𝑥</m:t>
                                  </m:r>
                                </m:e>
                                <m:sub>
                                  <m:r>
                                    <a:rPr lang="en-US" altLang="ja-JP" sz="1600" i="1">
                                      <a:solidFill>
                                        <a:prstClr val="black"/>
                                      </a:solidFill>
                                      <a:latin typeface="Cambria Math" panose="02040503050406030204" pitchFamily="18" charset="0"/>
                                    </a:rPr>
                                    <m:t>𝑖</m:t>
                                  </m:r>
                                </m:sub>
                                <m:sup>
                                  <m:r>
                                    <a:rPr lang="en-US" altLang="ja-JP" sz="1600" i="1">
                                      <a:solidFill>
                                        <a:prstClr val="black"/>
                                      </a:solidFill>
                                      <a:latin typeface="Cambria Math" panose="02040503050406030204" pitchFamily="18" charset="0"/>
                                    </a:rPr>
                                    <m:t>𝑡</m:t>
                                  </m:r>
                                </m:sup>
                              </m:sSubSup>
                            </m:e>
                          </m:nary>
                          <m:r>
                            <a:rPr lang="en-US" altLang="ja-JP" sz="1600" i="1">
                              <a:solidFill>
                                <a:prstClr val="black"/>
                              </a:solidFill>
                              <a:latin typeface="Cambria Math" panose="02040503050406030204" pitchFamily="18" charset="0"/>
                            </a:rPr>
                            <m:t>+</m:t>
                          </m:r>
                          <m:nary>
                            <m:naryPr>
                              <m:chr m:val="∑"/>
                              <m:supHide m:val="on"/>
                              <m:ctrlPr>
                                <a:rPr lang="en-US" altLang="ja-JP" sz="1600" i="1">
                                  <a:solidFill>
                                    <a:prstClr val="black"/>
                                  </a:solidFill>
                                  <a:latin typeface="Cambria Math" panose="02040503050406030204" pitchFamily="18" charset="0"/>
                                </a:rPr>
                              </m:ctrlPr>
                            </m:naryPr>
                            <m:sub>
                              <m:r>
                                <m:rPr>
                                  <m:brk m:alnAt="7"/>
                                </m:rPr>
                                <a:rPr lang="en-US" altLang="ja-JP" sz="1600" i="1">
                                  <a:solidFill>
                                    <a:prstClr val="black"/>
                                  </a:solidFill>
                                  <a:latin typeface="Cambria Math" panose="02040503050406030204" pitchFamily="18" charset="0"/>
                                </a:rPr>
                                <m:t>𝑖</m:t>
                              </m:r>
                            </m:sub>
                            <m:sup/>
                            <m:e>
                              <m:sSubSup>
                                <m:sSubSupPr>
                                  <m:ctrlPr>
                                    <a:rPr lang="en-US" altLang="ja-JP" sz="1600" i="1" smtClean="0">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𝑗</m:t>
                                      </m:r>
                                    </m:e>
                                    <m:sup>
                                      <m:r>
                                        <a:rPr lang="en-US" altLang="ja-JP" sz="1600" i="1">
                                          <a:solidFill>
                                            <a:prstClr val="black"/>
                                          </a:solidFill>
                                          <a:latin typeface="Cambria Math" panose="02040503050406030204" pitchFamily="18" charset="0"/>
                                        </a:rPr>
                                        <m:t>′</m:t>
                                      </m:r>
                                    </m:sup>
                                  </m:sSup>
                                </m:sub>
                                <m:sup>
                                  <m:r>
                                    <a:rPr lang="en-US" altLang="ja-JP" sz="1600" i="1" smtClean="0">
                                      <a:solidFill>
                                        <a:prstClr val="black"/>
                                      </a:solidFill>
                                      <a:latin typeface="Cambria Math" panose="02040503050406030204" pitchFamily="18" charset="0"/>
                                    </a:rPr>
                                    <m:t>𝑂</m:t>
                                  </m:r>
                                </m:sup>
                              </m:sSubSup>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𝑗</m:t>
                                  </m:r>
                                  <m:r>
                                    <a:rPr lang="en-US" altLang="ja-JP" sz="1600" i="1">
                                      <a:solidFill>
                                        <a:prstClr val="black"/>
                                      </a:solidFill>
                                      <a:latin typeface="Cambria Math" panose="02040503050406030204" pitchFamily="18" charset="0"/>
                                    </a:rPr>
                                    <m:t>′</m:t>
                                  </m:r>
                                </m:sub>
                                <m:sup>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bSup>
                            </m:e>
                          </m:nary>
                          <m:r>
                            <a:rPr lang="en-US" altLang="ja-JP" sz="1600" i="1" smtClean="0">
                              <a:solidFill>
                                <a:prstClr val="black"/>
                              </a:solidFill>
                              <a:latin typeface="Cambria Math" panose="02040503050406030204" pitchFamily="18" charset="0"/>
                            </a:rPr>
                            <m:t>+</m:t>
                          </m:r>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𝑂</m:t>
                              </m:r>
                            </m:sup>
                          </m:sSubSup>
                          <m:sSubSup>
                            <m:sSubSupPr>
                              <m:ctrlPr>
                                <a:rPr lang="en-US" altLang="ja-JP" sz="1600" i="1">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𝑠</m:t>
                              </m:r>
                            </m:e>
                            <m:sub>
                              <m:r>
                                <a:rPr lang="en-US" altLang="ja-JP" sz="1600" i="1">
                                  <a:solidFill>
                                    <a:prstClr val="black"/>
                                  </a:solidFill>
                                  <a:latin typeface="Cambria Math" panose="02040503050406030204" pitchFamily="18" charset="0"/>
                                </a:rPr>
                                <m:t>𝑗</m:t>
                              </m:r>
                            </m:sub>
                            <m:sup>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bSup>
                        </m:e>
                      </m:d>
                    </m:oMath>
                  </m:oMathPara>
                </a14:m>
                <a:endParaRPr lang="ja-JP" altLang="en-US" sz="1600" dirty="0">
                  <a:solidFill>
                    <a:prstClr val="black"/>
                  </a:solidFill>
                </a:endParaRPr>
              </a:p>
            </p:txBody>
          </p:sp>
        </mc:Choice>
        <mc:Fallback xmlns="">
          <p:sp>
            <p:nvSpPr>
              <p:cNvPr id="22" name="正方形/長方形 21"/>
              <p:cNvSpPr>
                <a:spLocks noRot="1" noChangeAspect="1" noMove="1" noResize="1" noEditPoints="1" noAdjustHandles="1" noChangeArrowheads="1" noChangeShapeType="1" noTextEdit="1"/>
              </p:cNvSpPr>
              <p:nvPr/>
            </p:nvSpPr>
            <p:spPr>
              <a:xfrm>
                <a:off x="2040785" y="3922757"/>
                <a:ext cx="5323509" cy="746999"/>
              </a:xfrm>
              <a:prstGeom prst="rect">
                <a:avLst/>
              </a:prstGeom>
              <a:blipFill rotWithShape="0">
                <a:blip r:embed="rId2"/>
                <a:stretch>
                  <a:fillRect/>
                </a:stretch>
              </a:blipFill>
            </p:spPr>
            <p:txBody>
              <a:bodyPr/>
              <a:lstStyle/>
              <a:p>
                <a:r>
                  <a:rPr lang="ja-JP" altLang="en-US">
                    <a:noFill/>
                  </a:rPr>
                  <a:t> </a:t>
                </a:r>
              </a:p>
            </p:txBody>
          </p:sp>
        </mc:Fallback>
      </mc:AlternateContent>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normAutofit fontScale="90000"/>
          </a:bodyPr>
          <a:lstStyle/>
          <a:p>
            <a:r>
              <a:rPr kumimoji="1" lang="ja-JP" altLang="en-US" dirty="0">
                <a:solidFill>
                  <a:schemeClr val="bg1"/>
                </a:solidFill>
              </a:rPr>
              <a:t>長・短期記憶</a:t>
            </a:r>
            <a:r>
              <a:rPr kumimoji="1" lang="en-US" altLang="ja-JP" dirty="0">
                <a:solidFill>
                  <a:schemeClr val="bg1"/>
                </a:solidFill>
              </a:rPr>
              <a:t>(Long Short-Term Memory)</a:t>
            </a:r>
            <a:endParaRPr kumimoji="1" lang="ja-JP" altLang="en-US" dirty="0">
              <a:solidFill>
                <a:schemeClr val="bg1"/>
              </a:solidFill>
            </a:endParaRPr>
          </a:p>
        </p:txBody>
      </p:sp>
      <p:grpSp>
        <p:nvGrpSpPr>
          <p:cNvPr id="19" name="グループ化 18"/>
          <p:cNvGrpSpPr/>
          <p:nvPr/>
        </p:nvGrpSpPr>
        <p:grpSpPr>
          <a:xfrm>
            <a:off x="2034387" y="1487551"/>
            <a:ext cx="6288422" cy="1657762"/>
            <a:chOff x="2659128" y="4715203"/>
            <a:chExt cx="6288422" cy="1657762"/>
          </a:xfrm>
        </p:grpSpPr>
        <mc:AlternateContent xmlns:mc="http://schemas.openxmlformats.org/markup-compatibility/2006" xmlns:a14="http://schemas.microsoft.com/office/drawing/2010/main">
          <mc:Choice Requires="a14">
            <p:sp>
              <p:nvSpPr>
                <p:cNvPr id="10" name="正方形/長方形 9"/>
                <p:cNvSpPr/>
                <p:nvPr/>
              </p:nvSpPr>
              <p:spPr>
                <a:xfrm>
                  <a:off x="2659128" y="4715203"/>
                  <a:ext cx="6015045" cy="828881"/>
                </a:xfrm>
                <a:prstGeom prst="rect">
                  <a:avLst/>
                </a:prstGeom>
                <a:solidFill>
                  <a:schemeClr val="accent1">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e>
                        </m:d>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𝑖</m:t>
                                </m:r>
                              </m:sub>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𝑗𝑖</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𝑖𝑛</m:t>
                                    </m:r>
                                  </m:sup>
                                </m:sSubSup>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𝑡</m:t>
                                    </m:r>
                                  </m:sup>
                                </m:sSubSup>
                              </m:e>
                            </m:nary>
                            <m:r>
                              <a:rPr lang="en-US" altLang="ja-JP" i="1">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𝑖</m:t>
                                </m:r>
                              </m:sub>
                              <m:sup/>
                              <m:e>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𝑗</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𝑗</m:t>
                                        </m:r>
                                      </m:e>
                                      <m:sup>
                                        <m:r>
                                          <a:rPr lang="en-US" altLang="ja-JP" i="1">
                                            <a:solidFill>
                                              <a:prstClr val="black"/>
                                            </a:solidFill>
                                            <a:latin typeface="Cambria Math" panose="02040503050406030204" pitchFamily="18" charset="0"/>
                                          </a:rPr>
                                          <m:t>′</m:t>
                                        </m:r>
                                      </m:sup>
                                    </m:sSup>
                                  </m:sub>
                                  <m:sup>
                                    <m:r>
                                      <a:rPr lang="en-US" altLang="ja-JP" i="1" smtClean="0">
                                        <a:solidFill>
                                          <a:prstClr val="black"/>
                                        </a:solidFill>
                                        <a:latin typeface="Cambria Math" panose="02040503050406030204" pitchFamily="18" charset="0"/>
                                      </a:rPr>
                                      <m:t>𝐹</m:t>
                                    </m:r>
                                  </m:sup>
                                </m:sSubSup>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sub>
                                  <m:sup>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p>
                                </m:sSubSup>
                              </m:e>
                            </m:nary>
                            <m:r>
                              <a:rPr lang="en-US" altLang="ja-JP" i="1" smtClean="0">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sup>
                            </m:sSubSup>
                            <m:sSubSup>
                              <m:sSubSupPr>
                                <m:ctrlPr>
                                  <a:rPr lang="en-US" altLang="ja-JP" i="1">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p>
                            </m:sSubSup>
                          </m:e>
                        </m:d>
                      </m:oMath>
                    </m:oMathPara>
                  </a14:m>
                  <a:endParaRPr lang="ja-JP" altLang="en-US" dirty="0">
                    <a:solidFill>
                      <a:prstClr val="black"/>
                    </a:solidFill>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2659128" y="4715203"/>
                  <a:ext cx="6015045" cy="828881"/>
                </a:xfrm>
                <a:prstGeom prst="rect">
                  <a:avLst/>
                </a:prstGeom>
                <a:blipFill rotWithShape="0">
                  <a:blip r:embed="rId3"/>
                  <a:stretch>
                    <a:fillRect/>
                  </a:stretch>
                </a:blipFill>
              </p:spPr>
              <p:txBody>
                <a:bodyPr/>
                <a:lstStyle/>
                <a:p>
                  <a:r>
                    <a:rPr lang="ja-JP" altLang="en-US">
                      <a:noFill/>
                    </a:rPr>
                    <a:t> </a:t>
                  </a:r>
                </a:p>
              </p:txBody>
            </p:sp>
          </mc:Fallback>
        </mc:AlternateContent>
        <p:cxnSp>
          <p:nvCxnSpPr>
            <p:cNvPr id="12" name="直線コネクタ 11"/>
            <p:cNvCxnSpPr/>
            <p:nvPr/>
          </p:nvCxnSpPr>
          <p:spPr>
            <a:xfrm>
              <a:off x="4817097" y="5544084"/>
              <a:ext cx="838985"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角丸四角形吹き出し 12"/>
            <p:cNvSpPr/>
            <p:nvPr/>
          </p:nvSpPr>
          <p:spPr>
            <a:xfrm>
              <a:off x="4237875" y="5674573"/>
              <a:ext cx="1446487" cy="544906"/>
            </a:xfrm>
            <a:prstGeom prst="wedgeRoundRectCallout">
              <a:avLst>
                <a:gd name="adj1" fmla="val 2139"/>
                <a:gd name="adj2" fmla="val -7366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忘却ゲートの</a:t>
              </a:r>
              <a:endParaRPr lang="en-US" altLang="ja-JP" sz="1400" dirty="0" smtClean="0">
                <a:solidFill>
                  <a:prstClr val="black"/>
                </a:solidFill>
              </a:endParaRPr>
            </a:p>
            <a:p>
              <a:pPr algn="ctr"/>
              <a:r>
                <a:rPr lang="ja-JP" altLang="en-US" dirty="0" smtClean="0">
                  <a:solidFill>
                    <a:prstClr val="black"/>
                  </a:solidFill>
                </a:rPr>
                <a:t>入力層</a:t>
              </a:r>
              <a:endParaRPr lang="ja-JP" altLang="en-US" dirty="0">
                <a:solidFill>
                  <a:prstClr val="black"/>
                </a:solidFill>
              </a:endParaRPr>
            </a:p>
          </p:txBody>
        </p:sp>
        <p:cxnSp>
          <p:nvCxnSpPr>
            <p:cNvPr id="15" name="直線コネクタ 14"/>
            <p:cNvCxnSpPr/>
            <p:nvPr/>
          </p:nvCxnSpPr>
          <p:spPr>
            <a:xfrm>
              <a:off x="5995447" y="5544084"/>
              <a:ext cx="11312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角丸四角形吹き出し 15"/>
            <p:cNvSpPr/>
            <p:nvPr/>
          </p:nvSpPr>
          <p:spPr>
            <a:xfrm>
              <a:off x="5837811" y="5674573"/>
              <a:ext cx="1446487" cy="544906"/>
            </a:xfrm>
            <a:prstGeom prst="wedgeRoundRectCallout">
              <a:avLst>
                <a:gd name="adj1" fmla="val 2139"/>
                <a:gd name="adj2" fmla="val -73660"/>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忘却ゲートの</a:t>
              </a:r>
              <a:endParaRPr lang="en-US" altLang="ja-JP" sz="1400" dirty="0" smtClean="0">
                <a:solidFill>
                  <a:prstClr val="black"/>
                </a:solidFill>
              </a:endParaRPr>
            </a:p>
            <a:p>
              <a:pPr algn="ctr"/>
              <a:r>
                <a:rPr lang="ja-JP" altLang="en-US" dirty="0" smtClean="0">
                  <a:solidFill>
                    <a:prstClr val="black"/>
                  </a:solidFill>
                </a:rPr>
                <a:t>中間層</a:t>
              </a:r>
              <a:endParaRPr lang="ja-JP" altLang="en-US" dirty="0">
                <a:solidFill>
                  <a:prstClr val="black"/>
                </a:solidFill>
              </a:endParaRPr>
            </a:p>
          </p:txBody>
        </p:sp>
        <p:cxnSp>
          <p:nvCxnSpPr>
            <p:cNvPr id="17" name="直線コネクタ 16"/>
            <p:cNvCxnSpPr/>
            <p:nvPr/>
          </p:nvCxnSpPr>
          <p:spPr>
            <a:xfrm>
              <a:off x="7315200" y="5544084"/>
              <a:ext cx="1131217"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角丸四角形吹き出し 17"/>
            <p:cNvSpPr/>
            <p:nvPr/>
          </p:nvSpPr>
          <p:spPr>
            <a:xfrm>
              <a:off x="7414709" y="5674573"/>
              <a:ext cx="1532841" cy="698392"/>
            </a:xfrm>
            <a:prstGeom prst="wedgeRoundRectCallout">
              <a:avLst>
                <a:gd name="adj1" fmla="val 2139"/>
                <a:gd name="adj2" fmla="val -6691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メモリセルから</a:t>
              </a:r>
              <a:endParaRPr lang="en-US" altLang="ja-JP" sz="1400" dirty="0" smtClean="0">
                <a:solidFill>
                  <a:prstClr val="black"/>
                </a:solidFill>
              </a:endParaRPr>
            </a:p>
            <a:p>
              <a:pPr algn="ctr"/>
              <a:r>
                <a:rPr lang="ja-JP" altLang="en-US" sz="1400" dirty="0" smtClean="0">
                  <a:solidFill>
                    <a:prstClr val="black"/>
                  </a:solidFill>
                </a:rPr>
                <a:t>ゲートの値を</a:t>
              </a:r>
              <a:endParaRPr lang="en-US" altLang="ja-JP" sz="1400" dirty="0" smtClean="0">
                <a:solidFill>
                  <a:prstClr val="black"/>
                </a:solidFill>
              </a:endParaRPr>
            </a:p>
            <a:p>
              <a:pPr algn="ctr"/>
              <a:r>
                <a:rPr lang="ja-JP" altLang="en-US" sz="1400" dirty="0" smtClean="0">
                  <a:solidFill>
                    <a:prstClr val="black"/>
                  </a:solidFill>
                </a:rPr>
                <a:t>決めるユニット</a:t>
              </a:r>
              <a:endParaRPr lang="ja-JP" altLang="en-US" sz="1400" dirty="0">
                <a:solidFill>
                  <a:prstClr val="black"/>
                </a:solidFill>
              </a:endParaRPr>
            </a:p>
          </p:txBody>
        </p:sp>
      </p:grpSp>
      <mc:AlternateContent xmlns:mc="http://schemas.openxmlformats.org/markup-compatibility/2006" xmlns:a14="http://schemas.microsoft.com/office/drawing/2010/main">
        <mc:Choice Requires="a14">
          <p:sp>
            <p:nvSpPr>
              <p:cNvPr id="20" name="正方形/長方形 19"/>
              <p:cNvSpPr/>
              <p:nvPr/>
            </p:nvSpPr>
            <p:spPr>
              <a:xfrm>
                <a:off x="2052098" y="3170465"/>
                <a:ext cx="5148332" cy="746999"/>
              </a:xfrm>
              <a:prstGeom prst="rect">
                <a:avLst/>
              </a:prstGeom>
              <a:solidFill>
                <a:schemeClr val="accent1">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𝑔</m:t>
                          </m:r>
                        </m:e>
                        <m:sub>
                          <m:r>
                            <a:rPr lang="en-US" altLang="ja-JP" sz="1600" i="1">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𝐼</m:t>
                          </m:r>
                          <m:r>
                            <a:rPr lang="en-US" altLang="ja-JP" sz="1600" i="1" smtClean="0">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sup>
                      </m:sSub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𝑓</m:t>
                      </m:r>
                      <m:d>
                        <m:dPr>
                          <m:ctrlPr>
                            <a:rPr lang="en-US" altLang="ja-JP" sz="1600" i="1" smtClean="0">
                              <a:solidFill>
                                <a:prstClr val="black"/>
                              </a:solidFill>
                              <a:latin typeface="Cambria Math" panose="02040503050406030204" pitchFamily="18" charset="0"/>
                            </a:rPr>
                          </m:ctrlPr>
                        </m:dPr>
                        <m:e>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𝐼</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𝑡</m:t>
                              </m:r>
                            </m:sup>
                          </m:sSubSup>
                        </m:e>
                      </m:d>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𝑓</m:t>
                      </m:r>
                      <m:d>
                        <m:dPr>
                          <m:ctrlPr>
                            <a:rPr lang="en-US" altLang="ja-JP" sz="1600" i="1" smtClean="0">
                              <a:solidFill>
                                <a:prstClr val="black"/>
                              </a:solidFill>
                              <a:latin typeface="Cambria Math" panose="02040503050406030204" pitchFamily="18" charset="0"/>
                            </a:rPr>
                          </m:ctrlPr>
                        </m:dPr>
                        <m:e>
                          <m:nary>
                            <m:naryPr>
                              <m:chr m:val="∑"/>
                              <m:supHide m:val="on"/>
                              <m:ctrlPr>
                                <a:rPr lang="en-US" altLang="ja-JP" sz="1600" i="1">
                                  <a:solidFill>
                                    <a:prstClr val="black"/>
                                  </a:solidFill>
                                  <a:latin typeface="Cambria Math" panose="02040503050406030204" pitchFamily="18" charset="0"/>
                                </a:rPr>
                              </m:ctrlPr>
                            </m:naryPr>
                            <m:sub>
                              <m:r>
                                <m:rPr>
                                  <m:brk m:alnAt="7"/>
                                </m:rPr>
                                <a:rPr lang="en-US" altLang="ja-JP" sz="1600" i="1">
                                  <a:solidFill>
                                    <a:prstClr val="black"/>
                                  </a:solidFill>
                                  <a:latin typeface="Cambria Math" panose="02040503050406030204" pitchFamily="18" charset="0"/>
                                </a:rPr>
                                <m:t>𝑖</m:t>
                              </m:r>
                            </m:sub>
                            <m:sup/>
                            <m:e>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𝑗𝑖</m:t>
                                  </m:r>
                                </m:sub>
                                <m:sup>
                                  <m:r>
                                    <a:rPr lang="en-US" altLang="ja-JP" sz="1600" i="1" smtClean="0">
                                      <a:solidFill>
                                        <a:prstClr val="black"/>
                                      </a:solidFill>
                                      <a:latin typeface="Cambria Math" panose="02040503050406030204" pitchFamily="18" charset="0"/>
                                    </a:rPr>
                                    <m:t>𝐼</m:t>
                                  </m:r>
                                  <m:r>
                                    <a:rPr lang="en-US" altLang="ja-JP" sz="1600" i="1" smtClean="0">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𝑖𝑛</m:t>
                                  </m:r>
                                </m:sup>
                              </m:sSubSup>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𝑥</m:t>
                                  </m:r>
                                </m:e>
                                <m:sub>
                                  <m:r>
                                    <a:rPr lang="en-US" altLang="ja-JP" sz="1600" i="1">
                                      <a:solidFill>
                                        <a:prstClr val="black"/>
                                      </a:solidFill>
                                      <a:latin typeface="Cambria Math" panose="02040503050406030204" pitchFamily="18" charset="0"/>
                                    </a:rPr>
                                    <m:t>𝑖</m:t>
                                  </m:r>
                                </m:sub>
                                <m:sup>
                                  <m:r>
                                    <a:rPr lang="en-US" altLang="ja-JP" sz="1600" i="1">
                                      <a:solidFill>
                                        <a:prstClr val="black"/>
                                      </a:solidFill>
                                      <a:latin typeface="Cambria Math" panose="02040503050406030204" pitchFamily="18" charset="0"/>
                                    </a:rPr>
                                    <m:t>𝑡</m:t>
                                  </m:r>
                                </m:sup>
                              </m:sSubSup>
                            </m:e>
                          </m:nary>
                          <m:r>
                            <a:rPr lang="en-US" altLang="ja-JP" sz="1600" i="1">
                              <a:solidFill>
                                <a:prstClr val="black"/>
                              </a:solidFill>
                              <a:latin typeface="Cambria Math" panose="02040503050406030204" pitchFamily="18" charset="0"/>
                            </a:rPr>
                            <m:t>+</m:t>
                          </m:r>
                          <m:nary>
                            <m:naryPr>
                              <m:chr m:val="∑"/>
                              <m:supHide m:val="on"/>
                              <m:ctrlPr>
                                <a:rPr lang="en-US" altLang="ja-JP" sz="1600" i="1">
                                  <a:solidFill>
                                    <a:prstClr val="black"/>
                                  </a:solidFill>
                                  <a:latin typeface="Cambria Math" panose="02040503050406030204" pitchFamily="18" charset="0"/>
                                </a:rPr>
                              </m:ctrlPr>
                            </m:naryPr>
                            <m:sub>
                              <m:r>
                                <m:rPr>
                                  <m:brk m:alnAt="7"/>
                                </m:rPr>
                                <a:rPr lang="en-US" altLang="ja-JP" sz="1600" i="1">
                                  <a:solidFill>
                                    <a:prstClr val="black"/>
                                  </a:solidFill>
                                  <a:latin typeface="Cambria Math" panose="02040503050406030204" pitchFamily="18" charset="0"/>
                                </a:rPr>
                                <m:t>𝑖</m:t>
                              </m:r>
                            </m:sub>
                            <m:sup/>
                            <m:e>
                              <m:sSubSup>
                                <m:sSubSupPr>
                                  <m:ctrlPr>
                                    <a:rPr lang="en-US" altLang="ja-JP" sz="1600" i="1" smtClean="0">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𝑗</m:t>
                                      </m:r>
                                    </m:e>
                                    <m:sup>
                                      <m:r>
                                        <a:rPr lang="en-US" altLang="ja-JP" sz="1600" i="1">
                                          <a:solidFill>
                                            <a:prstClr val="black"/>
                                          </a:solidFill>
                                          <a:latin typeface="Cambria Math" panose="02040503050406030204" pitchFamily="18" charset="0"/>
                                        </a:rPr>
                                        <m:t>′</m:t>
                                      </m:r>
                                    </m:sup>
                                  </m:sSup>
                                </m:sub>
                                <m:sup>
                                  <m:r>
                                    <a:rPr lang="en-US" altLang="ja-JP" sz="1600" i="1" smtClean="0">
                                      <a:solidFill>
                                        <a:prstClr val="black"/>
                                      </a:solidFill>
                                      <a:latin typeface="Cambria Math" panose="02040503050406030204" pitchFamily="18" charset="0"/>
                                    </a:rPr>
                                    <m:t>𝐼</m:t>
                                  </m:r>
                                </m:sup>
                              </m:sSubSup>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𝑗</m:t>
                                  </m:r>
                                  <m:r>
                                    <a:rPr lang="en-US" altLang="ja-JP" sz="1600" i="1">
                                      <a:solidFill>
                                        <a:prstClr val="black"/>
                                      </a:solidFill>
                                      <a:latin typeface="Cambria Math" panose="02040503050406030204" pitchFamily="18" charset="0"/>
                                    </a:rPr>
                                    <m:t>′</m:t>
                                  </m:r>
                                </m:sub>
                                <m:sup>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bSup>
                            </m:e>
                          </m:nary>
                          <m:r>
                            <a:rPr lang="en-US" altLang="ja-JP" sz="1600" i="1" smtClean="0">
                              <a:solidFill>
                                <a:prstClr val="black"/>
                              </a:solidFill>
                              <a:latin typeface="Cambria Math" panose="02040503050406030204" pitchFamily="18" charset="0"/>
                            </a:rPr>
                            <m:t>+</m:t>
                          </m:r>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𝐼</m:t>
                              </m:r>
                            </m:sup>
                          </m:sSubSup>
                          <m:sSubSup>
                            <m:sSubSupPr>
                              <m:ctrlPr>
                                <a:rPr lang="en-US" altLang="ja-JP" sz="1600" i="1">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𝑠</m:t>
                              </m:r>
                            </m:e>
                            <m:sub>
                              <m:r>
                                <a:rPr lang="en-US" altLang="ja-JP" sz="1600" i="1">
                                  <a:solidFill>
                                    <a:prstClr val="black"/>
                                  </a:solidFill>
                                  <a:latin typeface="Cambria Math" panose="02040503050406030204" pitchFamily="18" charset="0"/>
                                </a:rPr>
                                <m:t>𝑗</m:t>
                              </m:r>
                            </m:sub>
                            <m:sup>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bSup>
                        </m:e>
                      </m:d>
                    </m:oMath>
                  </m:oMathPara>
                </a14:m>
                <a:endParaRPr lang="ja-JP" altLang="en-US" sz="1600" dirty="0">
                  <a:solidFill>
                    <a:prstClr val="black"/>
                  </a:solidFill>
                </a:endParaRPr>
              </a:p>
            </p:txBody>
          </p:sp>
        </mc:Choice>
        <mc:Fallback xmlns="">
          <p:sp>
            <p:nvSpPr>
              <p:cNvPr id="20" name="正方形/長方形 19"/>
              <p:cNvSpPr>
                <a:spLocks noRot="1" noChangeAspect="1" noMove="1" noResize="1" noEditPoints="1" noAdjustHandles="1" noChangeArrowheads="1" noChangeShapeType="1" noTextEdit="1"/>
              </p:cNvSpPr>
              <p:nvPr/>
            </p:nvSpPr>
            <p:spPr>
              <a:xfrm>
                <a:off x="2052098" y="3170465"/>
                <a:ext cx="5148332" cy="746999"/>
              </a:xfrm>
              <a:prstGeom prst="rect">
                <a:avLst/>
              </a:prstGeom>
              <a:blipFill rotWithShape="0">
                <a:blip r:embed="rId4"/>
                <a:stretch>
                  <a:fillRect/>
                </a:stretch>
              </a:blipFill>
            </p:spPr>
            <p:txBody>
              <a:bodyPr/>
              <a:lstStyle/>
              <a:p>
                <a:r>
                  <a:rPr lang="ja-JP" altLang="en-US">
                    <a:noFill/>
                  </a:rPr>
                  <a:t> </a:t>
                </a:r>
              </a:p>
            </p:txBody>
          </p:sp>
        </mc:Fallback>
      </mc:AlternateContent>
      <p:sp>
        <p:nvSpPr>
          <p:cNvPr id="11" name="テキスト ボックス 10"/>
          <p:cNvSpPr txBox="1"/>
          <p:nvPr/>
        </p:nvSpPr>
        <p:spPr>
          <a:xfrm>
            <a:off x="639963" y="1735268"/>
            <a:ext cx="1564849" cy="369332"/>
          </a:xfrm>
          <a:prstGeom prst="rect">
            <a:avLst/>
          </a:prstGeom>
          <a:noFill/>
        </p:spPr>
        <p:txBody>
          <a:bodyPr wrap="square" rtlCol="0">
            <a:spAutoFit/>
          </a:bodyPr>
          <a:lstStyle/>
          <a:p>
            <a:r>
              <a:rPr lang="ja-JP" altLang="en-US" dirty="0" smtClean="0">
                <a:solidFill>
                  <a:prstClr val="black"/>
                </a:solidFill>
              </a:rPr>
              <a:t>忘却ゲート</a:t>
            </a:r>
            <a:endParaRPr lang="ja-JP" altLang="en-US" dirty="0">
              <a:solidFill>
                <a:prstClr val="black"/>
              </a:solidFill>
            </a:endParaRPr>
          </a:p>
        </p:txBody>
      </p:sp>
      <p:sp>
        <p:nvSpPr>
          <p:cNvPr id="21" name="テキスト ボックス 20"/>
          <p:cNvSpPr txBox="1"/>
          <p:nvPr/>
        </p:nvSpPr>
        <p:spPr>
          <a:xfrm>
            <a:off x="628650" y="3400239"/>
            <a:ext cx="1564849" cy="369332"/>
          </a:xfrm>
          <a:prstGeom prst="rect">
            <a:avLst/>
          </a:prstGeom>
          <a:noFill/>
        </p:spPr>
        <p:txBody>
          <a:bodyPr wrap="square" rtlCol="0">
            <a:spAutoFit/>
          </a:bodyPr>
          <a:lstStyle/>
          <a:p>
            <a:r>
              <a:rPr lang="ja-JP" altLang="en-US" dirty="0" smtClean="0">
                <a:solidFill>
                  <a:prstClr val="black"/>
                </a:solidFill>
              </a:rPr>
              <a:t>入力ゲート</a:t>
            </a:r>
            <a:endParaRPr lang="ja-JP" altLang="en-US" dirty="0">
              <a:solidFill>
                <a:prstClr val="black"/>
              </a:solidFill>
            </a:endParaRPr>
          </a:p>
        </p:txBody>
      </p:sp>
      <p:sp>
        <p:nvSpPr>
          <p:cNvPr id="23" name="テキスト ボックス 22"/>
          <p:cNvSpPr txBox="1"/>
          <p:nvPr/>
        </p:nvSpPr>
        <p:spPr>
          <a:xfrm>
            <a:off x="628650" y="4152531"/>
            <a:ext cx="1564849" cy="369332"/>
          </a:xfrm>
          <a:prstGeom prst="rect">
            <a:avLst/>
          </a:prstGeom>
          <a:noFill/>
        </p:spPr>
        <p:txBody>
          <a:bodyPr wrap="square" rtlCol="0">
            <a:spAutoFit/>
          </a:bodyPr>
          <a:lstStyle/>
          <a:p>
            <a:r>
              <a:rPr lang="ja-JP" altLang="en-US" dirty="0" smtClean="0">
                <a:solidFill>
                  <a:prstClr val="black"/>
                </a:solidFill>
              </a:rPr>
              <a:t>出力ゲート</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14" name="正方形/長方形 13"/>
              <p:cNvSpPr/>
              <p:nvPr/>
            </p:nvSpPr>
            <p:spPr>
              <a:xfrm>
                <a:off x="2206886" y="5605784"/>
                <a:ext cx="1683602" cy="443904"/>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𝑂</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2206886" y="5605784"/>
                <a:ext cx="1683602" cy="443904"/>
              </a:xfrm>
              <a:prstGeom prst="rect">
                <a:avLst/>
              </a:prstGeom>
              <a:blipFill rotWithShape="0">
                <a:blip r:embed="rId5"/>
                <a:stretch>
                  <a:fillRect b="-8333"/>
                </a:stretch>
              </a:blipFill>
            </p:spPr>
            <p:txBody>
              <a:bodyPr/>
              <a:lstStyle/>
              <a:p>
                <a:r>
                  <a:rPr lang="ja-JP" altLang="en-US">
                    <a:noFill/>
                  </a:rPr>
                  <a:t> </a:t>
                </a:r>
              </a:p>
            </p:txBody>
          </p:sp>
        </mc:Fallback>
      </mc:AlternateContent>
      <p:sp>
        <p:nvSpPr>
          <p:cNvPr id="24" name="テキスト ボックス 23"/>
          <p:cNvSpPr txBox="1"/>
          <p:nvPr/>
        </p:nvSpPr>
        <p:spPr>
          <a:xfrm>
            <a:off x="811442" y="5693311"/>
            <a:ext cx="1385740" cy="369332"/>
          </a:xfrm>
          <a:prstGeom prst="rect">
            <a:avLst/>
          </a:prstGeom>
          <a:noFill/>
        </p:spPr>
        <p:txBody>
          <a:bodyPr wrap="square" rtlCol="0">
            <a:spAutoFit/>
          </a:bodyPr>
          <a:lstStyle/>
          <a:p>
            <a:r>
              <a:rPr lang="ja-JP" altLang="en-US" dirty="0" smtClean="0">
                <a:solidFill>
                  <a:prstClr val="black"/>
                </a:solidFill>
              </a:rPr>
              <a:t>最終出力は</a:t>
            </a:r>
            <a:endParaRPr lang="ja-JP" altLang="en-US" dirty="0">
              <a:solidFill>
                <a:prstClr val="black"/>
              </a:solidFill>
            </a:endParaRPr>
          </a:p>
        </p:txBody>
      </p:sp>
      <p:sp>
        <p:nvSpPr>
          <p:cNvPr id="25" name="スライド番号プレースホルダー 24"/>
          <p:cNvSpPr>
            <a:spLocks noGrp="1"/>
          </p:cNvSpPr>
          <p:nvPr>
            <p:ph type="sldNum" sz="quarter" idx="12"/>
          </p:nvPr>
        </p:nvSpPr>
        <p:spPr/>
        <p:txBody>
          <a:bodyPr/>
          <a:lstStyle/>
          <a:p>
            <a:fld id="{2946B411-00CB-44F9-870B-A40FB757CB49}" type="slidenum">
              <a:rPr lang="ja-JP" altLang="en-US" smtClean="0">
                <a:solidFill>
                  <a:prstClr val="white"/>
                </a:solidFill>
              </a:rPr>
              <a:pPr/>
              <a:t>100</a:t>
            </a:fld>
            <a:endParaRPr lang="ja-JP" altLang="en-US">
              <a:solidFill>
                <a:prstClr val="white"/>
              </a:solidFill>
            </a:endParaRPr>
          </a:p>
        </p:txBody>
      </p:sp>
      <p:sp>
        <p:nvSpPr>
          <p:cNvPr id="26" name="テキスト ボックス 25">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3" name="テキスト ボックス 2"/>
          <p:cNvSpPr txBox="1"/>
          <p:nvPr/>
        </p:nvSpPr>
        <p:spPr>
          <a:xfrm>
            <a:off x="263951" y="1291472"/>
            <a:ext cx="4949119" cy="369332"/>
          </a:xfrm>
          <a:prstGeom prst="rect">
            <a:avLst/>
          </a:prstGeom>
          <a:noFill/>
        </p:spPr>
        <p:txBody>
          <a:bodyPr wrap="square" rtlCol="0">
            <a:spAutoFit/>
          </a:bodyPr>
          <a:lstStyle/>
          <a:p>
            <a:r>
              <a:rPr lang="ja-JP" altLang="en-US" dirty="0" smtClean="0">
                <a:solidFill>
                  <a:prstClr val="black"/>
                </a:solidFill>
              </a:rPr>
              <a:t>●</a:t>
            </a:r>
            <a:r>
              <a:rPr lang="ja-JP" altLang="en-US" u="sng" dirty="0" smtClean="0">
                <a:solidFill>
                  <a:prstClr val="black"/>
                </a:solidFill>
              </a:rPr>
              <a:t>ゲート値について</a:t>
            </a:r>
            <a:endParaRPr lang="ja-JP" altLang="en-US" u="sng" dirty="0">
              <a:solidFill>
                <a:prstClr val="black"/>
              </a:solidFill>
            </a:endParaRPr>
          </a:p>
        </p:txBody>
      </p:sp>
      <p:grpSp>
        <p:nvGrpSpPr>
          <p:cNvPr id="29" name="グループ化 28"/>
          <p:cNvGrpSpPr/>
          <p:nvPr/>
        </p:nvGrpSpPr>
        <p:grpSpPr>
          <a:xfrm>
            <a:off x="5365410" y="5051051"/>
            <a:ext cx="2477933" cy="1344395"/>
            <a:chOff x="4879688" y="3507733"/>
            <a:chExt cx="2477933" cy="1344395"/>
          </a:xfrm>
        </p:grpSpPr>
        <p:grpSp>
          <p:nvGrpSpPr>
            <p:cNvPr id="32" name="グループ化 31"/>
            <p:cNvGrpSpPr/>
            <p:nvPr/>
          </p:nvGrpSpPr>
          <p:grpSpPr>
            <a:xfrm rot="5400000">
              <a:off x="5400677" y="3323604"/>
              <a:ext cx="875062" cy="1917040"/>
              <a:chOff x="5280351" y="3456004"/>
              <a:chExt cx="875062" cy="1917040"/>
            </a:xfrm>
          </p:grpSpPr>
          <p:sp>
            <p:nvSpPr>
              <p:cNvPr id="41" name="フローチャート: 結合子 40"/>
              <p:cNvSpPr/>
              <p:nvPr/>
            </p:nvSpPr>
            <p:spPr>
              <a:xfrm>
                <a:off x="5424897" y="4045647"/>
                <a:ext cx="377072" cy="405353"/>
              </a:xfrm>
              <a:prstGeom prst="flowChartConnector">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en-US" altLang="ja-JP" dirty="0" smtClean="0">
                    <a:solidFill>
                      <a:prstClr val="black"/>
                    </a:solidFill>
                  </a:rPr>
                  <a:t>I</a:t>
                </a:r>
                <a:endParaRPr lang="ja-JP" altLang="en-US" dirty="0">
                  <a:solidFill>
                    <a:prstClr val="black"/>
                  </a:solidFill>
                </a:endParaRPr>
              </a:p>
            </p:txBody>
          </p:sp>
          <p:cxnSp>
            <p:nvCxnSpPr>
              <p:cNvPr id="42" name="直線矢印コネクタ 41"/>
              <p:cNvCxnSpPr/>
              <p:nvPr/>
            </p:nvCxnSpPr>
            <p:spPr>
              <a:xfrm flipV="1">
                <a:off x="5613433" y="4451000"/>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a:endCxn id="41" idx="3"/>
              </p:cNvCxnSpPr>
              <p:nvPr/>
            </p:nvCxnSpPr>
            <p:spPr>
              <a:xfrm flipV="1">
                <a:off x="5280351" y="4391637"/>
                <a:ext cx="199767"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p:cNvCxnSpPr>
                <a:endCxn id="41" idx="5"/>
              </p:cNvCxnSpPr>
              <p:nvPr/>
            </p:nvCxnSpPr>
            <p:spPr>
              <a:xfrm flipH="1" flipV="1">
                <a:off x="5746748" y="4391637"/>
                <a:ext cx="199766"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p:cNvSpPr txBox="1"/>
                  <p:nvPr/>
                </p:nvSpPr>
                <p:spPr>
                  <a:xfrm rot="16193057">
                    <a:off x="5465301" y="4968511"/>
                    <a:ext cx="287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𝑡</m:t>
                              </m:r>
                            </m:sup>
                          </m:sSup>
                        </m:oMath>
                      </m:oMathPara>
                    </a14:m>
                    <a:endParaRPr lang="ja-JP" altLang="en-US" dirty="0">
                      <a:solidFill>
                        <a:prstClr val="black"/>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rot="16193057">
                    <a:off x="5465301" y="4968511"/>
                    <a:ext cx="287963" cy="276999"/>
                  </a:xfrm>
                  <a:prstGeom prst="rect">
                    <a:avLst/>
                  </a:prstGeom>
                  <a:blipFill rotWithShape="0">
                    <a:blip r:embed="rId8"/>
                    <a:stretch>
                      <a:fillRect l="-6122" r="-2041" b="-43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rot="16200765">
                    <a:off x="5769410" y="4987041"/>
                    <a:ext cx="4950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rot="16200765">
                    <a:off x="5769410" y="4987041"/>
                    <a:ext cx="495007" cy="276999"/>
                  </a:xfrm>
                  <a:prstGeom prst="rect">
                    <a:avLst/>
                  </a:prstGeom>
                  <a:blipFill rotWithShape="0">
                    <a:blip r:embed="rId9"/>
                    <a:stretch>
                      <a:fillRect l="-3614" r="-1205" b="-2174"/>
                    </a:stretch>
                  </a:blipFill>
                </p:spPr>
                <p:txBody>
                  <a:bodyPr/>
                  <a:lstStyle/>
                  <a:p>
                    <a:r>
                      <a:rPr lang="ja-JP" altLang="en-US">
                        <a:noFill/>
                      </a:rPr>
                      <a:t> </a:t>
                    </a:r>
                  </a:p>
                </p:txBody>
              </p:sp>
            </mc:Fallback>
          </mc:AlternateContent>
          <p:cxnSp>
            <p:nvCxnSpPr>
              <p:cNvPr id="47" name="直線矢印コネクタ 46"/>
              <p:cNvCxnSpPr/>
              <p:nvPr/>
            </p:nvCxnSpPr>
            <p:spPr>
              <a:xfrm rot="16200000" flipV="1">
                <a:off x="5314087" y="3746300"/>
                <a:ext cx="589644" cy="9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33" name="テキスト ボックス 32"/>
                <p:cNvSpPr txBox="1"/>
                <p:nvPr/>
              </p:nvSpPr>
              <p:spPr>
                <a:xfrm>
                  <a:off x="6207876" y="4168623"/>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6207876" y="4168623"/>
                  <a:ext cx="329938" cy="413703"/>
                </a:xfrm>
                <a:prstGeom prst="rect">
                  <a:avLst/>
                </a:prstGeom>
                <a:blipFill rotWithShape="0">
                  <a:blip r:embed="rId10"/>
                  <a:stretch>
                    <a:fillRect r="-16667" b="-8824"/>
                  </a:stretch>
                </a:blipFill>
              </p:spPr>
              <p:txBody>
                <a:bodyPr/>
                <a:lstStyle/>
                <a:p>
                  <a:r>
                    <a:rPr lang="ja-JP" altLang="en-US">
                      <a:noFill/>
                    </a:rPr>
                    <a:t> </a:t>
                  </a:r>
                </a:p>
              </p:txBody>
            </p:sp>
          </mc:Fallback>
        </mc:AlternateContent>
        <p:sp>
          <p:nvSpPr>
            <p:cNvPr id="34" name="フローチャート: 和接合 33"/>
            <p:cNvSpPr/>
            <p:nvPr/>
          </p:nvSpPr>
          <p:spPr>
            <a:xfrm>
              <a:off x="6796729" y="3989139"/>
              <a:ext cx="395923" cy="377073"/>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cxnSp>
          <p:nvCxnSpPr>
            <p:cNvPr id="35" name="直線矢印コネクタ 34"/>
            <p:cNvCxnSpPr/>
            <p:nvPr/>
          </p:nvCxnSpPr>
          <p:spPr>
            <a:xfrm flipV="1">
              <a:off x="6998605" y="4380789"/>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p:cNvSpPr txBox="1"/>
                <p:nvPr/>
              </p:nvSpPr>
              <p:spPr>
                <a:xfrm>
                  <a:off x="7027683" y="4401617"/>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59" name="テキスト ボックス 58"/>
                <p:cNvSpPr txBox="1">
                  <a:spLocks noRot="1" noChangeAspect="1" noMove="1" noResize="1" noEditPoints="1" noAdjustHandles="1" noChangeArrowheads="1" noChangeShapeType="1" noTextEdit="1"/>
                </p:cNvSpPr>
                <p:nvPr/>
              </p:nvSpPr>
              <p:spPr>
                <a:xfrm>
                  <a:off x="7027683" y="4401617"/>
                  <a:ext cx="329938" cy="413703"/>
                </a:xfrm>
                <a:prstGeom prst="rect">
                  <a:avLst/>
                </a:prstGeom>
                <a:blipFill rotWithShape="0">
                  <a:blip r:embed="rId11"/>
                  <a:stretch>
                    <a:fillRect r="-3704" b="-8955"/>
                  </a:stretch>
                </a:blipFill>
              </p:spPr>
              <p:txBody>
                <a:bodyPr/>
                <a:lstStyle/>
                <a:p>
                  <a:r>
                    <a:rPr lang="ja-JP" altLang="en-US">
                      <a:noFill/>
                    </a:rPr>
                    <a:t> </a:t>
                  </a:r>
                </a:p>
              </p:txBody>
            </p:sp>
          </mc:Fallback>
        </mc:AlternateContent>
        <p:cxnSp>
          <p:nvCxnSpPr>
            <p:cNvPr id="37" name="直線矢印コネクタ 36"/>
            <p:cNvCxnSpPr/>
            <p:nvPr/>
          </p:nvCxnSpPr>
          <p:spPr>
            <a:xfrm flipV="1">
              <a:off x="6998605" y="3507733"/>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8" name="テキスト ボックス 37"/>
                <p:cNvSpPr txBox="1"/>
                <p:nvPr/>
              </p:nvSpPr>
              <p:spPr>
                <a:xfrm>
                  <a:off x="7027683" y="3528561"/>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sSubSup>
                              <m:sSubSupPr>
                                <m:ctrlPr>
                                  <a:rPr lang="en-US" altLang="ja-JP" i="1">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7027683" y="3528561"/>
                  <a:ext cx="329938" cy="413703"/>
                </a:xfrm>
                <a:prstGeom prst="rect">
                  <a:avLst/>
                </a:prstGeom>
                <a:blipFill rotWithShape="0">
                  <a:blip r:embed="rId12"/>
                  <a:stretch>
                    <a:fillRect r="-75926" b="-8824"/>
                  </a:stretch>
                </a:blipFill>
              </p:spPr>
              <p:txBody>
                <a:bodyPr/>
                <a:lstStyle/>
                <a:p>
                  <a:r>
                    <a:rPr lang="ja-JP" altLang="en-US">
                      <a:noFill/>
                    </a:rPr>
                    <a:t> </a:t>
                  </a:r>
                </a:p>
              </p:txBody>
            </p:sp>
          </mc:Fallback>
        </mc:AlternateContent>
        <p:sp>
          <p:nvSpPr>
            <p:cNvPr id="39" name="テキスト ボックス 38"/>
            <p:cNvSpPr txBox="1"/>
            <p:nvPr/>
          </p:nvSpPr>
          <p:spPr>
            <a:xfrm>
              <a:off x="5924325" y="4488979"/>
              <a:ext cx="980388" cy="307777"/>
            </a:xfrm>
            <a:prstGeom prst="rect">
              <a:avLst/>
            </a:prstGeom>
            <a:noFill/>
          </p:spPr>
          <p:txBody>
            <a:bodyPr wrap="square" rtlCol="0">
              <a:spAutoFit/>
            </a:bodyPr>
            <a:lstStyle/>
            <a:p>
              <a:r>
                <a:rPr lang="ja-JP" altLang="en-US" sz="1400" dirty="0" smtClean="0">
                  <a:solidFill>
                    <a:prstClr val="black"/>
                  </a:solidFill>
                </a:rPr>
                <a:t>ゲート値</a:t>
              </a:r>
              <a:endParaRPr lang="ja-JP" altLang="en-US" sz="1400" dirty="0">
                <a:solidFill>
                  <a:prstClr val="black"/>
                </a:solidFill>
              </a:endParaRPr>
            </a:p>
          </p:txBody>
        </p:sp>
        <p:sp>
          <p:nvSpPr>
            <p:cNvPr id="40" name="テキスト ボックス 39"/>
            <p:cNvSpPr txBox="1"/>
            <p:nvPr/>
          </p:nvSpPr>
          <p:spPr>
            <a:xfrm>
              <a:off x="5301450" y="4147926"/>
              <a:ext cx="461665" cy="369332"/>
            </a:xfrm>
            <a:prstGeom prst="rect">
              <a:avLst/>
            </a:prstGeom>
            <a:noFill/>
          </p:spPr>
          <p:txBody>
            <a:bodyPr vert="eaVert" wrap="square" rtlCol="0">
              <a:spAutoFit/>
            </a:bodyPr>
            <a:lstStyle/>
            <a:p>
              <a:r>
                <a:rPr lang="en-US" altLang="ja-JP" dirty="0" smtClean="0">
                  <a:solidFill>
                    <a:prstClr val="black"/>
                  </a:solidFill>
                </a:rPr>
                <a:t>…</a:t>
              </a:r>
              <a:endParaRPr lang="ja-JP" altLang="en-US" dirty="0">
                <a:solidFill>
                  <a:prstClr val="black"/>
                </a:solidFill>
              </a:endParaRPr>
            </a:p>
          </p:txBody>
        </p:sp>
      </p:grpSp>
      <p:cxnSp>
        <p:nvCxnSpPr>
          <p:cNvPr id="6" name="直線矢印コネクタ 5"/>
          <p:cNvCxnSpPr/>
          <p:nvPr/>
        </p:nvCxnSpPr>
        <p:spPr>
          <a:xfrm flipH="1">
            <a:off x="3975248" y="1518721"/>
            <a:ext cx="103695" cy="24771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613134" y="1264383"/>
            <a:ext cx="1082348" cy="307777"/>
          </a:xfrm>
          <a:prstGeom prst="rect">
            <a:avLst/>
          </a:prstGeom>
          <a:noFill/>
        </p:spPr>
        <p:txBody>
          <a:bodyPr wrap="none" rtlCol="0">
            <a:spAutoFit/>
          </a:bodyPr>
          <a:lstStyle/>
          <a:p>
            <a:r>
              <a:rPr lang="ja-JP" altLang="en-US" sz="1400" dirty="0" smtClean="0">
                <a:solidFill>
                  <a:prstClr val="black"/>
                </a:solidFill>
              </a:rPr>
              <a:t>活性化関数</a:t>
            </a:r>
            <a:endParaRPr lang="ja-JP" altLang="en-US" sz="1400" dirty="0">
              <a:solidFill>
                <a:prstClr val="black"/>
              </a:solidFill>
            </a:endParaRPr>
          </a:p>
        </p:txBody>
      </p:sp>
      <p:sp>
        <p:nvSpPr>
          <p:cNvPr id="8" name="テキスト ボックス 7"/>
          <p:cNvSpPr txBox="1"/>
          <p:nvPr/>
        </p:nvSpPr>
        <p:spPr>
          <a:xfrm>
            <a:off x="388385" y="4839251"/>
            <a:ext cx="1816427" cy="646331"/>
          </a:xfrm>
          <a:prstGeom prst="rect">
            <a:avLst/>
          </a:prstGeom>
          <a:noFill/>
        </p:spPr>
        <p:txBody>
          <a:bodyPr wrap="square" rtlCol="0">
            <a:spAutoFit/>
          </a:bodyPr>
          <a:lstStyle/>
          <a:p>
            <a:r>
              <a:rPr lang="ja-JP" altLang="en-US" dirty="0" smtClean="0">
                <a:solidFill>
                  <a:prstClr val="black"/>
                </a:solidFill>
              </a:rPr>
              <a:t>メモリー・セルの状態変化</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9" name="正方形/長方形 8"/>
              <p:cNvSpPr/>
              <p:nvPr/>
            </p:nvSpPr>
            <p:spPr>
              <a:xfrm>
                <a:off x="2193499" y="4926476"/>
                <a:ext cx="2743956" cy="442301"/>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𝑠</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𝐼</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e>
                      </m:d>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2193499" y="4926476"/>
                <a:ext cx="2743956" cy="442301"/>
              </a:xfrm>
              <a:prstGeom prst="rect">
                <a:avLst/>
              </a:prstGeom>
              <a:blipFill rotWithShape="0">
                <a:blip r:embed="rId13"/>
                <a:stretch>
                  <a:fillRect b="-8219"/>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81801344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smtClean="0">
                <a:solidFill>
                  <a:schemeClr val="bg1"/>
                </a:solidFill>
              </a:rPr>
              <a:t>LSTM</a:t>
            </a:r>
            <a:r>
              <a:rPr kumimoji="1" lang="ja-JP" altLang="en-US" dirty="0" smtClean="0">
                <a:solidFill>
                  <a:schemeClr val="bg1"/>
                </a:solidFill>
              </a:rPr>
              <a:t>の逆伝播</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3537859" y="3518026"/>
                <a:ext cx="5163080" cy="715902"/>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𝑂</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𝑂</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𝑠</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d>
                        <m:dPr>
                          <m:ctrlPr>
                            <a:rPr lang="en-US" altLang="ja-JP" i="1" smtClean="0">
                              <a:solidFill>
                                <a:prstClr val="black"/>
                              </a:solidFill>
                              <a:latin typeface="Cambria Math" panose="02040503050406030204" pitchFamily="18" charset="0"/>
                            </a:rPr>
                          </m:ctrlPr>
                        </m:dPr>
                        <m:e>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𝑘</m:t>
                              </m:r>
                            </m:sub>
                            <m:sup/>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𝑘𝑗</m:t>
                                  </m:r>
                                </m:sub>
                                <m:sup>
                                  <m:r>
                                    <a:rPr lang="en-US" altLang="ja-JP" i="1" smtClean="0">
                                      <a:solidFill>
                                        <a:prstClr val="black"/>
                                      </a:solidFill>
                                      <a:latin typeface="Cambria Math" panose="02040503050406030204" pitchFamily="18" charset="0"/>
                                    </a:rPr>
                                    <m:t>𝑜𝑢𝑡</m:t>
                                  </m:r>
                                </m:sup>
                              </m:sSubSup>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𝑘</m:t>
                                  </m:r>
                                </m:sub>
                                <m:sup>
                                  <m:r>
                                    <a:rPr lang="en-US" altLang="ja-JP" i="1" smtClean="0">
                                      <a:solidFill>
                                        <a:prstClr val="black"/>
                                      </a:solidFill>
                                      <a:latin typeface="Cambria Math" panose="02040503050406030204" pitchFamily="18" charset="0"/>
                                    </a:rPr>
                                    <m:t>𝑜𝑢𝑡</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e>
                          </m:nary>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𝑗𝑗</m:t>
                                  </m:r>
                                  <m:r>
                                    <a:rPr lang="en-US" altLang="ja-JP" i="1" smtClean="0">
                                      <a:solidFill>
                                        <a:prstClr val="black"/>
                                      </a:solidFill>
                                      <a:latin typeface="Cambria Math" panose="02040503050406030204" pitchFamily="18" charset="0"/>
                                    </a:rPr>
                                    <m:t>′</m:t>
                                  </m:r>
                                </m:sub>
                              </m:sSub>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e>
                          </m:nary>
                        </m:e>
                      </m:d>
                    </m:oMath>
                  </m:oMathPara>
                </a14:m>
                <a:endParaRPr lang="ja-JP" altLang="en-US" i="1"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537859" y="3518026"/>
                <a:ext cx="5163080" cy="715902"/>
              </a:xfrm>
              <a:prstGeom prst="rect">
                <a:avLst/>
              </a:prstGeom>
              <a:blipFill rotWithShape="0">
                <a:blip r:embed="rId3"/>
                <a:stretch>
                  <a:fillRect/>
                </a:stretch>
              </a:blipFill>
            </p:spPr>
            <p:txBody>
              <a:bodyPr/>
              <a:lstStyle/>
              <a:p>
                <a:r>
                  <a:rPr lang="ja-JP" altLang="en-US">
                    <a:noFill/>
                  </a:rPr>
                  <a:t> </a:t>
                </a:r>
              </a:p>
            </p:txBody>
          </p:sp>
        </mc:Fallback>
      </mc:AlternateContent>
      <p:sp>
        <p:nvSpPr>
          <p:cNvPr id="8" name="テキスト ボックス 7"/>
          <p:cNvSpPr txBox="1"/>
          <p:nvPr/>
        </p:nvSpPr>
        <p:spPr>
          <a:xfrm>
            <a:off x="1137696" y="3691311"/>
            <a:ext cx="1923702" cy="369332"/>
          </a:xfrm>
          <a:prstGeom prst="rect">
            <a:avLst/>
          </a:prstGeom>
          <a:noFill/>
        </p:spPr>
        <p:txBody>
          <a:bodyPr wrap="square" rtlCol="0">
            <a:spAutoFit/>
          </a:bodyPr>
          <a:lstStyle/>
          <a:p>
            <a:r>
              <a:rPr lang="ja-JP" altLang="en-US" dirty="0" smtClean="0">
                <a:solidFill>
                  <a:prstClr val="black"/>
                </a:solidFill>
              </a:rPr>
              <a:t>出力ゲート  </a:t>
            </a:r>
            <a:r>
              <a:rPr lang="en-US" altLang="ja-JP" dirty="0" smtClean="0">
                <a:solidFill>
                  <a:prstClr val="black"/>
                </a:solidFill>
              </a:rPr>
              <a:t>OG</a:t>
            </a:r>
            <a:endParaRPr lang="ja-JP" altLang="en-US" dirty="0">
              <a:solidFill>
                <a:prstClr val="black"/>
              </a:solidFill>
            </a:endParaRPr>
          </a:p>
        </p:txBody>
      </p:sp>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101</a:t>
            </a:fld>
            <a:endParaRPr lang="ja-JP" altLang="en-US">
              <a:solidFill>
                <a:prstClr val="white"/>
              </a:solidFill>
            </a:endParaRPr>
          </a:p>
        </p:txBody>
      </p:sp>
      <p:sp>
        <p:nvSpPr>
          <p:cNvPr id="9" name="テキスト ボックス 8">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3537859" y="1968046"/>
                <a:ext cx="5071709" cy="715902"/>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𝑈</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𝑂</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 </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𝑂</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d>
                        <m:dPr>
                          <m:ctrlPr>
                            <a:rPr lang="en-US" altLang="ja-JP" i="1" smtClean="0">
                              <a:solidFill>
                                <a:prstClr val="black"/>
                              </a:solidFill>
                              <a:latin typeface="Cambria Math" panose="02040503050406030204" pitchFamily="18" charset="0"/>
                            </a:rPr>
                          </m:ctrlPr>
                        </m:dPr>
                        <m:e>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𝑘</m:t>
                              </m:r>
                            </m:sub>
                            <m:sup/>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𝑘𝑗</m:t>
                                  </m:r>
                                </m:sub>
                                <m:sup>
                                  <m:r>
                                    <a:rPr lang="en-US" altLang="ja-JP" i="1" smtClean="0">
                                      <a:solidFill>
                                        <a:prstClr val="black"/>
                                      </a:solidFill>
                                      <a:latin typeface="Cambria Math" panose="02040503050406030204" pitchFamily="18" charset="0"/>
                                    </a:rPr>
                                    <m:t>𝑜𝑢𝑡</m:t>
                                  </m:r>
                                </m:sup>
                              </m:sSubSup>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𝑘</m:t>
                                  </m:r>
                                </m:sub>
                                <m:sup>
                                  <m:r>
                                    <a:rPr lang="en-US" altLang="ja-JP" i="1" smtClean="0">
                                      <a:solidFill>
                                        <a:prstClr val="black"/>
                                      </a:solidFill>
                                      <a:latin typeface="Cambria Math" panose="02040503050406030204" pitchFamily="18" charset="0"/>
                                    </a:rPr>
                                    <m:t>𝑜𝑢𝑡</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e>
                          </m:nary>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𝑗𝑗</m:t>
                                  </m:r>
                                  <m:r>
                                    <a:rPr lang="en-US" altLang="ja-JP" i="1" smtClean="0">
                                      <a:solidFill>
                                        <a:prstClr val="black"/>
                                      </a:solidFill>
                                      <a:latin typeface="Cambria Math" panose="02040503050406030204" pitchFamily="18" charset="0"/>
                                    </a:rPr>
                                    <m:t>′</m:t>
                                  </m:r>
                                </m:sub>
                              </m:sSub>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e>
                          </m:nary>
                        </m:e>
                      </m:d>
                    </m:oMath>
                  </m:oMathPara>
                </a14:m>
                <a:endParaRPr lang="ja-JP" altLang="en-US" i="1" dirty="0">
                  <a:solidFill>
                    <a:prstClr val="black"/>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3537859" y="1968046"/>
                <a:ext cx="5071709" cy="715902"/>
              </a:xfrm>
              <a:prstGeom prst="rect">
                <a:avLst/>
              </a:prstGeom>
              <a:blipFill rotWithShape="0">
                <a:blip r:embed="rId4"/>
                <a:stretch>
                  <a:fillRect b="-855"/>
                </a:stretch>
              </a:blipFill>
            </p:spPr>
            <p:txBody>
              <a:bodyPr/>
              <a:lstStyle/>
              <a:p>
                <a:r>
                  <a:rPr lang="ja-JP" altLang="en-US">
                    <a:noFill/>
                  </a:rPr>
                  <a:t> </a:t>
                </a:r>
              </a:p>
            </p:txBody>
          </p:sp>
        </mc:Fallback>
      </mc:AlternateContent>
      <p:sp>
        <p:nvSpPr>
          <p:cNvPr id="12" name="正方形/長方形 11"/>
          <p:cNvSpPr/>
          <p:nvPr/>
        </p:nvSpPr>
        <p:spPr>
          <a:xfrm>
            <a:off x="1137696" y="2078831"/>
            <a:ext cx="2430474" cy="646331"/>
          </a:xfrm>
          <a:prstGeom prst="rect">
            <a:avLst/>
          </a:prstGeom>
        </p:spPr>
        <p:txBody>
          <a:bodyPr wrap="none">
            <a:spAutoFit/>
          </a:bodyPr>
          <a:lstStyle/>
          <a:p>
            <a:r>
              <a:rPr lang="ja-JP" altLang="ja-JP" dirty="0">
                <a:solidFill>
                  <a:srgbClr val="000000"/>
                </a:solidFill>
                <a:latin typeface="メイリオ" panose="020B0604030504040204" pitchFamily="50" charset="-128"/>
                <a:cs typeface="Times New Roman" panose="02020603050405020304" pitchFamily="18" charset="0"/>
              </a:rPr>
              <a:t>前後で活性化関数</a:t>
            </a:r>
            <a:r>
              <a:rPr lang="ja-JP" altLang="ja-JP" dirty="0" smtClean="0">
                <a:solidFill>
                  <a:srgbClr val="000000"/>
                </a:solidFill>
                <a:latin typeface="メイリオ" panose="020B0604030504040204" pitchFamily="50" charset="-128"/>
                <a:cs typeface="Times New Roman" panose="02020603050405020304" pitchFamily="18" charset="0"/>
              </a:rPr>
              <a:t>を</a:t>
            </a:r>
            <a:endParaRPr lang="en-US" altLang="ja-JP" dirty="0" smtClean="0">
              <a:solidFill>
                <a:srgbClr val="000000"/>
              </a:solidFill>
              <a:latin typeface="メイリオ" panose="020B0604030504040204" pitchFamily="50" charset="-128"/>
              <a:cs typeface="Times New Roman" panose="02020603050405020304" pitchFamily="18" charset="0"/>
            </a:endParaRPr>
          </a:p>
          <a:p>
            <a:r>
              <a:rPr lang="ja-JP" altLang="ja-JP" dirty="0" smtClean="0">
                <a:solidFill>
                  <a:srgbClr val="000000"/>
                </a:solidFill>
                <a:latin typeface="メイリオ" panose="020B0604030504040204" pitchFamily="50" charset="-128"/>
                <a:cs typeface="Times New Roman" panose="02020603050405020304" pitchFamily="18" charset="0"/>
              </a:rPr>
              <a:t>作用</a:t>
            </a:r>
            <a:r>
              <a:rPr lang="ja-JP" altLang="ja-JP" dirty="0">
                <a:solidFill>
                  <a:srgbClr val="000000"/>
                </a:solidFill>
                <a:latin typeface="メイリオ" panose="020B0604030504040204" pitchFamily="50" charset="-128"/>
                <a:cs typeface="Times New Roman" panose="02020603050405020304" pitchFamily="18" charset="0"/>
              </a:rPr>
              <a:t>させる</a:t>
            </a:r>
            <a:r>
              <a:rPr lang="ja-JP" altLang="ja-JP" dirty="0" smtClean="0">
                <a:solidFill>
                  <a:srgbClr val="000000"/>
                </a:solidFill>
                <a:latin typeface="メイリオ" panose="020B0604030504040204" pitchFamily="50" charset="-128"/>
                <a:cs typeface="Times New Roman" panose="02020603050405020304" pitchFamily="18" charset="0"/>
              </a:rPr>
              <a:t>ユニット</a:t>
            </a:r>
            <a:r>
              <a:rPr lang="en-US" altLang="ja-JP" dirty="0" smtClean="0">
                <a:solidFill>
                  <a:srgbClr val="000000"/>
                </a:solidFill>
                <a:latin typeface="メイリオ" panose="020B0604030504040204" pitchFamily="50" charset="-128"/>
                <a:cs typeface="Times New Roman" panose="02020603050405020304" pitchFamily="18" charset="0"/>
              </a:rPr>
              <a:t>U</a:t>
            </a:r>
            <a:endParaRPr lang="ja-JP" altLang="en-US" dirty="0">
              <a:solidFill>
                <a:prstClr val="black"/>
              </a:solidFill>
              <a:latin typeface="メイリオ" panose="020B0604030504040204" pitchFamily="50" charset="-128"/>
            </a:endParaRPr>
          </a:p>
        </p:txBody>
      </p:sp>
      <mc:AlternateContent xmlns:mc="http://schemas.openxmlformats.org/markup-compatibility/2006" xmlns:a14="http://schemas.microsoft.com/office/drawing/2010/main">
        <mc:Choice Requires="a14">
          <p:sp>
            <p:nvSpPr>
              <p:cNvPr id="13" name="テキスト ボックス 12"/>
              <p:cNvSpPr txBox="1"/>
              <p:nvPr/>
            </p:nvSpPr>
            <p:spPr>
              <a:xfrm>
                <a:off x="4357991" y="2725162"/>
                <a:ext cx="4965117" cy="58631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m:rPr>
                              <m:sty m:val="p"/>
                            </m:rPr>
                            <a:rPr lang="en-US" altLang="ja-JP" sz="1400" i="1" smtClean="0">
                              <a:solidFill>
                                <a:prstClr val="black"/>
                              </a:solidFill>
                              <a:latin typeface="Cambria Math" panose="02040503050406030204" pitchFamily="18" charset="0"/>
                            </a:rPr>
                            <m:t>δ</m:t>
                          </m:r>
                        </m:e>
                        <m:sub>
                          <m:r>
                            <m:rPr>
                              <m:sty m:val="p"/>
                            </m:rPr>
                            <a:rPr lang="en-US" altLang="ja-JP" sz="1400" smtClean="0">
                              <a:solidFill>
                                <a:prstClr val="black"/>
                              </a:solidFill>
                              <a:latin typeface="Cambria Math" panose="02040503050406030204" pitchFamily="18" charset="0"/>
                            </a:rPr>
                            <m:t>j</m:t>
                          </m:r>
                        </m:sub>
                        <m:sup>
                          <m:r>
                            <m:rPr>
                              <m:sty m:val="p"/>
                            </m:rPr>
                            <a:rPr lang="en-US" altLang="ja-JP" sz="1400" smtClean="0">
                              <a:solidFill>
                                <a:prstClr val="black"/>
                              </a:solidFill>
                              <a:latin typeface="Cambria Math" panose="02040503050406030204" pitchFamily="18" charset="0"/>
                            </a:rPr>
                            <m:t>U</m:t>
                          </m:r>
                          <m:r>
                            <a:rPr lang="en-US" altLang="ja-JP" sz="1400" smtClean="0">
                              <a:solidFill>
                                <a:prstClr val="black"/>
                              </a:solidFill>
                              <a:latin typeface="Cambria Math" panose="02040503050406030204" pitchFamily="18" charset="0"/>
                            </a:rPr>
                            <m:t>,</m:t>
                          </m:r>
                          <m:r>
                            <m:rPr>
                              <m:sty m:val="p"/>
                            </m:rPr>
                            <a:rPr lang="en-US" altLang="ja-JP" sz="1400" smtClean="0">
                              <a:solidFill>
                                <a:prstClr val="black"/>
                              </a:solidFill>
                              <a:latin typeface="Cambria Math" panose="02040503050406030204" pitchFamily="18" charset="0"/>
                            </a:rPr>
                            <m:t>t</m:t>
                          </m:r>
                        </m:sup>
                      </m:sSubSup>
                      <m:r>
                        <a:rPr lang="en-US" altLang="ja-JP" sz="1400" smtClean="0">
                          <a:solidFill>
                            <a:prstClr val="black"/>
                          </a:solidFill>
                          <a:latin typeface="Cambria Math" panose="02040503050406030204" pitchFamily="18" charset="0"/>
                        </a:rPr>
                        <m:t>=</m:t>
                      </m:r>
                      <m:f>
                        <m:fPr>
                          <m:ctrlPr>
                            <a:rPr lang="en-US" altLang="ja-JP" sz="1400" i="1" smtClean="0">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𝐸</m:t>
                          </m:r>
                        </m:num>
                        <m:den>
                          <m:r>
                            <a:rPr lang="ja-JP" altLang="en-US" sz="1400" i="1">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sub>
                            <m:sup>
                              <m:r>
                                <a:rPr lang="en-US" altLang="ja-JP" sz="1400" i="1" smtClean="0">
                                  <a:solidFill>
                                    <a:prstClr val="black"/>
                                  </a:solidFill>
                                  <a:latin typeface="Cambria Math" panose="02040503050406030204" pitchFamily="18" charset="0"/>
                                </a:rPr>
                                <m:t>𝑈</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𝑡</m:t>
                              </m:r>
                            </m:sup>
                          </m:sSubSup>
                        </m:den>
                      </m:f>
                      <m:r>
                        <a:rPr lang="en-US" altLang="ja-JP" sz="1400" i="1" smtClean="0">
                          <a:solidFill>
                            <a:prstClr val="black"/>
                          </a:solidFill>
                          <a:latin typeface="Cambria Math" panose="02040503050406030204" pitchFamily="18" charset="0"/>
                        </a:rPr>
                        <m:t>=</m:t>
                      </m:r>
                      <m:nary>
                        <m:naryPr>
                          <m:chr m:val="∑"/>
                          <m:supHide m:val="on"/>
                          <m:ctrlPr>
                            <a:rPr lang="en-US" altLang="ja-JP" sz="1400" i="1" smtClean="0">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𝑘</m:t>
                          </m:r>
                        </m:sub>
                        <m:sup/>
                        <m:e>
                          <m:f>
                            <m:fPr>
                              <m:ctrlPr>
                                <a:rPr lang="en-US" altLang="ja-JP" sz="1400" i="1" smtClean="0">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𝑣</m:t>
                                  </m:r>
                                </m:e>
                                <m:sub>
                                  <m:r>
                                    <a:rPr lang="en-US" altLang="ja-JP" sz="1400" i="1" smtClean="0">
                                      <a:solidFill>
                                        <a:prstClr val="black"/>
                                      </a:solidFill>
                                      <a:latin typeface="Cambria Math" panose="02040503050406030204" pitchFamily="18" charset="0"/>
                                    </a:rPr>
                                    <m:t>𝑘</m:t>
                                  </m:r>
                                </m:sub>
                                <m:sup>
                                  <m:r>
                                    <a:rPr lang="en-US" altLang="ja-JP" sz="1400" i="1" smtClean="0">
                                      <a:solidFill>
                                        <a:prstClr val="black"/>
                                      </a:solidFill>
                                      <a:latin typeface="Cambria Math" panose="02040503050406030204" pitchFamily="18" charset="0"/>
                                    </a:rPr>
                                    <m:t>𝑡</m:t>
                                  </m:r>
                                </m:sup>
                              </m:sSubSup>
                            </m:num>
                            <m:den>
                              <m:r>
                                <a:rPr lang="ja-JP" altLang="en-US" sz="1400" i="1">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sub>
                                <m:sup>
                                  <m:r>
                                    <a:rPr lang="en-US" altLang="ja-JP" sz="1400" i="1" smtClean="0">
                                      <a:solidFill>
                                        <a:prstClr val="black"/>
                                      </a:solidFill>
                                      <a:latin typeface="Cambria Math" panose="02040503050406030204" pitchFamily="18" charset="0"/>
                                    </a:rPr>
                                    <m:t>𝑈</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𝑡</m:t>
                                  </m:r>
                                </m:sup>
                              </m:sSubSup>
                            </m:den>
                          </m:f>
                          <m:f>
                            <m:fPr>
                              <m:ctrlPr>
                                <a:rPr lang="en-US" altLang="ja-JP" sz="1400" i="1" smtClean="0">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𝐸</m:t>
                              </m:r>
                            </m:num>
                            <m:den>
                              <m:r>
                                <a:rPr lang="ja-JP" altLang="en-US" sz="1400" i="1">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𝑣</m:t>
                                  </m:r>
                                </m:e>
                                <m:sub>
                                  <m:r>
                                    <a:rPr lang="en-US" altLang="ja-JP" sz="1400" i="1" smtClean="0">
                                      <a:solidFill>
                                        <a:prstClr val="black"/>
                                      </a:solidFill>
                                      <a:latin typeface="Cambria Math" panose="02040503050406030204" pitchFamily="18" charset="0"/>
                                    </a:rPr>
                                    <m:t>𝑘</m:t>
                                  </m:r>
                                </m:sub>
                                <m:sup>
                                  <m:r>
                                    <a:rPr lang="en-US" altLang="ja-JP" sz="1400" i="1" smtClean="0">
                                      <a:solidFill>
                                        <a:prstClr val="black"/>
                                      </a:solidFill>
                                      <a:latin typeface="Cambria Math" panose="02040503050406030204" pitchFamily="18" charset="0"/>
                                    </a:rPr>
                                    <m:t>𝑡</m:t>
                                  </m:r>
                                </m:sup>
                              </m:sSubSup>
                            </m:den>
                          </m:f>
                          <m:r>
                            <a:rPr lang="en-US" altLang="ja-JP" sz="1400" i="1" smtClean="0">
                              <a:solidFill>
                                <a:prstClr val="black"/>
                              </a:solidFill>
                              <a:latin typeface="Cambria Math" panose="02040503050406030204" pitchFamily="18" charset="0"/>
                            </a:rPr>
                            <m:t>+</m:t>
                          </m:r>
                        </m:e>
                      </m:nary>
                      <m:nary>
                        <m:naryPr>
                          <m:chr m:val="∑"/>
                          <m:supHide m:val="on"/>
                          <m:ctrlPr>
                            <a:rPr lang="en-US" altLang="ja-JP" sz="1400" i="1">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𝑗</m:t>
                          </m:r>
                          <m:r>
                            <a:rPr lang="en-US" altLang="ja-JP" sz="1400" i="1" smtClean="0">
                              <a:solidFill>
                                <a:prstClr val="black"/>
                              </a:solidFill>
                              <a:latin typeface="Cambria Math" panose="02040503050406030204" pitchFamily="18" charset="0"/>
                            </a:rPr>
                            <m:t>′</m:t>
                          </m:r>
                        </m:sub>
                        <m:sup/>
                        <m:e>
                          <m:f>
                            <m:fPr>
                              <m:ctrlPr>
                                <a:rPr lang="en-US" altLang="ja-JP" sz="1400" i="1">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sSubSup>
                                <m:sSubSupPr>
                                  <m:ctrlPr>
                                    <a:rPr lang="en-US" altLang="ja-JP" sz="1400" i="1">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r>
                                    <a:rPr lang="en-US" altLang="ja-JP" sz="1400" i="1" smtClean="0">
                                      <a:solidFill>
                                        <a:prstClr val="black"/>
                                      </a:solidFill>
                                      <a:latin typeface="Cambria Math" panose="02040503050406030204" pitchFamily="18" charset="0"/>
                                    </a:rPr>
                                    <m:t>′</m:t>
                                  </m:r>
                                </m:sub>
                                <m:sup>
                                  <m:r>
                                    <a:rPr lang="en-US" altLang="ja-JP" sz="1400" i="1">
                                      <a:solidFill>
                                        <a:prstClr val="black"/>
                                      </a:solidFill>
                                      <a:latin typeface="Cambria Math" panose="02040503050406030204" pitchFamily="18" charset="0"/>
                                    </a:rPr>
                                    <m:t>𝑡</m:t>
                                  </m:r>
                                  <m:r>
                                    <a:rPr lang="en-US" altLang="ja-JP" sz="1400" i="1" smtClean="0">
                                      <a:solidFill>
                                        <a:prstClr val="black"/>
                                      </a:solidFill>
                                      <a:latin typeface="Cambria Math" panose="02040503050406030204" pitchFamily="18" charset="0"/>
                                    </a:rPr>
                                    <m:t>+1</m:t>
                                  </m:r>
                                </m:sup>
                              </m:sSubSup>
                            </m:num>
                            <m:den>
                              <m:r>
                                <a:rPr lang="ja-JP" altLang="en-US" sz="1400" i="1">
                                  <a:solidFill>
                                    <a:prstClr val="black"/>
                                  </a:solidFill>
                                  <a:latin typeface="Cambria Math" panose="02040503050406030204" pitchFamily="18" charset="0"/>
                                </a:rPr>
                                <m:t>𝜕</m:t>
                              </m:r>
                              <m:sSubSup>
                                <m:sSubSupPr>
                                  <m:ctrlPr>
                                    <a:rPr lang="en-US" altLang="ja-JP" sz="1400" i="1">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𝑢</m:t>
                                  </m:r>
                                </m:e>
                                <m:sub>
                                  <m:r>
                                    <a:rPr lang="en-US" altLang="ja-JP" sz="1400" i="1">
                                      <a:solidFill>
                                        <a:prstClr val="black"/>
                                      </a:solidFill>
                                      <a:latin typeface="Cambria Math" panose="02040503050406030204" pitchFamily="18" charset="0"/>
                                    </a:rPr>
                                    <m:t>𝑗</m:t>
                                  </m:r>
                                </m:sub>
                                <m:sup>
                                  <m:r>
                                    <a:rPr lang="en-US" altLang="ja-JP" sz="1400" i="1">
                                      <a:solidFill>
                                        <a:prstClr val="black"/>
                                      </a:solidFill>
                                      <a:latin typeface="Cambria Math" panose="02040503050406030204" pitchFamily="18" charset="0"/>
                                    </a:rPr>
                                    <m:t>𝑈</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𝑡</m:t>
                                  </m:r>
                                </m:sup>
                              </m:sSubSup>
                            </m:den>
                          </m:f>
                          <m:f>
                            <m:fPr>
                              <m:ctrlPr>
                                <a:rPr lang="en-US" altLang="ja-JP" sz="1400" i="1">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𝐸</m:t>
                              </m:r>
                            </m:num>
                            <m:den>
                              <m:r>
                                <a:rPr lang="ja-JP" altLang="en-US" sz="1400" i="1">
                                  <a:solidFill>
                                    <a:prstClr val="black"/>
                                  </a:solidFill>
                                  <a:latin typeface="Cambria Math" panose="02040503050406030204" pitchFamily="18" charset="0"/>
                                </a:rPr>
                                <m:t>𝜕</m:t>
                              </m:r>
                              <m:sSubSup>
                                <m:sSubSupPr>
                                  <m:ctrlPr>
                                    <a:rPr lang="en-US" altLang="ja-JP" sz="1400" i="1">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r>
                                    <a:rPr lang="en-US" altLang="ja-JP" sz="1400" i="1" smtClean="0">
                                      <a:solidFill>
                                        <a:prstClr val="black"/>
                                      </a:solidFill>
                                      <a:latin typeface="Cambria Math" panose="02040503050406030204" pitchFamily="18" charset="0"/>
                                    </a:rPr>
                                    <m:t>′</m:t>
                                  </m:r>
                                </m:sub>
                                <m:sup>
                                  <m:r>
                                    <a:rPr lang="en-US" altLang="ja-JP" sz="1400" i="1">
                                      <a:solidFill>
                                        <a:prstClr val="black"/>
                                      </a:solidFill>
                                      <a:latin typeface="Cambria Math" panose="02040503050406030204" pitchFamily="18" charset="0"/>
                                    </a:rPr>
                                    <m:t>𝑡</m:t>
                                  </m:r>
                                  <m:r>
                                    <a:rPr lang="en-US" altLang="ja-JP" sz="1400" i="1" smtClean="0">
                                      <a:solidFill>
                                        <a:prstClr val="black"/>
                                      </a:solidFill>
                                      <a:latin typeface="Cambria Math" panose="02040503050406030204" pitchFamily="18" charset="0"/>
                                    </a:rPr>
                                    <m:t>+1</m:t>
                                  </m:r>
                                </m:sup>
                              </m:sSubSup>
                            </m:den>
                          </m:f>
                        </m:e>
                      </m:nary>
                      <m:r>
                        <a:rPr lang="ja-JP" altLang="en-US" sz="1400" i="1">
                          <a:solidFill>
                            <a:prstClr val="black"/>
                          </a:solidFill>
                          <a:latin typeface="Cambria Math" panose="02040503050406030204" pitchFamily="18" charset="0"/>
                        </a:rPr>
                        <m:t>より</m:t>
                      </m:r>
                    </m:oMath>
                  </m:oMathPara>
                </a14:m>
                <a:endParaRPr lang="ja-JP" altLang="en-US" sz="1400" dirty="0">
                  <a:solidFill>
                    <a:prstClr val="black"/>
                  </a:solidFill>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357991" y="2725162"/>
                <a:ext cx="4965117" cy="586314"/>
              </a:xfrm>
              <a:prstGeom prst="rect">
                <a:avLst/>
              </a:prstGeom>
              <a:blipFill rotWithShape="0">
                <a:blip r:embed="rId5"/>
                <a:stretch>
                  <a:fillRect b="-1042"/>
                </a:stretch>
              </a:blipFill>
            </p:spPr>
            <p:txBody>
              <a:bodyPr/>
              <a:lstStyle/>
              <a:p>
                <a:r>
                  <a:rPr lang="ja-JP" altLang="en-US">
                    <a:noFill/>
                  </a:rPr>
                  <a:t> </a:t>
                </a:r>
              </a:p>
            </p:txBody>
          </p:sp>
        </mc:Fallback>
      </mc:AlternateContent>
      <p:sp>
        <p:nvSpPr>
          <p:cNvPr id="3" name="テキスト ボックス 2"/>
          <p:cNvSpPr txBox="1"/>
          <p:nvPr/>
        </p:nvSpPr>
        <p:spPr>
          <a:xfrm>
            <a:off x="319955" y="1364965"/>
            <a:ext cx="2809188" cy="369332"/>
          </a:xfrm>
          <a:prstGeom prst="rect">
            <a:avLst/>
          </a:prstGeom>
          <a:noFill/>
        </p:spPr>
        <p:txBody>
          <a:bodyPr wrap="square" rtlCol="0">
            <a:spAutoFit/>
          </a:bodyPr>
          <a:lstStyle/>
          <a:p>
            <a:r>
              <a:rPr lang="ja-JP" altLang="en-US" dirty="0" smtClean="0">
                <a:solidFill>
                  <a:prstClr val="black"/>
                </a:solidFill>
              </a:rPr>
              <a:t>●</a:t>
            </a:r>
            <a:r>
              <a:rPr lang="ja-JP" altLang="en-US" u="sng" dirty="0" smtClean="0">
                <a:solidFill>
                  <a:prstClr val="black"/>
                </a:solidFill>
              </a:rPr>
              <a:t>誤差逆伝播のデルタ</a:t>
            </a:r>
            <a:endParaRPr lang="ja-JP" altLang="en-US" u="sng" dirty="0">
              <a:solidFill>
                <a:prstClr val="black"/>
              </a:solidFill>
            </a:endParaRPr>
          </a:p>
        </p:txBody>
      </p:sp>
      <p:sp>
        <p:nvSpPr>
          <p:cNvPr id="6" name="テキスト ボックス 5"/>
          <p:cNvSpPr txBox="1"/>
          <p:nvPr/>
        </p:nvSpPr>
        <p:spPr>
          <a:xfrm>
            <a:off x="2773969" y="2079346"/>
            <a:ext cx="287429" cy="369332"/>
          </a:xfrm>
          <a:prstGeom prst="rect">
            <a:avLst/>
          </a:prstGeom>
          <a:noFill/>
        </p:spPr>
        <p:txBody>
          <a:bodyPr wrap="square" rtlCol="0">
            <a:spAutoFit/>
          </a:bodyPr>
          <a:lstStyle/>
          <a:p>
            <a:r>
              <a:rPr lang="ja-JP" altLang="en-US" dirty="0" smtClean="0">
                <a:solidFill>
                  <a:prstClr val="black"/>
                </a:solidFill>
              </a:rPr>
              <a:t>：</a:t>
            </a:r>
            <a:endParaRPr lang="ja-JP" altLang="en-US" dirty="0">
              <a:solidFill>
                <a:prstClr val="black"/>
              </a:solidFill>
            </a:endParaRPr>
          </a:p>
        </p:txBody>
      </p:sp>
      <p:sp>
        <p:nvSpPr>
          <p:cNvPr id="46" name="テキスト ボックス 45"/>
          <p:cNvSpPr txBox="1"/>
          <p:nvPr/>
        </p:nvSpPr>
        <p:spPr>
          <a:xfrm>
            <a:off x="1137696" y="4353916"/>
            <a:ext cx="1923702" cy="369332"/>
          </a:xfrm>
          <a:prstGeom prst="rect">
            <a:avLst/>
          </a:prstGeom>
          <a:noFill/>
        </p:spPr>
        <p:txBody>
          <a:bodyPr wrap="square" rtlCol="0">
            <a:spAutoFit/>
          </a:bodyPr>
          <a:lstStyle/>
          <a:p>
            <a:r>
              <a:rPr lang="ja-JP" altLang="en-US" dirty="0" smtClean="0">
                <a:solidFill>
                  <a:prstClr val="black"/>
                </a:solidFill>
              </a:rPr>
              <a:t>忘却ゲート   </a:t>
            </a:r>
            <a:r>
              <a:rPr lang="en-US" altLang="ja-JP" dirty="0" smtClean="0">
                <a:solidFill>
                  <a:prstClr val="black"/>
                </a:solidFill>
              </a:rPr>
              <a:t>FG</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47" name="テキスト ボックス 46"/>
              <p:cNvSpPr txBox="1"/>
              <p:nvPr/>
            </p:nvSpPr>
            <p:spPr>
              <a:xfrm>
                <a:off x="3537859" y="4353916"/>
                <a:ext cx="2269467" cy="351571"/>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𝐹</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𝐶</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oMath>
                  </m:oMathPara>
                </a14:m>
                <a:endParaRPr lang="ja-JP" altLang="en-US" i="1" dirty="0">
                  <a:solidFill>
                    <a:prstClr val="black"/>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3537859" y="4353916"/>
                <a:ext cx="2269467" cy="351571"/>
              </a:xfrm>
              <a:prstGeom prst="rect">
                <a:avLst/>
              </a:prstGeom>
              <a:blipFill rotWithShape="0">
                <a:blip r:embed="rId6"/>
                <a:stretch>
                  <a:fillRect l="-1877" b="-22414"/>
                </a:stretch>
              </a:blipFill>
            </p:spPr>
            <p:txBody>
              <a:bodyPr/>
              <a:lstStyle/>
              <a:p>
                <a:r>
                  <a:rPr lang="ja-JP" altLang="en-US">
                    <a:noFill/>
                  </a:rPr>
                  <a:t> </a:t>
                </a:r>
              </a:p>
            </p:txBody>
          </p:sp>
        </mc:Fallback>
      </mc:AlternateContent>
      <p:sp>
        <p:nvSpPr>
          <p:cNvPr id="48" name="テキスト ボックス 47"/>
          <p:cNvSpPr txBox="1"/>
          <p:nvPr/>
        </p:nvSpPr>
        <p:spPr>
          <a:xfrm>
            <a:off x="1137696" y="4859887"/>
            <a:ext cx="1991447" cy="369332"/>
          </a:xfrm>
          <a:prstGeom prst="rect">
            <a:avLst/>
          </a:prstGeom>
          <a:noFill/>
        </p:spPr>
        <p:txBody>
          <a:bodyPr wrap="square" rtlCol="0">
            <a:spAutoFit/>
          </a:bodyPr>
          <a:lstStyle/>
          <a:p>
            <a:r>
              <a:rPr lang="ja-JP" altLang="en-US" dirty="0" smtClean="0">
                <a:solidFill>
                  <a:prstClr val="black"/>
                </a:solidFill>
              </a:rPr>
              <a:t>入力ゲート　</a:t>
            </a:r>
            <a:r>
              <a:rPr lang="en-US" altLang="ja-JP" dirty="0" smtClean="0">
                <a:solidFill>
                  <a:prstClr val="black"/>
                </a:solidFill>
              </a:rPr>
              <a:t>IG</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49" name="テキスト ボックス 48"/>
              <p:cNvSpPr txBox="1"/>
              <p:nvPr/>
            </p:nvSpPr>
            <p:spPr>
              <a:xfrm>
                <a:off x="3537859" y="4859887"/>
                <a:ext cx="2534668" cy="351571"/>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𝐼</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𝐼</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𝐶</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oMath>
                  </m:oMathPara>
                </a14:m>
                <a:endParaRPr lang="ja-JP" altLang="en-US" i="1" dirty="0">
                  <a:solidFill>
                    <a:prstClr val="black"/>
                  </a:solidFill>
                </a:endParaRPr>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3537859" y="4859887"/>
                <a:ext cx="2534668" cy="351571"/>
              </a:xfrm>
              <a:prstGeom prst="rect">
                <a:avLst/>
              </a:prstGeom>
              <a:blipFill rotWithShape="0">
                <a:blip r:embed="rId7"/>
                <a:stretch>
                  <a:fillRect l="-1683" b="-22414"/>
                </a:stretch>
              </a:blipFill>
            </p:spPr>
            <p:txBody>
              <a:bodyPr/>
              <a:lstStyle/>
              <a:p>
                <a:r>
                  <a:rPr lang="ja-JP" altLang="en-US">
                    <a:noFill/>
                  </a:rPr>
                  <a:t> </a:t>
                </a:r>
              </a:p>
            </p:txBody>
          </p:sp>
        </mc:Fallback>
      </mc:AlternateContent>
      <p:sp>
        <p:nvSpPr>
          <p:cNvPr id="50" name="テキスト ボックス 49"/>
          <p:cNvSpPr txBox="1"/>
          <p:nvPr/>
        </p:nvSpPr>
        <p:spPr>
          <a:xfrm>
            <a:off x="1137696" y="5482657"/>
            <a:ext cx="1746906" cy="369332"/>
          </a:xfrm>
          <a:prstGeom prst="rect">
            <a:avLst/>
          </a:prstGeom>
          <a:noFill/>
        </p:spPr>
        <p:txBody>
          <a:bodyPr wrap="square" rtlCol="0">
            <a:spAutoFit/>
          </a:bodyPr>
          <a:lstStyle/>
          <a:p>
            <a:r>
              <a:rPr lang="ja-JP" altLang="en-US" dirty="0" smtClean="0">
                <a:solidFill>
                  <a:prstClr val="black"/>
                </a:solidFill>
              </a:rPr>
              <a:t>入力ユニット </a:t>
            </a:r>
            <a:r>
              <a:rPr lang="en-US" altLang="ja-JP" dirty="0" smtClean="0">
                <a:solidFill>
                  <a:prstClr val="black"/>
                </a:solidFill>
              </a:rPr>
              <a:t>I</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51" name="テキスト ボックス 50"/>
              <p:cNvSpPr txBox="1"/>
              <p:nvPr/>
            </p:nvSpPr>
            <p:spPr>
              <a:xfrm>
                <a:off x="3534495" y="5352429"/>
                <a:ext cx="2542234" cy="629788"/>
              </a:xfrm>
              <a:prstGeom prst="rect">
                <a:avLst/>
              </a:prstGeom>
              <a:solidFill>
                <a:schemeClr val="accent1">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𝛿</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𝐸</m:t>
                          </m:r>
                        </m:num>
                        <m:den>
                          <m:r>
                            <a:rPr lang="ja-JP" altLang="en-US" i="1">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den>
                      </m:f>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𝑔</m:t>
                          </m:r>
                        </m:e>
                        <m:sup>
                          <m:r>
                            <a:rPr lang="en-US" altLang="ja-JP" i="1" smtClean="0">
                              <a:solidFill>
                                <a:prstClr val="black"/>
                              </a:solidFill>
                              <a:latin typeface="Cambria Math" panose="02040503050406030204" pitchFamily="18" charset="0"/>
                            </a:rPr>
                            <m:t>𝐼</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𝐶</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oMath>
                  </m:oMathPara>
                </a14:m>
                <a:endParaRPr lang="ja-JP" altLang="en-US" i="1" dirty="0">
                  <a:solidFill>
                    <a:prstClr val="black"/>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3534495" y="5352429"/>
                <a:ext cx="2542234" cy="629788"/>
              </a:xfrm>
              <a:prstGeom prst="rect">
                <a:avLst/>
              </a:prstGeom>
              <a:blipFill rotWithShape="0">
                <a:blip r:embed="rId8"/>
                <a:stretch>
                  <a:fillRect/>
                </a:stretch>
              </a:blipFill>
            </p:spPr>
            <p:txBody>
              <a:bodyPr/>
              <a:lstStyle/>
              <a:p>
                <a:r>
                  <a:rPr lang="ja-JP" altLang="en-US">
                    <a:noFill/>
                  </a:rPr>
                  <a:t> </a:t>
                </a:r>
              </a:p>
            </p:txBody>
          </p:sp>
        </mc:Fallback>
      </mc:AlternateContent>
      <p:sp>
        <p:nvSpPr>
          <p:cNvPr id="52" name="左中かっこ 51"/>
          <p:cNvSpPr/>
          <p:nvPr/>
        </p:nvSpPr>
        <p:spPr>
          <a:xfrm>
            <a:off x="942680" y="2078831"/>
            <a:ext cx="65988" cy="3150388"/>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53" name="テキスト ボックス 52"/>
          <p:cNvSpPr txBox="1"/>
          <p:nvPr/>
        </p:nvSpPr>
        <p:spPr>
          <a:xfrm>
            <a:off x="481015" y="3018319"/>
            <a:ext cx="461665" cy="1897479"/>
          </a:xfrm>
          <a:prstGeom prst="rect">
            <a:avLst/>
          </a:prstGeom>
          <a:noFill/>
        </p:spPr>
        <p:txBody>
          <a:bodyPr vert="eaVert" wrap="square" rtlCol="0">
            <a:spAutoFit/>
          </a:bodyPr>
          <a:lstStyle/>
          <a:p>
            <a:r>
              <a:rPr lang="ja-JP" altLang="en-US" dirty="0" smtClean="0">
                <a:solidFill>
                  <a:prstClr val="black"/>
                </a:solidFill>
              </a:rPr>
              <a:t>連鎖則より</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54" name="テキスト ボックス 53"/>
              <p:cNvSpPr txBox="1"/>
              <p:nvPr/>
            </p:nvSpPr>
            <p:spPr>
              <a:xfrm>
                <a:off x="2564089" y="6259827"/>
                <a:ext cx="6136850" cy="369332"/>
              </a:xfrm>
              <a:prstGeom prst="rect">
                <a:avLst/>
              </a:prstGeom>
              <a:noFill/>
            </p:spPr>
            <p:txBody>
              <a:bodyPr wrap="square" rtlCol="0">
                <a:spAutoFit/>
              </a:bodyPr>
              <a:lstStyle/>
              <a:p>
                <a:r>
                  <a:rPr lang="en-US" altLang="ja-JP" dirty="0" smtClean="0">
                    <a:solidFill>
                      <a:prstClr val="black"/>
                    </a:solidFill>
                  </a:rPr>
                  <a:t>※</a:t>
                </a:r>
                <a:r>
                  <a:rPr lang="ja-JP" altLang="en-US" dirty="0" smtClean="0">
                    <a:solidFill>
                      <a:prstClr val="black"/>
                    </a:solidFill>
                  </a:rPr>
                  <a:t>通常，この活性化関数</a:t>
                </a:r>
                <a14:m>
                  <m:oMath xmlns:m="http://schemas.openxmlformats.org/officeDocument/2006/math">
                    <m:r>
                      <a:rPr lang="en-US" altLang="ja-JP" i="1">
                        <a:solidFill>
                          <a:prstClr val="black"/>
                        </a:solidFill>
                        <a:latin typeface="Cambria Math" panose="02040503050406030204" pitchFamily="18" charset="0"/>
                      </a:rPr>
                      <m:t>𝑓</m:t>
                    </m:r>
                  </m:oMath>
                </a14:m>
                <a:r>
                  <a:rPr lang="ja-JP" altLang="en-US" dirty="0" smtClean="0">
                    <a:solidFill>
                      <a:prstClr val="black"/>
                    </a:solidFill>
                  </a:rPr>
                  <a:t>にはシグモイド関数を用いる</a:t>
                </a:r>
                <a:endParaRPr lang="ja-JP" altLang="en-US" dirty="0">
                  <a:solidFill>
                    <a:prstClr val="black"/>
                  </a:solidFill>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2564089" y="6259827"/>
                <a:ext cx="6136850" cy="369332"/>
              </a:xfrm>
              <a:prstGeom prst="rect">
                <a:avLst/>
              </a:prstGeom>
              <a:blipFill rotWithShape="0">
                <a:blip r:embed="rId9"/>
                <a:stretch>
                  <a:fillRect l="-895" t="-18333" b="-316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1220641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LSTM</a:t>
            </a:r>
            <a:r>
              <a:rPr lang="ja-JP" altLang="en-US" dirty="0">
                <a:solidFill>
                  <a:schemeClr val="bg1"/>
                </a:solidFill>
              </a:rPr>
              <a:t>の逆伝播</a:t>
            </a:r>
            <a:endParaRPr kumimoji="1" lang="ja-JP" altLang="en-US" dirty="0">
              <a:solidFill>
                <a:schemeClr val="bg1"/>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102</a:t>
            </a:fld>
            <a:endParaRPr lang="ja-JP" altLang="en-US">
              <a:solidFill>
                <a:prstClr val="white"/>
              </a:solidFill>
            </a:endParaRPr>
          </a:p>
        </p:txBody>
      </p:sp>
      <p:sp>
        <p:nvSpPr>
          <p:cNvPr id="7" name="テキスト ボックス 6">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grpSp>
        <p:nvGrpSpPr>
          <p:cNvPr id="21" name="グループ化 20"/>
          <p:cNvGrpSpPr/>
          <p:nvPr/>
        </p:nvGrpSpPr>
        <p:grpSpPr>
          <a:xfrm>
            <a:off x="1459980" y="2805339"/>
            <a:ext cx="4342581" cy="3997334"/>
            <a:chOff x="3549575" y="1178399"/>
            <a:chExt cx="5420413" cy="5467548"/>
          </a:xfrm>
        </p:grpSpPr>
        <p:pic>
          <p:nvPicPr>
            <p:cNvPr id="22" name="図 21"/>
            <p:cNvPicPr>
              <a:picLocks noChangeAspect="1"/>
            </p:cNvPicPr>
            <p:nvPr/>
          </p:nvPicPr>
          <p:blipFill rotWithShape="1">
            <a:blip r:embed="rId2" cstate="print">
              <a:extLst>
                <a:ext uri="{28A0092B-C50C-407E-A947-70E740481C1C}">
                  <a14:useLocalDpi xmlns:a14="http://schemas.microsoft.com/office/drawing/2010/main" val="0"/>
                </a:ext>
              </a:extLst>
            </a:blip>
            <a:srcRect l="20309" t="8110" r="20413" b="12165"/>
            <a:stretch/>
          </p:blipFill>
          <p:spPr>
            <a:xfrm>
              <a:off x="3549575" y="1178399"/>
              <a:ext cx="5420413" cy="5467548"/>
            </a:xfrm>
            <a:prstGeom prst="rect">
              <a:avLst/>
            </a:prstGeom>
          </p:spPr>
        </p:pic>
        <p:grpSp>
          <p:nvGrpSpPr>
            <p:cNvPr id="23" name="グループ化 22"/>
            <p:cNvGrpSpPr/>
            <p:nvPr/>
          </p:nvGrpSpPr>
          <p:grpSpPr>
            <a:xfrm>
              <a:off x="4637343" y="2837468"/>
              <a:ext cx="3325183" cy="2801332"/>
              <a:chOff x="4637343" y="2837468"/>
              <a:chExt cx="3325183" cy="2801332"/>
            </a:xfrm>
          </p:grpSpPr>
          <p:sp>
            <p:nvSpPr>
              <p:cNvPr id="29" name="円/楕円 28"/>
              <p:cNvSpPr/>
              <p:nvPr/>
            </p:nvSpPr>
            <p:spPr>
              <a:xfrm>
                <a:off x="6476214" y="2837468"/>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U</a:t>
                </a:r>
                <a:endParaRPr lang="ja-JP" altLang="en-US" dirty="0">
                  <a:solidFill>
                    <a:prstClr val="black"/>
                  </a:solidFill>
                </a:endParaRPr>
              </a:p>
            </p:txBody>
          </p:sp>
          <p:sp>
            <p:nvSpPr>
              <p:cNvPr id="30" name="円/楕円 29"/>
              <p:cNvSpPr/>
              <p:nvPr/>
            </p:nvSpPr>
            <p:spPr>
              <a:xfrm>
                <a:off x="6444097" y="5214594"/>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a:t>
                </a:r>
                <a:endParaRPr lang="ja-JP" altLang="en-US" dirty="0">
                  <a:solidFill>
                    <a:prstClr val="black"/>
                  </a:solidFill>
                </a:endParaRPr>
              </a:p>
            </p:txBody>
          </p:sp>
          <p:sp>
            <p:nvSpPr>
              <p:cNvPr id="31" name="円/楕円 30"/>
              <p:cNvSpPr/>
              <p:nvPr/>
            </p:nvSpPr>
            <p:spPr>
              <a:xfrm>
                <a:off x="7439320" y="4545290"/>
                <a:ext cx="403782"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32" name="正方形/長方形 31"/>
              <p:cNvSpPr/>
              <p:nvPr/>
            </p:nvSpPr>
            <p:spPr>
              <a:xfrm>
                <a:off x="7319896" y="4545290"/>
                <a:ext cx="642630" cy="560462"/>
              </a:xfrm>
              <a:prstGeom prst="rect">
                <a:avLst/>
              </a:prstGeom>
            </p:spPr>
            <p:txBody>
              <a:bodyPr wrap="none">
                <a:spAutoFit/>
              </a:bodyPr>
              <a:lstStyle/>
              <a:p>
                <a:pPr algn="ctr"/>
                <a:r>
                  <a:rPr lang="en-US" altLang="ja-JP" sz="1400" dirty="0">
                    <a:solidFill>
                      <a:prstClr val="black"/>
                    </a:solidFill>
                  </a:rPr>
                  <a:t>IG</a:t>
                </a:r>
                <a:endParaRPr lang="ja-JP" altLang="en-US" sz="1400" dirty="0">
                  <a:solidFill>
                    <a:prstClr val="black"/>
                  </a:solidFill>
                </a:endParaRPr>
              </a:p>
            </p:txBody>
          </p:sp>
          <p:sp>
            <p:nvSpPr>
              <p:cNvPr id="33" name="円/楕円 32"/>
              <p:cNvSpPr/>
              <p:nvPr/>
            </p:nvSpPr>
            <p:spPr>
              <a:xfrm>
                <a:off x="4820239" y="3868132"/>
                <a:ext cx="403782"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34" name="正方形/長方形 33"/>
              <p:cNvSpPr/>
              <p:nvPr/>
            </p:nvSpPr>
            <p:spPr>
              <a:xfrm>
                <a:off x="4637343" y="3868132"/>
                <a:ext cx="720866" cy="560462"/>
              </a:xfrm>
              <a:prstGeom prst="rect">
                <a:avLst/>
              </a:prstGeom>
            </p:spPr>
            <p:txBody>
              <a:bodyPr wrap="none">
                <a:spAutoFit/>
              </a:bodyPr>
              <a:lstStyle/>
              <a:p>
                <a:pPr algn="ctr"/>
                <a:r>
                  <a:rPr lang="en-US" altLang="ja-JP" sz="1400" dirty="0" smtClean="0">
                    <a:solidFill>
                      <a:prstClr val="black"/>
                    </a:solidFill>
                  </a:rPr>
                  <a:t>FG</a:t>
                </a:r>
                <a:endParaRPr lang="ja-JP" altLang="en-US" sz="1400" dirty="0">
                  <a:solidFill>
                    <a:prstClr val="black"/>
                  </a:solidFill>
                </a:endParaRPr>
              </a:p>
            </p:txBody>
          </p:sp>
          <p:sp>
            <p:nvSpPr>
              <p:cNvPr id="35" name="円/楕円 34"/>
              <p:cNvSpPr/>
              <p:nvPr/>
            </p:nvSpPr>
            <p:spPr>
              <a:xfrm>
                <a:off x="6462951" y="3840695"/>
                <a:ext cx="405353" cy="42420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C</a:t>
                </a:r>
                <a:endParaRPr lang="ja-JP" altLang="en-US" dirty="0">
                  <a:solidFill>
                    <a:prstClr val="black"/>
                  </a:solidFill>
                </a:endParaRPr>
              </a:p>
            </p:txBody>
          </p:sp>
        </p:grpSp>
        <p:sp>
          <p:nvSpPr>
            <p:cNvPr id="24" name="フローチャート: 和接合 23"/>
            <p:cNvSpPr/>
            <p:nvPr/>
          </p:nvSpPr>
          <p:spPr>
            <a:xfrm>
              <a:off x="5617242" y="3962812"/>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25" name="フローチャート: 和接合 24"/>
            <p:cNvSpPr/>
            <p:nvPr/>
          </p:nvSpPr>
          <p:spPr>
            <a:xfrm>
              <a:off x="6565768" y="2313609"/>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26" name="フローチャート: 和接合 25"/>
            <p:cNvSpPr/>
            <p:nvPr/>
          </p:nvSpPr>
          <p:spPr>
            <a:xfrm>
              <a:off x="6533651" y="4622325"/>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27" name="円/楕円 26"/>
            <p:cNvSpPr/>
            <p:nvPr/>
          </p:nvSpPr>
          <p:spPr>
            <a:xfrm>
              <a:off x="7475646" y="2239255"/>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8" name="正方形/長方形 27"/>
            <p:cNvSpPr/>
            <p:nvPr/>
          </p:nvSpPr>
          <p:spPr>
            <a:xfrm>
              <a:off x="7379729" y="2248692"/>
              <a:ext cx="620670" cy="420977"/>
            </a:xfrm>
            <a:prstGeom prst="rect">
              <a:avLst/>
            </a:prstGeom>
          </p:spPr>
          <p:txBody>
            <a:bodyPr wrap="none">
              <a:spAutoFit/>
            </a:bodyPr>
            <a:lstStyle/>
            <a:p>
              <a:pPr algn="ctr"/>
              <a:r>
                <a:rPr lang="en-US" altLang="ja-JP" sz="1400" dirty="0" smtClean="0">
                  <a:solidFill>
                    <a:prstClr val="black"/>
                  </a:solidFill>
                </a:rPr>
                <a:t>OG</a:t>
              </a:r>
              <a:endParaRPr lang="ja-JP" altLang="en-US" sz="1400" dirty="0">
                <a:solidFill>
                  <a:prstClr val="black"/>
                </a:solidFill>
              </a:endParaRPr>
            </a:p>
          </p:txBody>
        </p:sp>
      </p:grpSp>
      <p:sp>
        <p:nvSpPr>
          <p:cNvPr id="48" name="テキスト ボックス 47"/>
          <p:cNvSpPr txBox="1"/>
          <p:nvPr/>
        </p:nvSpPr>
        <p:spPr>
          <a:xfrm>
            <a:off x="608168" y="1209710"/>
            <a:ext cx="2472769" cy="369332"/>
          </a:xfrm>
          <a:prstGeom prst="rect">
            <a:avLst/>
          </a:prstGeom>
          <a:noFill/>
        </p:spPr>
        <p:txBody>
          <a:bodyPr wrap="square" rtlCol="0">
            <a:spAutoFit/>
          </a:bodyPr>
          <a:lstStyle/>
          <a:p>
            <a:r>
              <a:rPr lang="ja-JP" altLang="en-US" dirty="0" smtClean="0">
                <a:solidFill>
                  <a:prstClr val="black"/>
                </a:solidFill>
              </a:rPr>
              <a:t>セルに関するデルタは</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49" name="テキスト ボックス 48"/>
              <p:cNvSpPr txBox="1"/>
              <p:nvPr/>
            </p:nvSpPr>
            <p:spPr>
              <a:xfrm>
                <a:off x="1324567" y="1536423"/>
                <a:ext cx="6415218" cy="390556"/>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2000" i="1" smtClean="0">
                              <a:solidFill>
                                <a:prstClr val="black"/>
                              </a:solidFill>
                              <a:latin typeface="Cambria Math" panose="02040503050406030204" pitchFamily="18" charset="0"/>
                            </a:rPr>
                          </m:ctrlPr>
                        </m:sSubSupPr>
                        <m:e>
                          <m:r>
                            <a:rPr lang="en-US" altLang="ja-JP" sz="2000" i="1" smtClean="0">
                              <a:solidFill>
                                <a:prstClr val="black"/>
                              </a:solidFill>
                              <a:latin typeface="Cambria Math" panose="02040503050406030204" pitchFamily="18" charset="0"/>
                            </a:rPr>
                            <m:t>𝛿</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𝐶</m:t>
                          </m:r>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𝑡</m:t>
                          </m:r>
                        </m:sup>
                      </m:sSubSup>
                      <m:r>
                        <a:rPr lang="en-US" altLang="ja-JP" sz="2000" i="1" smtClean="0">
                          <a:solidFill>
                            <a:prstClr val="black"/>
                          </a:solidFill>
                          <a:latin typeface="Cambria Math" panose="02040503050406030204" pitchFamily="18" charset="0"/>
                        </a:rPr>
                        <m:t>=</m:t>
                      </m:r>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𝛿</m:t>
                          </m:r>
                        </m:e>
                        <m:sub>
                          <m:r>
                            <a:rPr lang="en-US" altLang="ja-JP" sz="2000" i="1">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𝑈</m:t>
                          </m:r>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𝑡</m:t>
                          </m:r>
                        </m:sup>
                      </m:sSubSup>
                      <m:r>
                        <a:rPr lang="en-US" altLang="ja-JP" sz="2000" i="1">
                          <a:solidFill>
                            <a:prstClr val="black"/>
                          </a:solidFill>
                          <a:latin typeface="Cambria Math" panose="02040503050406030204" pitchFamily="18" charset="0"/>
                        </a:rPr>
                        <m:t>+</m:t>
                      </m:r>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𝑔</m:t>
                          </m:r>
                        </m:e>
                        <m:sub>
                          <m:r>
                            <a:rPr lang="en-US" altLang="ja-JP" sz="2000" i="1">
                              <a:solidFill>
                                <a:prstClr val="black"/>
                              </a:solidFill>
                              <a:latin typeface="Cambria Math" panose="02040503050406030204" pitchFamily="18" charset="0"/>
                            </a:rPr>
                            <m:t>𝑗</m:t>
                          </m:r>
                        </m:sub>
                        <m:sup>
                          <m:r>
                            <a:rPr lang="en-US" altLang="ja-JP" sz="2000" i="1">
                              <a:solidFill>
                                <a:prstClr val="black"/>
                              </a:solidFill>
                              <a:latin typeface="Cambria Math" panose="02040503050406030204" pitchFamily="18" charset="0"/>
                            </a:rPr>
                            <m:t>𝐹</m:t>
                          </m:r>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+1</m:t>
                          </m:r>
                        </m:sup>
                      </m:sSubSup>
                      <m:sSubSup>
                        <m:sSubSupPr>
                          <m:ctrlPr>
                            <a:rPr lang="en-US" altLang="ja-JP" sz="2000" i="1">
                              <a:solidFill>
                                <a:prstClr val="black"/>
                              </a:solidFill>
                              <a:latin typeface="Cambria Math" panose="02040503050406030204" pitchFamily="18" charset="0"/>
                            </a:rPr>
                          </m:ctrlPr>
                        </m:sSubSupPr>
                        <m:e>
                          <m:r>
                            <m:rPr>
                              <m:sty m:val="p"/>
                            </m:rPr>
                            <a:rPr lang="en-US" altLang="ja-JP" sz="2000" i="1">
                              <a:solidFill>
                                <a:prstClr val="black"/>
                              </a:solidFill>
                              <a:latin typeface="Cambria Math" panose="02040503050406030204" pitchFamily="18" charset="0"/>
                            </a:rPr>
                            <m:t>δ</m:t>
                          </m:r>
                        </m:e>
                        <m:sub>
                          <m:r>
                            <a:rPr lang="en-US" altLang="ja-JP" sz="2000" i="1">
                              <a:solidFill>
                                <a:prstClr val="black"/>
                              </a:solidFill>
                              <a:latin typeface="Cambria Math" panose="02040503050406030204" pitchFamily="18" charset="0"/>
                            </a:rPr>
                            <m:t>𝑗</m:t>
                          </m:r>
                        </m:sub>
                        <m:sup>
                          <m:r>
                            <a:rPr lang="en-US" altLang="ja-JP" sz="2000" i="1">
                              <a:solidFill>
                                <a:prstClr val="black"/>
                              </a:solidFill>
                              <a:latin typeface="Cambria Math" panose="02040503050406030204" pitchFamily="18" charset="0"/>
                            </a:rPr>
                            <m:t>𝐶</m:t>
                          </m:r>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+1</m:t>
                          </m:r>
                        </m:sup>
                      </m:sSubSup>
                      <m:r>
                        <a:rPr lang="en-US" altLang="ja-JP" sz="2000" i="1" smtClean="0">
                          <a:solidFill>
                            <a:prstClr val="black"/>
                          </a:solidFill>
                          <a:latin typeface="Cambria Math" panose="02040503050406030204" pitchFamily="18" charset="0"/>
                        </a:rPr>
                        <m:t>+</m:t>
                      </m:r>
                      <m:sSubSup>
                        <m:sSubSupPr>
                          <m:ctrlPr>
                            <a:rPr lang="en-US" altLang="ja-JP" sz="2000" i="1" smtClean="0">
                              <a:solidFill>
                                <a:prstClr val="black"/>
                              </a:solidFill>
                              <a:latin typeface="Cambria Math" panose="02040503050406030204" pitchFamily="18" charset="0"/>
                            </a:rPr>
                          </m:ctrlPr>
                        </m:sSubSupPr>
                        <m:e>
                          <m:r>
                            <a:rPr lang="en-US" altLang="ja-JP" sz="2000" i="1" smtClean="0">
                              <a:solidFill>
                                <a:prstClr val="black"/>
                              </a:solidFill>
                              <a:latin typeface="Cambria Math" panose="02040503050406030204" pitchFamily="18" charset="0"/>
                            </a:rPr>
                            <m:t>𝑤</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𝑂</m:t>
                          </m:r>
                        </m:sup>
                      </m:sSubSup>
                      <m:sSubSup>
                        <m:sSubSupPr>
                          <m:ctrlPr>
                            <a:rPr lang="en-US" altLang="ja-JP" sz="2000" i="1" smtClean="0">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𝛿</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𝑂</m:t>
                          </m:r>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𝑡</m:t>
                          </m:r>
                        </m:sup>
                      </m:sSubSup>
                      <m:r>
                        <a:rPr lang="en-US" altLang="ja-JP" sz="2000" i="1" smtClean="0">
                          <a:solidFill>
                            <a:prstClr val="black"/>
                          </a:solidFill>
                          <a:latin typeface="Cambria Math" panose="02040503050406030204" pitchFamily="18" charset="0"/>
                        </a:rPr>
                        <m:t>+</m:t>
                      </m:r>
                      <m:sSubSup>
                        <m:sSubSupPr>
                          <m:ctrlPr>
                            <a:rPr lang="en-US" altLang="ja-JP" sz="2000" i="1" smtClean="0">
                              <a:solidFill>
                                <a:prstClr val="black"/>
                              </a:solidFill>
                              <a:latin typeface="Cambria Math" panose="02040503050406030204" pitchFamily="18" charset="0"/>
                            </a:rPr>
                          </m:ctrlPr>
                        </m:sSubSupPr>
                        <m:e>
                          <m:r>
                            <a:rPr lang="en-US" altLang="ja-JP" sz="2000" i="1" smtClean="0">
                              <a:solidFill>
                                <a:prstClr val="black"/>
                              </a:solidFill>
                              <a:latin typeface="Cambria Math" panose="02040503050406030204" pitchFamily="18" charset="0"/>
                            </a:rPr>
                            <m:t>𝑤</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𝐹</m:t>
                          </m:r>
                        </m:sup>
                      </m:sSubSup>
                      <m:sSubSup>
                        <m:sSubSupPr>
                          <m:ctrlPr>
                            <a:rPr lang="en-US" altLang="ja-JP" sz="2000" i="1" smtClean="0">
                              <a:solidFill>
                                <a:prstClr val="black"/>
                              </a:solidFill>
                              <a:latin typeface="Cambria Math" panose="02040503050406030204" pitchFamily="18" charset="0"/>
                            </a:rPr>
                          </m:ctrlPr>
                        </m:sSubSupPr>
                        <m:e>
                          <m:r>
                            <m:rPr>
                              <m:sty m:val="p"/>
                            </m:rPr>
                            <a:rPr lang="en-US" altLang="ja-JP" sz="2000" i="1">
                              <a:solidFill>
                                <a:prstClr val="black"/>
                              </a:solidFill>
                              <a:latin typeface="Cambria Math" panose="02040503050406030204" pitchFamily="18" charset="0"/>
                            </a:rPr>
                            <m:t>δ</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𝐼</m:t>
                          </m:r>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𝑡</m:t>
                          </m:r>
                          <m:r>
                            <a:rPr lang="en-US" altLang="ja-JP" sz="2000" i="1" smtClean="0">
                              <a:solidFill>
                                <a:prstClr val="black"/>
                              </a:solidFill>
                              <a:latin typeface="Cambria Math" panose="02040503050406030204" pitchFamily="18" charset="0"/>
                            </a:rPr>
                            <m:t>+1</m:t>
                          </m:r>
                        </m:sup>
                      </m:sSubSup>
                      <m:r>
                        <a:rPr lang="en-US" altLang="ja-JP" sz="2000" i="1" smtClean="0">
                          <a:solidFill>
                            <a:prstClr val="black"/>
                          </a:solidFill>
                          <a:latin typeface="Cambria Math" panose="02040503050406030204" pitchFamily="18" charset="0"/>
                        </a:rPr>
                        <m:t>+</m:t>
                      </m:r>
                      <m:sSubSup>
                        <m:sSubSupPr>
                          <m:ctrlPr>
                            <a:rPr lang="en-US" altLang="ja-JP" sz="2000" i="1" smtClean="0">
                              <a:solidFill>
                                <a:prstClr val="black"/>
                              </a:solidFill>
                              <a:latin typeface="Cambria Math" panose="02040503050406030204" pitchFamily="18" charset="0"/>
                            </a:rPr>
                          </m:ctrlPr>
                        </m:sSubSupPr>
                        <m:e>
                          <m:r>
                            <a:rPr lang="en-US" altLang="ja-JP" sz="2000" i="1" smtClean="0">
                              <a:solidFill>
                                <a:prstClr val="black"/>
                              </a:solidFill>
                              <a:latin typeface="Cambria Math" panose="02040503050406030204" pitchFamily="18" charset="0"/>
                            </a:rPr>
                            <m:t>𝑤</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𝐼</m:t>
                          </m:r>
                        </m:sup>
                      </m:sSubSup>
                      <m:sSubSup>
                        <m:sSubSupPr>
                          <m:ctrlPr>
                            <a:rPr lang="en-US" altLang="ja-JP" sz="2000" i="1" smtClean="0">
                              <a:solidFill>
                                <a:prstClr val="black"/>
                              </a:solidFill>
                              <a:latin typeface="Cambria Math" panose="02040503050406030204" pitchFamily="18" charset="0"/>
                            </a:rPr>
                          </m:ctrlPr>
                        </m:sSubSupPr>
                        <m:e>
                          <m:r>
                            <m:rPr>
                              <m:sty m:val="p"/>
                            </m:rPr>
                            <a:rPr lang="en-US" altLang="ja-JP" sz="2000" i="1">
                              <a:solidFill>
                                <a:prstClr val="black"/>
                              </a:solidFill>
                              <a:latin typeface="Cambria Math" panose="02040503050406030204" pitchFamily="18" charset="0"/>
                            </a:rPr>
                            <m:t>δ</m:t>
                          </m:r>
                        </m:e>
                        <m:sub>
                          <m:r>
                            <a:rPr lang="en-US" altLang="ja-JP" sz="2000" i="1" smtClean="0">
                              <a:solidFill>
                                <a:prstClr val="black"/>
                              </a:solidFill>
                              <a:latin typeface="Cambria Math" panose="02040503050406030204" pitchFamily="18" charset="0"/>
                            </a:rPr>
                            <m:t>𝑗</m:t>
                          </m:r>
                        </m:sub>
                        <m:sup>
                          <m:r>
                            <a:rPr lang="en-US" altLang="ja-JP" sz="2000" i="1" smtClean="0">
                              <a:solidFill>
                                <a:prstClr val="black"/>
                              </a:solidFill>
                              <a:latin typeface="Cambria Math" panose="02040503050406030204" pitchFamily="18" charset="0"/>
                            </a:rPr>
                            <m:t>𝐹</m:t>
                          </m:r>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𝑡</m:t>
                          </m:r>
                          <m:r>
                            <a:rPr lang="en-US" altLang="ja-JP" sz="2000" i="1" smtClean="0">
                              <a:solidFill>
                                <a:prstClr val="black"/>
                              </a:solidFill>
                              <a:latin typeface="Cambria Math" panose="02040503050406030204" pitchFamily="18" charset="0"/>
                            </a:rPr>
                            <m:t>+1</m:t>
                          </m:r>
                        </m:sup>
                      </m:sSubSup>
                    </m:oMath>
                  </m:oMathPara>
                </a14:m>
                <a:endParaRPr lang="ja-JP" altLang="en-US" i="1" dirty="0">
                  <a:solidFill>
                    <a:prstClr val="black"/>
                  </a:solidFill>
                </a:endParaRPr>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1324567" y="1536423"/>
                <a:ext cx="6415218" cy="390556"/>
              </a:xfrm>
              <a:prstGeom prst="rect">
                <a:avLst/>
              </a:prstGeom>
              <a:blipFill rotWithShape="0">
                <a:blip r:embed="rId3"/>
                <a:stretch>
                  <a:fillRect l="-380" b="-21875"/>
                </a:stretch>
              </a:blipFill>
            </p:spPr>
            <p:txBody>
              <a:bodyPr/>
              <a:lstStyle/>
              <a:p>
                <a:r>
                  <a:rPr lang="ja-JP" altLang="en-US">
                    <a:noFill/>
                  </a:rPr>
                  <a:t> </a:t>
                </a:r>
              </a:p>
            </p:txBody>
          </p:sp>
        </mc:Fallback>
      </mc:AlternateContent>
      <p:sp>
        <p:nvSpPr>
          <p:cNvPr id="5" name="テキスト ボックス 4"/>
          <p:cNvSpPr txBox="1"/>
          <p:nvPr/>
        </p:nvSpPr>
        <p:spPr>
          <a:xfrm>
            <a:off x="6164176" y="2656911"/>
            <a:ext cx="2812134" cy="369332"/>
          </a:xfrm>
          <a:prstGeom prst="rect">
            <a:avLst/>
          </a:prstGeom>
          <a:noFill/>
        </p:spPr>
        <p:txBody>
          <a:bodyPr wrap="square" rtlCol="0">
            <a:spAutoFit/>
          </a:bodyPr>
          <a:lstStyle/>
          <a:p>
            <a:r>
              <a:rPr lang="en-US" altLang="ja-JP" dirty="0" smtClean="0">
                <a:solidFill>
                  <a:prstClr val="black"/>
                </a:solidFill>
              </a:rPr>
              <a:t>(</a:t>
            </a:r>
            <a:r>
              <a:rPr lang="ja-JP" altLang="en-US" dirty="0" smtClean="0">
                <a:solidFill>
                  <a:prstClr val="black"/>
                </a:solidFill>
              </a:rPr>
              <a:t>連鎖則より求まる</a:t>
            </a:r>
            <a:r>
              <a:rPr lang="en-US" altLang="ja-JP" dirty="0" smtClean="0">
                <a:solidFill>
                  <a:prstClr val="black"/>
                </a:solidFill>
              </a:rPr>
              <a:t>)</a:t>
            </a:r>
            <a:endParaRPr lang="ja-JP" altLang="en-US" dirty="0">
              <a:solidFill>
                <a:prstClr val="black"/>
              </a:solidFill>
            </a:endParaRPr>
          </a:p>
        </p:txBody>
      </p:sp>
      <p:grpSp>
        <p:nvGrpSpPr>
          <p:cNvPr id="61" name="グループ化 60"/>
          <p:cNvGrpSpPr/>
          <p:nvPr/>
        </p:nvGrpSpPr>
        <p:grpSpPr>
          <a:xfrm>
            <a:off x="829558" y="1904992"/>
            <a:ext cx="7507385" cy="689049"/>
            <a:chOff x="829558" y="1904992"/>
            <a:chExt cx="7507385" cy="689049"/>
          </a:xfrm>
        </p:grpSpPr>
        <p:grpSp>
          <p:nvGrpSpPr>
            <p:cNvPr id="50" name="グループ化 49"/>
            <p:cNvGrpSpPr/>
            <p:nvPr/>
          </p:nvGrpSpPr>
          <p:grpSpPr>
            <a:xfrm>
              <a:off x="829558" y="1904992"/>
              <a:ext cx="7507385" cy="689049"/>
              <a:chOff x="953734" y="5307291"/>
              <a:chExt cx="7507385" cy="689049"/>
            </a:xfrm>
          </p:grpSpPr>
          <p:cxnSp>
            <p:nvCxnSpPr>
              <p:cNvPr id="51" name="直線コネクタ 50"/>
              <p:cNvCxnSpPr/>
              <p:nvPr/>
            </p:nvCxnSpPr>
            <p:spPr>
              <a:xfrm flipV="1">
                <a:off x="4458878" y="5307291"/>
                <a:ext cx="952108" cy="208"/>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直線コネクタ 51"/>
              <p:cNvCxnSpPr/>
              <p:nvPr/>
            </p:nvCxnSpPr>
            <p:spPr>
              <a:xfrm>
                <a:off x="2917683" y="5329278"/>
                <a:ext cx="135882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直線コネクタ 52"/>
              <p:cNvCxnSpPr/>
              <p:nvPr/>
            </p:nvCxnSpPr>
            <p:spPr>
              <a:xfrm>
                <a:off x="5637768" y="5307499"/>
                <a:ext cx="927235" cy="0"/>
              </a:xfrm>
              <a:prstGeom prst="line">
                <a:avLst/>
              </a:prstGeom>
            </p:spPr>
            <p:style>
              <a:lnRef idx="1">
                <a:schemeClr val="accent1"/>
              </a:lnRef>
              <a:fillRef idx="0">
                <a:schemeClr val="accent1"/>
              </a:fillRef>
              <a:effectRef idx="0">
                <a:schemeClr val="accent1"/>
              </a:effectRef>
              <a:fontRef idx="minor">
                <a:schemeClr val="tx1"/>
              </a:fontRef>
            </p:style>
          </p:cxnSp>
          <p:sp>
            <p:nvSpPr>
              <p:cNvPr id="54" name="角丸四角形吹き出し 53"/>
              <p:cNvSpPr/>
              <p:nvPr/>
            </p:nvSpPr>
            <p:spPr>
              <a:xfrm>
                <a:off x="6927719" y="5448113"/>
                <a:ext cx="1533400" cy="532313"/>
              </a:xfrm>
              <a:prstGeom prst="wedgeRoundRectCallout">
                <a:avLst>
                  <a:gd name="adj1" fmla="val 1469"/>
                  <a:gd name="adj2" fmla="val -7729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latin typeface="メイリオ" panose="020B0604030504040204" pitchFamily="50" charset="-128"/>
                  </a:rPr>
                  <a:t>出力ゲート</a:t>
                </a:r>
                <a:r>
                  <a:rPr lang="en-US" altLang="ja-JP" sz="1400" dirty="0">
                    <a:solidFill>
                      <a:prstClr val="black"/>
                    </a:solidFill>
                    <a:latin typeface="メイリオ" panose="020B0604030504040204" pitchFamily="50" charset="-128"/>
                  </a:rPr>
                  <a:t>F</a:t>
                </a:r>
                <a:r>
                  <a:rPr lang="en-US" altLang="ja-JP" sz="1400" dirty="0" smtClean="0">
                    <a:solidFill>
                      <a:prstClr val="black"/>
                    </a:solidFill>
                    <a:latin typeface="メイリオ" panose="020B0604030504040204" pitchFamily="50" charset="-128"/>
                  </a:rPr>
                  <a:t>G</a:t>
                </a:r>
              </a:p>
              <a:p>
                <a:pPr algn="ctr"/>
                <a:r>
                  <a:rPr lang="ja-JP" altLang="en-US" sz="1400" dirty="0" smtClean="0">
                    <a:solidFill>
                      <a:prstClr val="black"/>
                    </a:solidFill>
                  </a:rPr>
                  <a:t>向けののぞき穴</a:t>
                </a:r>
                <a:endParaRPr lang="ja-JP" altLang="en-US" sz="1400" dirty="0">
                  <a:solidFill>
                    <a:prstClr val="black"/>
                  </a:solidFill>
                </a:endParaRPr>
              </a:p>
            </p:txBody>
          </p:sp>
          <p:cxnSp>
            <p:nvCxnSpPr>
              <p:cNvPr id="55" name="直線コネクタ 54"/>
              <p:cNvCxnSpPr/>
              <p:nvPr/>
            </p:nvCxnSpPr>
            <p:spPr>
              <a:xfrm>
                <a:off x="6827535" y="5307499"/>
                <a:ext cx="947660" cy="0"/>
              </a:xfrm>
              <a:prstGeom prst="line">
                <a:avLst/>
              </a:prstGeom>
            </p:spPr>
            <p:style>
              <a:lnRef idx="1">
                <a:schemeClr val="accent1"/>
              </a:lnRef>
              <a:fillRef idx="0">
                <a:schemeClr val="accent1"/>
              </a:fillRef>
              <a:effectRef idx="0">
                <a:schemeClr val="accent1"/>
              </a:effectRef>
              <a:fontRef idx="minor">
                <a:schemeClr val="tx1"/>
              </a:fontRef>
            </p:style>
          </p:cxnSp>
          <p:sp>
            <p:nvSpPr>
              <p:cNvPr id="56" name="角丸四角形吹き出し 55"/>
              <p:cNvSpPr/>
              <p:nvPr/>
            </p:nvSpPr>
            <p:spPr>
              <a:xfrm>
                <a:off x="2374546" y="5446179"/>
                <a:ext cx="1123430" cy="538818"/>
              </a:xfrm>
              <a:prstGeom prst="wedgeRoundRectCallout">
                <a:avLst>
                  <a:gd name="adj1" fmla="val 39957"/>
                  <a:gd name="adj2" fmla="val -7225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セル</a:t>
                </a:r>
                <a:r>
                  <a:rPr lang="en-US" altLang="ja-JP" sz="1400" dirty="0" smtClean="0">
                    <a:solidFill>
                      <a:prstClr val="black"/>
                    </a:solidFill>
                  </a:rPr>
                  <a:t>C</a:t>
                </a:r>
                <a:r>
                  <a:rPr lang="ja-JP" altLang="en-US" sz="1400" dirty="0" smtClean="0">
                    <a:solidFill>
                      <a:prstClr val="black"/>
                    </a:solidFill>
                  </a:rPr>
                  <a:t>自身への帰還</a:t>
                </a:r>
                <a:endParaRPr lang="ja-JP" altLang="en-US" sz="1400" dirty="0">
                  <a:solidFill>
                    <a:prstClr val="black"/>
                  </a:solidFill>
                </a:endParaRPr>
              </a:p>
            </p:txBody>
          </p:sp>
          <p:sp>
            <p:nvSpPr>
              <p:cNvPr id="57" name="角丸四角形吹き出し 56"/>
              <p:cNvSpPr/>
              <p:nvPr/>
            </p:nvSpPr>
            <p:spPr>
              <a:xfrm>
                <a:off x="953734" y="5446179"/>
                <a:ext cx="1308697" cy="536182"/>
              </a:xfrm>
              <a:prstGeom prst="wedgeRoundRectCallout">
                <a:avLst>
                  <a:gd name="adj1" fmla="val 46073"/>
                  <a:gd name="adj2" fmla="val -7416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外部出力方面</a:t>
                </a:r>
                <a:endParaRPr lang="en-US" altLang="ja-JP" sz="1400" dirty="0" smtClean="0">
                  <a:solidFill>
                    <a:prstClr val="black"/>
                  </a:solidFill>
                </a:endParaRPr>
              </a:p>
              <a:p>
                <a:pPr algn="ctr"/>
                <a:r>
                  <a:rPr lang="ja-JP" altLang="en-US" sz="1400" dirty="0" smtClean="0">
                    <a:solidFill>
                      <a:prstClr val="black"/>
                    </a:solidFill>
                  </a:rPr>
                  <a:t>→Ｕへ</a:t>
                </a:r>
                <a:endParaRPr lang="en-US" altLang="ja-JP" sz="1400" dirty="0" smtClean="0">
                  <a:solidFill>
                    <a:prstClr val="black"/>
                  </a:solidFill>
                </a:endParaRPr>
              </a:p>
            </p:txBody>
          </p:sp>
          <p:sp>
            <p:nvSpPr>
              <p:cNvPr id="58" name="角丸四角形吹き出し 57"/>
              <p:cNvSpPr/>
              <p:nvPr/>
            </p:nvSpPr>
            <p:spPr>
              <a:xfrm>
                <a:off x="5248215" y="5460158"/>
                <a:ext cx="1579320" cy="536182"/>
              </a:xfrm>
              <a:prstGeom prst="wedgeRoundRectCallout">
                <a:avLst>
                  <a:gd name="adj1" fmla="val 750"/>
                  <a:gd name="adj2" fmla="val -75559"/>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latin typeface="メイリオ" panose="020B0604030504040204" pitchFamily="50" charset="-128"/>
                  </a:rPr>
                  <a:t>入力ゲート</a:t>
                </a:r>
                <a:r>
                  <a:rPr lang="en-US" altLang="ja-JP" sz="1400" dirty="0" smtClean="0">
                    <a:solidFill>
                      <a:prstClr val="black"/>
                    </a:solidFill>
                    <a:latin typeface="メイリオ" panose="020B0604030504040204" pitchFamily="50" charset="-128"/>
                  </a:rPr>
                  <a:t>IG</a:t>
                </a:r>
              </a:p>
              <a:p>
                <a:pPr algn="ctr"/>
                <a:r>
                  <a:rPr lang="ja-JP" altLang="en-US" sz="1400" dirty="0" smtClean="0">
                    <a:solidFill>
                      <a:prstClr val="black"/>
                    </a:solidFill>
                  </a:rPr>
                  <a:t>向けののぞき穴</a:t>
                </a:r>
                <a:endParaRPr lang="ja-JP" altLang="en-US" sz="1400" dirty="0">
                  <a:solidFill>
                    <a:prstClr val="black"/>
                  </a:solidFill>
                </a:endParaRPr>
              </a:p>
            </p:txBody>
          </p:sp>
          <p:sp>
            <p:nvSpPr>
              <p:cNvPr id="59" name="角丸四角形吹き出し 58"/>
              <p:cNvSpPr/>
              <p:nvPr/>
            </p:nvSpPr>
            <p:spPr>
              <a:xfrm>
                <a:off x="3621341" y="5463504"/>
                <a:ext cx="1526690" cy="532125"/>
              </a:xfrm>
              <a:prstGeom prst="wedgeRoundRectCallout">
                <a:avLst>
                  <a:gd name="adj1" fmla="val 36869"/>
                  <a:gd name="adj2" fmla="val -808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出力ゲート</a:t>
                </a:r>
                <a:r>
                  <a:rPr lang="en-US" altLang="ja-JP" sz="1400" dirty="0" smtClean="0">
                    <a:solidFill>
                      <a:prstClr val="black"/>
                    </a:solidFill>
                  </a:rPr>
                  <a:t>OG</a:t>
                </a:r>
              </a:p>
              <a:p>
                <a:pPr algn="ctr"/>
                <a:r>
                  <a:rPr lang="ja-JP" altLang="en-US" sz="1400" dirty="0" smtClean="0">
                    <a:solidFill>
                      <a:prstClr val="black"/>
                    </a:solidFill>
                  </a:rPr>
                  <a:t>向けののぞき穴</a:t>
                </a:r>
                <a:endParaRPr lang="ja-JP" altLang="en-US" sz="1400" dirty="0">
                  <a:solidFill>
                    <a:prstClr val="black"/>
                  </a:solidFill>
                </a:endParaRPr>
              </a:p>
            </p:txBody>
          </p:sp>
        </p:grpSp>
        <p:cxnSp>
          <p:nvCxnSpPr>
            <p:cNvPr id="60" name="直線コネクタ 59"/>
            <p:cNvCxnSpPr>
              <a:stCxn id="57" idx="4"/>
            </p:cNvCxnSpPr>
            <p:nvPr/>
          </p:nvCxnSpPr>
          <p:spPr>
            <a:xfrm flipV="1">
              <a:off x="2086862" y="1913607"/>
              <a:ext cx="511615" cy="699"/>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9023294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normAutofit fontScale="90000"/>
          </a:bodyPr>
          <a:lstStyle/>
          <a:p>
            <a:r>
              <a:rPr kumimoji="1" lang="ja-JP" altLang="en-US" dirty="0">
                <a:solidFill>
                  <a:schemeClr val="bg1"/>
                </a:solidFill>
              </a:rPr>
              <a:t>ゲート付き再帰的</a:t>
            </a:r>
            <a:r>
              <a:rPr kumimoji="1" lang="ja-JP" altLang="en-US" dirty="0" smtClean="0">
                <a:solidFill>
                  <a:schemeClr val="bg1"/>
                </a:solidFill>
              </a:rPr>
              <a:t>ユニット</a:t>
            </a:r>
            <a:r>
              <a:rPr kumimoji="1" lang="en-US" altLang="ja-JP" dirty="0" smtClean="0">
                <a:solidFill>
                  <a:schemeClr val="bg1"/>
                </a:solidFill>
              </a:rPr>
              <a:t/>
            </a:r>
            <a:br>
              <a:rPr kumimoji="1" lang="en-US" altLang="ja-JP" dirty="0" smtClean="0">
                <a:solidFill>
                  <a:schemeClr val="bg1"/>
                </a:solidFill>
              </a:rPr>
            </a:br>
            <a:r>
              <a:rPr kumimoji="1" lang="en-US" altLang="ja-JP" dirty="0" smtClean="0">
                <a:solidFill>
                  <a:schemeClr val="bg1"/>
                </a:solidFill>
              </a:rPr>
              <a:t>(</a:t>
            </a:r>
            <a:r>
              <a:rPr kumimoji="1" lang="en-US" altLang="ja-JP" dirty="0">
                <a:solidFill>
                  <a:schemeClr val="bg1"/>
                </a:solidFill>
              </a:rPr>
              <a:t>Gated Recurrent Unit)</a:t>
            </a:r>
            <a:endParaRPr kumimoji="1" lang="ja-JP" altLang="en-US" dirty="0">
              <a:solidFill>
                <a:schemeClr val="bg1"/>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103</a:t>
            </a:fld>
            <a:endParaRPr lang="ja-JP" altLang="en-US">
              <a:solidFill>
                <a:prstClr val="white"/>
              </a:solidFill>
            </a:endParaRPr>
          </a:p>
        </p:txBody>
      </p:sp>
      <p:sp>
        <p:nvSpPr>
          <p:cNvPr id="7" name="テキスト ボックス 6">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5" name="テキスト ボックス 4"/>
          <p:cNvSpPr txBox="1"/>
          <p:nvPr/>
        </p:nvSpPr>
        <p:spPr>
          <a:xfrm>
            <a:off x="405353" y="1451728"/>
            <a:ext cx="8484123" cy="646331"/>
          </a:xfrm>
          <a:prstGeom prst="rect">
            <a:avLst/>
          </a:prstGeom>
          <a:noFill/>
        </p:spPr>
        <p:txBody>
          <a:bodyPr wrap="square" rtlCol="0">
            <a:spAutoFit/>
          </a:bodyPr>
          <a:lstStyle/>
          <a:p>
            <a:r>
              <a:rPr lang="en-US" altLang="ja-JP" b="1" dirty="0" smtClean="0">
                <a:solidFill>
                  <a:srgbClr val="FF0000"/>
                </a:solidFill>
              </a:rPr>
              <a:t>GRU</a:t>
            </a:r>
            <a:r>
              <a:rPr lang="en-US" altLang="ja-JP" dirty="0" smtClean="0">
                <a:solidFill>
                  <a:prstClr val="black"/>
                </a:solidFill>
              </a:rPr>
              <a:t> : LSTM</a:t>
            </a:r>
            <a:r>
              <a:rPr lang="ja-JP" altLang="en-US" dirty="0" smtClean="0">
                <a:solidFill>
                  <a:prstClr val="black"/>
                </a:solidFill>
              </a:rPr>
              <a:t>とは違ってメモリセルを持たず，更新・リセットゲートを用いることで入出力情報の保持・忘却を調整する　⇒シンプル，計算量低減</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18" name="テキスト ボックス 17"/>
              <p:cNvSpPr txBox="1"/>
              <p:nvPr/>
            </p:nvSpPr>
            <p:spPr>
              <a:xfrm>
                <a:off x="6205732" y="3089695"/>
                <a:ext cx="248760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𝒓</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𝑾</m:t>
                          </m:r>
                        </m:e>
                        <m:sub>
                          <m:r>
                            <a:rPr lang="en-US" altLang="ja-JP" i="1" smtClean="0">
                              <a:solidFill>
                                <a:prstClr val="black"/>
                              </a:solidFill>
                              <a:latin typeface="Cambria Math" panose="02040503050406030204" pitchFamily="18" charset="0"/>
                            </a:rPr>
                            <m:t>𝑟</m:t>
                          </m:r>
                        </m:sub>
                      </m:sSub>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𝑼</m:t>
                          </m:r>
                        </m:e>
                        <m:sub>
                          <m:r>
                            <a:rPr lang="en-US" altLang="ja-JP" i="1" smtClean="0">
                              <a:solidFill>
                                <a:prstClr val="black"/>
                              </a:solidFill>
                              <a:latin typeface="Cambria Math" panose="02040503050406030204" pitchFamily="18" charset="0"/>
                            </a:rPr>
                            <m:t>𝑟</m:t>
                          </m:r>
                        </m:sub>
                      </m:sSub>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𝒉</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205732" y="3089695"/>
                <a:ext cx="2487604" cy="276999"/>
              </a:xfrm>
              <a:prstGeom prst="rect">
                <a:avLst/>
              </a:prstGeom>
              <a:blipFill rotWithShape="0">
                <a:blip r:embed="rId3"/>
                <a:stretch>
                  <a:fillRect r="-2206" b="-40000"/>
                </a:stretch>
              </a:blipFill>
            </p:spPr>
            <p:txBody>
              <a:bodyPr/>
              <a:lstStyle/>
              <a:p>
                <a:r>
                  <a:rPr lang="ja-JP" altLang="en-US">
                    <a:noFill/>
                  </a:rPr>
                  <a:t> </a:t>
                </a:r>
              </a:p>
            </p:txBody>
          </p:sp>
        </mc:Fallback>
      </mc:AlternateContent>
      <p:sp>
        <p:nvSpPr>
          <p:cNvPr id="20" name="テキスト ボックス 19"/>
          <p:cNvSpPr txBox="1"/>
          <p:nvPr/>
        </p:nvSpPr>
        <p:spPr>
          <a:xfrm>
            <a:off x="6001730" y="2805925"/>
            <a:ext cx="3236806" cy="369332"/>
          </a:xfrm>
          <a:prstGeom prst="rect">
            <a:avLst/>
          </a:prstGeom>
          <a:noFill/>
        </p:spPr>
        <p:txBody>
          <a:bodyPr wrap="square" rtlCol="0">
            <a:spAutoFit/>
          </a:bodyPr>
          <a:lstStyle/>
          <a:p>
            <a:r>
              <a:rPr lang="ja-JP" altLang="en-US" dirty="0" smtClean="0">
                <a:solidFill>
                  <a:prstClr val="black"/>
                </a:solidFill>
              </a:rPr>
              <a:t>リセットゲート値は</a:t>
            </a:r>
            <a:endParaRPr lang="ja-JP" altLang="en-US" dirty="0">
              <a:solidFill>
                <a:prstClr val="black"/>
              </a:solidFill>
            </a:endParaRPr>
          </a:p>
        </p:txBody>
      </p:sp>
      <p:grpSp>
        <p:nvGrpSpPr>
          <p:cNvPr id="26" name="グループ化 25"/>
          <p:cNvGrpSpPr/>
          <p:nvPr/>
        </p:nvGrpSpPr>
        <p:grpSpPr>
          <a:xfrm>
            <a:off x="164597" y="5889189"/>
            <a:ext cx="2543254" cy="712813"/>
            <a:chOff x="267094" y="5103817"/>
            <a:chExt cx="2543254" cy="712813"/>
          </a:xfrm>
        </p:grpSpPr>
        <p:grpSp>
          <p:nvGrpSpPr>
            <p:cNvPr id="17" name="グループ化 16"/>
            <p:cNvGrpSpPr/>
            <p:nvPr/>
          </p:nvGrpSpPr>
          <p:grpSpPr>
            <a:xfrm>
              <a:off x="267094" y="5158034"/>
              <a:ext cx="2387492" cy="582140"/>
              <a:chOff x="4449452" y="4996207"/>
              <a:chExt cx="3261676" cy="829557"/>
            </a:xfrm>
          </p:grpSpPr>
          <p:sp>
            <p:nvSpPr>
              <p:cNvPr id="8" name="フローチャート: 和接合 7"/>
              <p:cNvSpPr/>
              <p:nvPr/>
            </p:nvSpPr>
            <p:spPr>
              <a:xfrm>
                <a:off x="4449452" y="4996207"/>
                <a:ext cx="358219" cy="348791"/>
              </a:xfrm>
              <a:prstGeom prst="flowChartSummingJunction">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9" name="テキスト ボックス 8"/>
              <p:cNvSpPr txBox="1"/>
              <p:nvPr/>
            </p:nvSpPr>
            <p:spPr>
              <a:xfrm>
                <a:off x="4807671" y="5011409"/>
                <a:ext cx="2903457" cy="338554"/>
              </a:xfrm>
              <a:prstGeom prst="rect">
                <a:avLst/>
              </a:prstGeom>
              <a:noFill/>
            </p:spPr>
            <p:txBody>
              <a:bodyPr wrap="square" rtlCol="0">
                <a:spAutoFit/>
              </a:bodyPr>
              <a:lstStyle/>
              <a:p>
                <a:r>
                  <a:rPr lang="ja-JP" altLang="en-US" sz="1600" dirty="0" smtClean="0">
                    <a:solidFill>
                      <a:prstClr val="black"/>
                    </a:solidFill>
                  </a:rPr>
                  <a:t>リセットゲート</a:t>
                </a:r>
                <a:endParaRPr lang="ja-JP" altLang="en-US" sz="1600" dirty="0">
                  <a:solidFill>
                    <a:prstClr val="black"/>
                  </a:solidFill>
                </a:endParaRPr>
              </a:p>
            </p:txBody>
          </p:sp>
          <p:sp>
            <p:nvSpPr>
              <p:cNvPr id="14" name="フローチャート: 和接合 13"/>
              <p:cNvSpPr/>
              <p:nvPr/>
            </p:nvSpPr>
            <p:spPr>
              <a:xfrm>
                <a:off x="4449452" y="5476973"/>
                <a:ext cx="358219" cy="348791"/>
              </a:xfrm>
              <a:prstGeom prst="flowChartSummingJunction">
                <a:avLst/>
              </a:prstGeom>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15" name="テキスト ボックス 14"/>
              <p:cNvSpPr txBox="1"/>
              <p:nvPr/>
            </p:nvSpPr>
            <p:spPr>
              <a:xfrm>
                <a:off x="4807671" y="5477122"/>
                <a:ext cx="2903457" cy="338554"/>
              </a:xfrm>
              <a:prstGeom prst="rect">
                <a:avLst/>
              </a:prstGeom>
              <a:noFill/>
            </p:spPr>
            <p:txBody>
              <a:bodyPr wrap="square" rtlCol="0">
                <a:spAutoFit/>
              </a:bodyPr>
              <a:lstStyle/>
              <a:p>
                <a:r>
                  <a:rPr lang="ja-JP" altLang="en-US" sz="1600" dirty="0" smtClean="0">
                    <a:solidFill>
                      <a:prstClr val="black"/>
                    </a:solidFill>
                  </a:rPr>
                  <a:t>アップデートゲート</a:t>
                </a:r>
                <a:endParaRPr lang="ja-JP" altLang="en-US" sz="1600" dirty="0">
                  <a:solidFill>
                    <a:prstClr val="black"/>
                  </a:solidFill>
                </a:endParaRPr>
              </a:p>
            </p:txBody>
          </p:sp>
        </p:grpSp>
        <mc:AlternateContent xmlns:mc="http://schemas.openxmlformats.org/markup-compatibility/2006" xmlns:a14="http://schemas.microsoft.com/office/drawing/2010/main">
          <mc:Choice Requires="a14">
            <p:sp>
              <p:nvSpPr>
                <p:cNvPr id="22" name="正方形/長方形 21"/>
                <p:cNvSpPr/>
                <p:nvPr/>
              </p:nvSpPr>
              <p:spPr>
                <a:xfrm>
                  <a:off x="2381641" y="5103817"/>
                  <a:ext cx="405752"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𝑟</m:t>
                            </m:r>
                          </m:e>
                          <m:sub>
                            <m:r>
                              <a:rPr lang="en-US" altLang="ja-JP" i="1" smtClean="0">
                                <a:solidFill>
                                  <a:prstClr val="black"/>
                                </a:solidFill>
                                <a:latin typeface="Cambria Math" panose="02040503050406030204" pitchFamily="18" charset="0"/>
                              </a:rPr>
                              <m:t>𝑗</m:t>
                            </m:r>
                          </m:sub>
                        </m:sSub>
                      </m:oMath>
                    </m:oMathPara>
                  </a14:m>
                  <a:endParaRPr lang="ja-JP" altLang="en-US" dirty="0">
                    <a:solidFill>
                      <a:prstClr val="black"/>
                    </a:solidFill>
                  </a:endParaRPr>
                </a:p>
              </p:txBody>
            </p:sp>
          </mc:Choice>
          <mc:Fallback xmlns="">
            <p:sp>
              <p:nvSpPr>
                <p:cNvPr id="22" name="正方形/長方形 21"/>
                <p:cNvSpPr>
                  <a:spLocks noRot="1" noChangeAspect="1" noMove="1" noResize="1" noEditPoints="1" noAdjustHandles="1" noChangeArrowheads="1" noChangeShapeType="1" noTextEdit="1"/>
                </p:cNvSpPr>
                <p:nvPr/>
              </p:nvSpPr>
              <p:spPr>
                <a:xfrm>
                  <a:off x="2381641" y="5103817"/>
                  <a:ext cx="405752" cy="391646"/>
                </a:xfrm>
                <a:prstGeom prst="rect">
                  <a:avLst/>
                </a:prstGeom>
                <a:blipFill rotWithShape="0">
                  <a:blip r:embed="rId4"/>
                  <a:stretch>
                    <a:fillRect b="-9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正方形/長方形 22"/>
                <p:cNvSpPr/>
                <p:nvPr/>
              </p:nvSpPr>
              <p:spPr>
                <a:xfrm>
                  <a:off x="2381641" y="5424984"/>
                  <a:ext cx="428707" cy="39164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𝑗</m:t>
                            </m:r>
                          </m:sub>
                        </m:sSub>
                      </m:oMath>
                    </m:oMathPara>
                  </a14:m>
                  <a:endParaRPr lang="ja-JP" altLang="en-US" dirty="0">
                    <a:solidFill>
                      <a:prstClr val="black"/>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2381641" y="5424984"/>
                  <a:ext cx="428707" cy="391646"/>
                </a:xfrm>
                <a:prstGeom prst="rect">
                  <a:avLst/>
                </a:prstGeom>
                <a:blipFill rotWithShape="0">
                  <a:blip r:embed="rId5"/>
                  <a:stretch>
                    <a:fillRect b="-7813"/>
                  </a:stretch>
                </a:blipFill>
              </p:spPr>
              <p:txBody>
                <a:bodyPr/>
                <a:lstStyle/>
                <a:p>
                  <a:r>
                    <a:rPr lang="ja-JP" altLang="en-US">
                      <a:noFill/>
                    </a:rPr>
                    <a:t> </a:t>
                  </a:r>
                </a:p>
              </p:txBody>
            </p:sp>
          </mc:Fallback>
        </mc:AlternateContent>
      </p:grpSp>
      <p:grpSp>
        <p:nvGrpSpPr>
          <p:cNvPr id="29" name="グループ化 28"/>
          <p:cNvGrpSpPr/>
          <p:nvPr/>
        </p:nvGrpSpPr>
        <p:grpSpPr>
          <a:xfrm>
            <a:off x="155527" y="2318523"/>
            <a:ext cx="5514949" cy="4213781"/>
            <a:chOff x="155527" y="2318523"/>
            <a:chExt cx="5514949" cy="4213781"/>
          </a:xfrm>
        </p:grpSpPr>
        <p:grpSp>
          <p:nvGrpSpPr>
            <p:cNvPr id="24" name="グループ化 23"/>
            <p:cNvGrpSpPr/>
            <p:nvPr/>
          </p:nvGrpSpPr>
          <p:grpSpPr>
            <a:xfrm>
              <a:off x="155527" y="2318523"/>
              <a:ext cx="5514949" cy="4213781"/>
              <a:chOff x="155527" y="2318523"/>
              <a:chExt cx="5514949" cy="4213781"/>
            </a:xfrm>
          </p:grpSpPr>
          <p:pic>
            <p:nvPicPr>
              <p:cNvPr id="6" name="図 5"/>
              <p:cNvPicPr>
                <a:picLocks noChangeAspect="1"/>
              </p:cNvPicPr>
              <p:nvPr/>
            </p:nvPicPr>
            <p:blipFill rotWithShape="1">
              <a:blip r:embed="rId6" cstate="print">
                <a:extLst>
                  <a:ext uri="{28A0092B-C50C-407E-A947-70E740481C1C}">
                    <a14:useLocalDpi xmlns:a14="http://schemas.microsoft.com/office/drawing/2010/main" val="0"/>
                  </a:ext>
                </a:extLst>
              </a:blip>
              <a:srcRect l="15954" t="6010" r="14281" b="18968"/>
              <a:stretch/>
            </p:blipFill>
            <p:spPr>
              <a:xfrm>
                <a:off x="155527" y="2318523"/>
                <a:ext cx="5514949" cy="4213781"/>
              </a:xfrm>
              <a:prstGeom prst="rect">
                <a:avLst/>
              </a:prstGeom>
            </p:spPr>
          </p:pic>
          <p:sp>
            <p:nvSpPr>
              <p:cNvPr id="11" name="フローチャート: 和接合 10"/>
              <p:cNvSpPr/>
              <p:nvPr/>
            </p:nvSpPr>
            <p:spPr>
              <a:xfrm>
                <a:off x="3300954" y="4564144"/>
                <a:ext cx="246668" cy="227815"/>
              </a:xfrm>
              <a:prstGeom prst="flowChartSummingJunction">
                <a:avLst/>
              </a:prstGeom>
              <a:ln>
                <a:solidFill>
                  <a:srgbClr val="FF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12" name="フローチャート: 和接合 11"/>
              <p:cNvSpPr/>
              <p:nvPr/>
            </p:nvSpPr>
            <p:spPr>
              <a:xfrm>
                <a:off x="2584517" y="4564144"/>
                <a:ext cx="246668" cy="227815"/>
              </a:xfrm>
              <a:prstGeom prst="flowChartSummingJunction">
                <a:avLst/>
              </a:prstGeom>
              <a:ln>
                <a:solidFill>
                  <a:srgbClr val="00B0F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p:sp>
          <p:nvSpPr>
            <p:cNvPr id="25" name="テキスト ボックス 24"/>
            <p:cNvSpPr txBox="1"/>
            <p:nvPr/>
          </p:nvSpPr>
          <p:spPr>
            <a:xfrm>
              <a:off x="3723587" y="4791958"/>
              <a:ext cx="1492795" cy="276999"/>
            </a:xfrm>
            <a:prstGeom prst="rect">
              <a:avLst/>
            </a:prstGeom>
            <a:noFill/>
          </p:spPr>
          <p:txBody>
            <a:bodyPr wrap="square" rtlCol="0">
              <a:spAutoFit/>
            </a:bodyPr>
            <a:lstStyle/>
            <a:p>
              <a:r>
                <a:rPr lang="en-US" altLang="ja-JP" sz="1200" dirty="0" smtClean="0">
                  <a:solidFill>
                    <a:prstClr val="black"/>
                  </a:solidFill>
                </a:rPr>
                <a:t>: </a:t>
              </a:r>
              <a:r>
                <a:rPr lang="ja-JP" altLang="en-US" sz="1200" dirty="0" smtClean="0">
                  <a:solidFill>
                    <a:prstClr val="black"/>
                  </a:solidFill>
                </a:rPr>
                <a:t>リセットゲート値</a:t>
              </a:r>
              <a:endParaRPr lang="ja-JP" altLang="en-US" sz="1200" dirty="0">
                <a:solidFill>
                  <a:prstClr val="black"/>
                </a:solidFill>
              </a:endParaRPr>
            </a:p>
          </p:txBody>
        </p:sp>
        <p:sp>
          <p:nvSpPr>
            <p:cNvPr id="27" name="テキスト ボックス 26"/>
            <p:cNvSpPr txBox="1"/>
            <p:nvPr/>
          </p:nvSpPr>
          <p:spPr>
            <a:xfrm>
              <a:off x="933136" y="5004831"/>
              <a:ext cx="1898050" cy="276999"/>
            </a:xfrm>
            <a:prstGeom prst="rect">
              <a:avLst/>
            </a:prstGeom>
            <a:noFill/>
          </p:spPr>
          <p:txBody>
            <a:bodyPr wrap="square" rtlCol="0">
              <a:spAutoFit/>
            </a:bodyPr>
            <a:lstStyle/>
            <a:p>
              <a:r>
                <a:rPr lang="en-US" altLang="ja-JP" sz="1200" dirty="0" smtClean="0">
                  <a:solidFill>
                    <a:prstClr val="black"/>
                  </a:solidFill>
                </a:rPr>
                <a:t>: </a:t>
              </a:r>
              <a:r>
                <a:rPr lang="ja-JP" altLang="en-US" sz="1200" dirty="0" smtClean="0">
                  <a:solidFill>
                    <a:prstClr val="black"/>
                  </a:solidFill>
                </a:rPr>
                <a:t>アップデートゲート値</a:t>
              </a:r>
              <a:endParaRPr lang="ja-JP" altLang="en-US" sz="1200" dirty="0">
                <a:solidFill>
                  <a:prstClr val="black"/>
                </a:solidFill>
              </a:endParaRPr>
            </a:p>
          </p:txBody>
        </p:sp>
        <mc:AlternateContent xmlns:mc="http://schemas.openxmlformats.org/markup-compatibility/2006" xmlns:a14="http://schemas.microsoft.com/office/drawing/2010/main">
          <mc:Choice Requires="a14">
            <p:sp>
              <p:nvSpPr>
                <p:cNvPr id="28" name="テキスト ボックス 27"/>
                <p:cNvSpPr txBox="1"/>
                <p:nvPr/>
              </p:nvSpPr>
              <p:spPr>
                <a:xfrm>
                  <a:off x="757732" y="4960460"/>
                  <a:ext cx="275395" cy="321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757732" y="4960460"/>
                  <a:ext cx="275395" cy="321370"/>
                </a:xfrm>
                <a:prstGeom prst="rect">
                  <a:avLst/>
                </a:prstGeom>
                <a:blipFill rotWithShape="0">
                  <a:blip r:embed="rId7"/>
                  <a:stretch>
                    <a:fillRect l="-11111" r="-2222" b="-2692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6" name="テキスト ボックス 15"/>
              <p:cNvSpPr txBox="1"/>
              <p:nvPr/>
            </p:nvSpPr>
            <p:spPr>
              <a:xfrm>
                <a:off x="3792070" y="2142746"/>
                <a:ext cx="3034420" cy="578620"/>
              </a:xfrm>
              <a:prstGeom prst="rect">
                <a:avLst/>
              </a:prstGeom>
              <a:noFill/>
            </p:spPr>
            <p:txBody>
              <a:bodyPr wrap="none" lIns="0" tIns="0" rIns="0" bIns="0" rtlCol="0">
                <a:spAutoFit/>
              </a:bodyPr>
              <a:lstStyle/>
              <a:p>
                <a14:m>
                  <m:oMath xmlns:m="http://schemas.openxmlformats.org/officeDocument/2006/math">
                    <m:r>
                      <a:rPr lang="en-US" altLang="ja-JP" i="1" smtClean="0">
                        <a:solidFill>
                          <a:srgbClr val="FF0000"/>
                        </a:solidFill>
                        <a:latin typeface="Cambria Math" panose="02040503050406030204" pitchFamily="18" charset="0"/>
                      </a:rPr>
                      <m:t>h</m:t>
                    </m:r>
                  </m:oMath>
                </a14:m>
                <a:r>
                  <a:rPr lang="ja-JP" altLang="en-US" dirty="0" smtClean="0">
                    <a:solidFill>
                      <a:srgbClr val="FF0000"/>
                    </a:solidFill>
                  </a:rPr>
                  <a:t>→</a:t>
                </a:r>
                <a14:m>
                  <m:oMath xmlns:m="http://schemas.openxmlformats.org/officeDocument/2006/math">
                    <m:acc>
                      <m:accPr>
                        <m:chr m:val="̃"/>
                        <m:ctrlPr>
                          <a:rPr lang="ja-JP" altLang="en-US" i="1" dirty="0" smtClean="0">
                            <a:solidFill>
                              <a:srgbClr val="FF0000"/>
                            </a:solidFill>
                            <a:latin typeface="Cambria Math" panose="02040503050406030204" pitchFamily="18" charset="0"/>
                          </a:rPr>
                        </m:ctrlPr>
                      </m:accPr>
                      <m:e>
                        <m:r>
                          <a:rPr lang="en-US" altLang="ja-JP" i="1" dirty="0" smtClean="0">
                            <a:solidFill>
                              <a:srgbClr val="FF0000"/>
                            </a:solidFill>
                            <a:latin typeface="Cambria Math" panose="02040503050406030204" pitchFamily="18" charset="0"/>
                          </a:rPr>
                          <m:t>h</m:t>
                        </m:r>
                      </m:e>
                    </m:acc>
                  </m:oMath>
                </a14:m>
                <a:r>
                  <a:rPr lang="ja-JP" altLang="en-US" dirty="0" smtClean="0">
                    <a:solidFill>
                      <a:srgbClr val="FF0000"/>
                    </a:solidFill>
                  </a:rPr>
                  <a:t>で過去の情報を消去</a:t>
                </a:r>
                <a:endParaRPr lang="en-US" altLang="ja-JP" dirty="0" smtClean="0">
                  <a:solidFill>
                    <a:srgbClr val="FF0000"/>
                  </a:solidFill>
                </a:endParaRPr>
              </a:p>
              <a:p>
                <a14:m>
                  <m:oMath xmlns:m="http://schemas.openxmlformats.org/officeDocument/2006/math">
                    <m:acc>
                      <m:accPr>
                        <m:chr m:val="̃"/>
                        <m:ctrlPr>
                          <a:rPr lang="ja-JP" altLang="en-US" i="1" dirty="0" smtClean="0">
                            <a:solidFill>
                              <a:srgbClr val="00B0F0"/>
                            </a:solidFill>
                            <a:latin typeface="Cambria Math" panose="02040503050406030204" pitchFamily="18" charset="0"/>
                          </a:rPr>
                        </m:ctrlPr>
                      </m:accPr>
                      <m:e>
                        <m:r>
                          <a:rPr lang="en-US" altLang="ja-JP" i="1" dirty="0">
                            <a:solidFill>
                              <a:srgbClr val="00B0F0"/>
                            </a:solidFill>
                            <a:latin typeface="Cambria Math" panose="02040503050406030204" pitchFamily="18" charset="0"/>
                          </a:rPr>
                          <m:t>h</m:t>
                        </m:r>
                      </m:e>
                    </m:acc>
                    <m:r>
                      <m:rPr>
                        <m:nor/>
                      </m:rPr>
                      <a:rPr lang="ja-JP" altLang="en-US" dirty="0">
                        <a:solidFill>
                          <a:srgbClr val="00B0F0"/>
                        </a:solidFill>
                      </a:rPr>
                      <m:t>→</m:t>
                    </m:r>
                    <m:r>
                      <a:rPr lang="en-US" altLang="ja-JP" i="1">
                        <a:solidFill>
                          <a:srgbClr val="00B0F0"/>
                        </a:solidFill>
                        <a:latin typeface="Cambria Math" panose="02040503050406030204" pitchFamily="18" charset="0"/>
                      </a:rPr>
                      <m:t>h</m:t>
                    </m:r>
                  </m:oMath>
                </a14:m>
                <a:r>
                  <a:rPr lang="ja-JP" altLang="en-US" dirty="0" smtClean="0">
                    <a:solidFill>
                      <a:srgbClr val="00B0F0"/>
                    </a:solidFill>
                  </a:rPr>
                  <a:t>で新しい情報を取り込む</a:t>
                </a:r>
                <a:endParaRPr lang="ja-JP" altLang="en-US" dirty="0">
                  <a:solidFill>
                    <a:prstClr val="black"/>
                  </a:solidFill>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3792070" y="2142746"/>
                <a:ext cx="3034420" cy="578620"/>
              </a:xfrm>
              <a:prstGeom prst="rect">
                <a:avLst/>
              </a:prstGeom>
              <a:blipFill rotWithShape="0">
                <a:blip r:embed="rId8"/>
                <a:stretch>
                  <a:fillRect l="-2811" t="-15957" r="-4217" b="-26596"/>
                </a:stretch>
              </a:blipFill>
            </p:spPr>
            <p:txBody>
              <a:bodyPr/>
              <a:lstStyle/>
              <a:p>
                <a:r>
                  <a:rPr lang="ja-JP" altLang="en-US">
                    <a:noFill/>
                  </a:rPr>
                  <a:t> </a:t>
                </a:r>
              </a:p>
            </p:txBody>
          </p:sp>
        </mc:Fallback>
      </mc:AlternateContent>
      <p:sp>
        <p:nvSpPr>
          <p:cNvPr id="30" name="テキスト ボックス 29"/>
          <p:cNvSpPr txBox="1"/>
          <p:nvPr/>
        </p:nvSpPr>
        <p:spPr>
          <a:xfrm>
            <a:off x="6042967" y="3471876"/>
            <a:ext cx="2894029" cy="369332"/>
          </a:xfrm>
          <a:prstGeom prst="rect">
            <a:avLst/>
          </a:prstGeom>
          <a:noFill/>
        </p:spPr>
        <p:txBody>
          <a:bodyPr wrap="square" rtlCol="0">
            <a:spAutoFit/>
          </a:bodyPr>
          <a:lstStyle/>
          <a:p>
            <a:r>
              <a:rPr lang="ja-JP" altLang="en-US" dirty="0" smtClean="0">
                <a:solidFill>
                  <a:prstClr val="black"/>
                </a:solidFill>
              </a:rPr>
              <a:t>アップデートゲート値は</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31" name="テキスト ボックス 30"/>
              <p:cNvSpPr txBox="1"/>
              <p:nvPr/>
            </p:nvSpPr>
            <p:spPr>
              <a:xfrm>
                <a:off x="6246179" y="3750820"/>
                <a:ext cx="251306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𝑾</m:t>
                          </m:r>
                        </m:e>
                        <m:sub>
                          <m:r>
                            <a:rPr lang="en-US" altLang="ja-JP" i="1" smtClean="0">
                              <a:solidFill>
                                <a:prstClr val="black"/>
                              </a:solidFill>
                              <a:latin typeface="Cambria Math" panose="02040503050406030204" pitchFamily="18" charset="0"/>
                            </a:rPr>
                            <m:t>𝑧</m:t>
                          </m:r>
                        </m:sub>
                      </m:sSub>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𝑼</m:t>
                          </m:r>
                        </m:e>
                        <m:sub>
                          <m:r>
                            <a:rPr lang="en-US" altLang="ja-JP" i="1" smtClean="0">
                              <a:solidFill>
                                <a:prstClr val="black"/>
                              </a:solidFill>
                              <a:latin typeface="Cambria Math" panose="02040503050406030204" pitchFamily="18" charset="0"/>
                            </a:rPr>
                            <m:t>𝑧</m:t>
                          </m:r>
                        </m:sub>
                      </m:sSub>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𝒉</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6246179" y="3750820"/>
                <a:ext cx="2513060" cy="276999"/>
              </a:xfrm>
              <a:prstGeom prst="rect">
                <a:avLst/>
              </a:prstGeom>
              <a:blipFill rotWithShape="0">
                <a:blip r:embed="rId9"/>
                <a:stretch>
                  <a:fillRect r="-1699" b="-36957"/>
                </a:stretch>
              </a:blipFill>
            </p:spPr>
            <p:txBody>
              <a:bodyPr/>
              <a:lstStyle/>
              <a:p>
                <a:r>
                  <a:rPr lang="ja-JP" altLang="en-US">
                    <a:noFill/>
                  </a:rPr>
                  <a:t> </a:t>
                </a:r>
              </a:p>
            </p:txBody>
          </p:sp>
        </mc:Fallback>
      </mc:AlternateContent>
      <p:sp>
        <p:nvSpPr>
          <p:cNvPr id="32" name="テキスト ボックス 31"/>
          <p:cNvSpPr txBox="1"/>
          <p:nvPr/>
        </p:nvSpPr>
        <p:spPr>
          <a:xfrm>
            <a:off x="5795776" y="5240209"/>
            <a:ext cx="65" cy="307777"/>
          </a:xfrm>
          <a:prstGeom prst="rect">
            <a:avLst/>
          </a:prstGeom>
          <a:solidFill>
            <a:schemeClr val="accent4">
              <a:lumMod val="20000"/>
              <a:lumOff val="80000"/>
            </a:schemeClr>
          </a:solidFill>
        </p:spPr>
        <p:txBody>
          <a:bodyPr wrap="none" lIns="0" tIns="0" rIns="0" bIns="0" rtlCol="0">
            <a:spAutoFit/>
          </a:bodyPr>
          <a:lstStyle/>
          <a:p>
            <a:endParaRPr lang="en-US" altLang="ja-JP" sz="2000" dirty="0" smtClean="0">
              <a:solidFill>
                <a:prstClr val="black"/>
              </a:solidFill>
            </a:endParaRPr>
          </a:p>
        </p:txBody>
      </p:sp>
      <p:sp>
        <p:nvSpPr>
          <p:cNvPr id="33" name="テキスト ボックス 32"/>
          <p:cNvSpPr txBox="1"/>
          <p:nvPr/>
        </p:nvSpPr>
        <p:spPr>
          <a:xfrm>
            <a:off x="5770097" y="4210885"/>
            <a:ext cx="2015462" cy="369332"/>
          </a:xfrm>
          <a:prstGeom prst="rect">
            <a:avLst/>
          </a:prstGeom>
          <a:noFill/>
        </p:spPr>
        <p:txBody>
          <a:bodyPr wrap="square" rtlCol="0">
            <a:spAutoFit/>
          </a:bodyPr>
          <a:lstStyle/>
          <a:p>
            <a:r>
              <a:rPr lang="ja-JP" altLang="en-US" dirty="0" smtClean="0">
                <a:solidFill>
                  <a:prstClr val="black"/>
                </a:solidFill>
              </a:rPr>
              <a:t>ユニットの活性は</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38" name="正方形/長方形 37"/>
              <p:cNvSpPr/>
              <p:nvPr/>
            </p:nvSpPr>
            <p:spPr>
              <a:xfrm>
                <a:off x="3953797" y="6458746"/>
                <a:ext cx="2989921" cy="338554"/>
              </a:xfrm>
              <a:prstGeom prst="rect">
                <a:avLst/>
              </a:prstGeom>
            </p:spPr>
            <p:txBody>
              <a:bodyPr wrap="none">
                <a:spAutoFit/>
              </a:bodyPr>
              <a:lstStyle/>
              <a:p>
                <a14:m>
                  <m:oMath xmlns:m="http://schemas.openxmlformats.org/officeDocument/2006/math">
                    <m:r>
                      <a:rPr lang="en-US" altLang="ja-JP" sz="1600" b="1" i="1" smtClean="0">
                        <a:solidFill>
                          <a:prstClr val="black"/>
                        </a:solidFill>
                        <a:latin typeface="Cambria Math" panose="02040503050406030204" pitchFamily="18" charset="0"/>
                      </a:rPr>
                      <m:t>𝑾</m:t>
                    </m:r>
                    <m:r>
                      <a:rPr lang="ja-JP" altLang="en-US"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𝑼</m:t>
                    </m:r>
                  </m:oMath>
                </a14:m>
                <a:r>
                  <a:rPr lang="ja-JP" altLang="en-US" sz="1600" dirty="0" smtClean="0">
                    <a:solidFill>
                      <a:prstClr val="black"/>
                    </a:solidFill>
                  </a:rPr>
                  <a:t> </a:t>
                </a:r>
                <a:r>
                  <a:rPr lang="en-US" altLang="ja-JP" sz="1600" dirty="0" smtClean="0">
                    <a:solidFill>
                      <a:prstClr val="black"/>
                    </a:solidFill>
                  </a:rPr>
                  <a:t>: GRU</a:t>
                </a:r>
                <a:r>
                  <a:rPr lang="ja-JP" altLang="en-US" sz="1600" dirty="0" smtClean="0">
                    <a:solidFill>
                      <a:prstClr val="black"/>
                    </a:solidFill>
                  </a:rPr>
                  <a:t>の重みパラメータ</a:t>
                </a:r>
                <a:endParaRPr lang="ja-JP" altLang="en-US" sz="1600" dirty="0">
                  <a:solidFill>
                    <a:prstClr val="black"/>
                  </a:solidFill>
                </a:endParaRPr>
              </a:p>
            </p:txBody>
          </p:sp>
        </mc:Choice>
        <mc:Fallback xmlns="">
          <p:sp>
            <p:nvSpPr>
              <p:cNvPr id="38" name="正方形/長方形 37"/>
              <p:cNvSpPr>
                <a:spLocks noRot="1" noChangeAspect="1" noMove="1" noResize="1" noEditPoints="1" noAdjustHandles="1" noChangeArrowheads="1" noChangeShapeType="1" noTextEdit="1"/>
              </p:cNvSpPr>
              <p:nvPr/>
            </p:nvSpPr>
            <p:spPr>
              <a:xfrm>
                <a:off x="3953797" y="6458746"/>
                <a:ext cx="2989921" cy="338554"/>
              </a:xfrm>
              <a:prstGeom prst="rect">
                <a:avLst/>
              </a:prstGeom>
              <a:blipFill rotWithShape="0">
                <a:blip r:embed="rId10"/>
                <a:stretch>
                  <a:fillRect t="-12727" b="-254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5763031" y="5086024"/>
                <a:ext cx="2938177" cy="416268"/>
              </a:xfrm>
              <a:prstGeom prst="rect">
                <a:avLst/>
              </a:prstGeom>
              <a:solidFill>
                <a:schemeClr val="accent4">
                  <a:lumMod val="20000"/>
                  <a:lumOff val="80000"/>
                </a:schemeClr>
              </a:solidFill>
            </p:spPr>
            <p:txBody>
              <a:bodyPr wrap="none">
                <a:spAutoFit/>
              </a:bodyPr>
              <a:lstStyle/>
              <a:p>
                <a14:m>
                  <m:oMath xmlns:m="http://schemas.openxmlformats.org/officeDocument/2006/math">
                    <m:sSup>
                      <m:sSupPr>
                        <m:ctrlPr>
                          <a:rPr lang="en-US" altLang="ja-JP" sz="2000" i="1">
                            <a:solidFill>
                              <a:prstClr val="black"/>
                            </a:solidFill>
                            <a:latin typeface="Cambria Math" panose="02040503050406030204" pitchFamily="18" charset="0"/>
                          </a:rPr>
                        </m:ctrlPr>
                      </m:sSupPr>
                      <m:e>
                        <m:acc>
                          <m:accPr>
                            <m:chr m:val="̃"/>
                            <m:ctrlPr>
                              <a:rPr lang="en-US" altLang="ja-JP" sz="2000" i="1">
                                <a:solidFill>
                                  <a:prstClr val="black"/>
                                </a:solidFill>
                                <a:latin typeface="Cambria Math" panose="02040503050406030204" pitchFamily="18" charset="0"/>
                              </a:rPr>
                            </m:ctrlPr>
                          </m:accPr>
                          <m:e>
                            <m:r>
                              <a:rPr lang="en-US" altLang="ja-JP" sz="2000" b="1" i="1">
                                <a:solidFill>
                                  <a:prstClr val="black"/>
                                </a:solidFill>
                                <a:latin typeface="Cambria Math" panose="02040503050406030204" pitchFamily="18" charset="0"/>
                              </a:rPr>
                              <m:t>𝒉</m:t>
                            </m:r>
                          </m:e>
                        </m:acc>
                      </m:e>
                      <m:sup>
                        <m:r>
                          <a:rPr lang="en-US" altLang="ja-JP" sz="2000" i="1">
                            <a:solidFill>
                              <a:prstClr val="black"/>
                            </a:solidFill>
                            <a:latin typeface="Cambria Math" panose="02040503050406030204" pitchFamily="18" charset="0"/>
                          </a:rPr>
                          <m:t>𝑡</m:t>
                        </m:r>
                      </m:sup>
                    </m:s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𝑓</m:t>
                    </m:r>
                    <m:r>
                      <a:rPr lang="en-US" altLang="ja-JP" sz="2000" i="1">
                        <a:solidFill>
                          <a:prstClr val="black"/>
                        </a:solidFill>
                        <a:latin typeface="Cambria Math" panose="02040503050406030204" pitchFamily="18" charset="0"/>
                      </a:rPr>
                      <m:t>(</m:t>
                    </m:r>
                    <m:r>
                      <a:rPr lang="en-US" altLang="ja-JP" sz="2000" b="1" i="1">
                        <a:solidFill>
                          <a:prstClr val="black"/>
                        </a:solidFill>
                        <a:latin typeface="Cambria Math" panose="02040503050406030204" pitchFamily="18" charset="0"/>
                      </a:rPr>
                      <m:t>𝑾</m:t>
                    </m:r>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𝒙</m:t>
                        </m:r>
                      </m:e>
                      <m:sup>
                        <m:r>
                          <a:rPr lang="en-US" altLang="ja-JP" sz="2000" i="1">
                            <a:solidFill>
                              <a:prstClr val="black"/>
                            </a:solidFill>
                            <a:latin typeface="Cambria Math" panose="02040503050406030204" pitchFamily="18" charset="0"/>
                          </a:rPr>
                          <m:t>𝑡</m:t>
                        </m:r>
                      </m:sup>
                    </m:sSup>
                    <m:r>
                      <a:rPr lang="en-US" altLang="ja-JP" sz="2000" i="1">
                        <a:solidFill>
                          <a:prstClr val="black"/>
                        </a:solidFill>
                        <a:latin typeface="Cambria Math" panose="02040503050406030204" pitchFamily="18" charset="0"/>
                      </a:rPr>
                      <m:t>+</m:t>
                    </m:r>
                    <m:r>
                      <a:rPr lang="en-US" altLang="ja-JP" sz="2000" b="1" i="1">
                        <a:solidFill>
                          <a:prstClr val="black"/>
                        </a:solidFill>
                        <a:latin typeface="Cambria Math" panose="02040503050406030204" pitchFamily="18" charset="0"/>
                      </a:rPr>
                      <m:t>𝑼</m:t>
                    </m:r>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𝒓</m:t>
                        </m:r>
                      </m:e>
                      <m:sup>
                        <m:r>
                          <a:rPr lang="en-US" altLang="ja-JP" sz="2000" i="1">
                            <a:solidFill>
                              <a:prstClr val="black"/>
                            </a:solidFill>
                            <a:latin typeface="Cambria Math" panose="02040503050406030204" pitchFamily="18" charset="0"/>
                          </a:rPr>
                          <m:t>𝑡</m:t>
                        </m:r>
                      </m:sup>
                    </m:sSup>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𝒉</m:t>
                        </m:r>
                      </m:e>
                      <m:sup>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−1</m:t>
                        </m:r>
                      </m:sup>
                    </m:sSup>
                    <m:r>
                      <a:rPr lang="en-US" altLang="ja-JP" sz="2000" i="1">
                        <a:solidFill>
                          <a:prstClr val="black"/>
                        </a:solidFill>
                        <a:latin typeface="Cambria Math" panose="02040503050406030204" pitchFamily="18" charset="0"/>
                      </a:rPr>
                      <m:t>)</m:t>
                    </m:r>
                  </m:oMath>
                </a14:m>
                <a:r>
                  <a:rPr lang="ja-JP" altLang="en-US" sz="2000" dirty="0">
                    <a:solidFill>
                      <a:prstClr val="black"/>
                    </a:solidFill>
                  </a:rPr>
                  <a:t> </a:t>
                </a:r>
                <a:endParaRPr lang="ja-JP" altLang="en-US" dirty="0">
                  <a:solidFill>
                    <a:prstClr val="black"/>
                  </a:solidFill>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5763031" y="5086024"/>
                <a:ext cx="2938177" cy="416268"/>
              </a:xfrm>
              <a:prstGeom prst="rect">
                <a:avLst/>
              </a:prstGeom>
              <a:blipFill rotWithShape="0">
                <a:blip r:embed="rId11"/>
                <a:stretch>
                  <a:fillRect t="-8696" b="-159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763031" y="4533626"/>
                <a:ext cx="3053593" cy="416268"/>
              </a:xfrm>
              <a:prstGeom prst="rect">
                <a:avLst/>
              </a:prstGeom>
              <a:solidFill>
                <a:schemeClr val="accent4">
                  <a:lumMod val="20000"/>
                  <a:lumOff val="80000"/>
                </a:schemeClr>
              </a:solidFill>
            </p:spPr>
            <p:txBody>
              <a:bodyPr wrap="none">
                <a:spAutoFit/>
              </a:bodyPr>
              <a:lstStyle/>
              <a:p>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𝒉</m:t>
                        </m:r>
                      </m:e>
                      <m:sup>
                        <m:r>
                          <a:rPr lang="en-US" altLang="ja-JP" sz="2000" i="1">
                            <a:solidFill>
                              <a:prstClr val="black"/>
                            </a:solidFill>
                            <a:latin typeface="Cambria Math" panose="02040503050406030204" pitchFamily="18" charset="0"/>
                          </a:rPr>
                          <m:t>𝑡</m:t>
                        </m:r>
                      </m:sup>
                    </m:sSup>
                    <m:r>
                      <a:rPr lang="en-US" altLang="ja-JP" sz="2000" i="1">
                        <a:solidFill>
                          <a:prstClr val="black"/>
                        </a:solidFill>
                        <a:latin typeface="Cambria Math" panose="02040503050406030204" pitchFamily="18" charset="0"/>
                      </a:rPr>
                      <m:t>=</m:t>
                    </m:r>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𝒛</m:t>
                        </m:r>
                      </m:e>
                      <m:sup>
                        <m:r>
                          <a:rPr lang="en-US" altLang="ja-JP" sz="2000" i="1">
                            <a:solidFill>
                              <a:prstClr val="black"/>
                            </a:solidFill>
                            <a:latin typeface="Cambria Math" panose="02040503050406030204" pitchFamily="18" charset="0"/>
                          </a:rPr>
                          <m:t>𝑡</m:t>
                        </m:r>
                      </m:sup>
                    </m:sSup>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𝒉</m:t>
                        </m:r>
                      </m:e>
                      <m:sup>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−1</m:t>
                        </m:r>
                      </m:sup>
                    </m:sSup>
                    <m:r>
                      <a:rPr lang="en-US" altLang="ja-JP" sz="2000" i="1">
                        <a:solidFill>
                          <a:prstClr val="black"/>
                        </a:solidFill>
                        <a:latin typeface="Cambria Math" panose="02040503050406030204" pitchFamily="18" charset="0"/>
                      </a:rPr>
                      <m:t>+</m:t>
                    </m:r>
                    <m:d>
                      <m:dPr>
                        <m:ctrlPr>
                          <a:rPr lang="en-US" altLang="ja-JP" sz="2000" i="1">
                            <a:solidFill>
                              <a:prstClr val="black"/>
                            </a:solidFill>
                            <a:latin typeface="Cambria Math" panose="02040503050406030204" pitchFamily="18" charset="0"/>
                          </a:rPr>
                        </m:ctrlPr>
                      </m:dPr>
                      <m:e>
                        <m:r>
                          <a:rPr lang="en-US" altLang="ja-JP" sz="2000" b="1" i="1">
                            <a:solidFill>
                              <a:prstClr val="black"/>
                            </a:solidFill>
                            <a:latin typeface="Cambria Math" panose="02040503050406030204" pitchFamily="18" charset="0"/>
                          </a:rPr>
                          <m:t>𝟏</m:t>
                        </m:r>
                        <m:r>
                          <a:rPr lang="en-US" altLang="ja-JP" sz="2000" i="1">
                            <a:solidFill>
                              <a:prstClr val="black"/>
                            </a:solidFill>
                            <a:latin typeface="Cambria Math" panose="02040503050406030204" pitchFamily="18" charset="0"/>
                          </a:rPr>
                          <m:t>−</m:t>
                        </m:r>
                        <m:sSup>
                          <m:sSupPr>
                            <m:ctrlPr>
                              <a:rPr lang="en-US" altLang="ja-JP" sz="2000" i="1">
                                <a:solidFill>
                                  <a:prstClr val="black"/>
                                </a:solidFill>
                                <a:latin typeface="Cambria Math" panose="02040503050406030204" pitchFamily="18" charset="0"/>
                              </a:rPr>
                            </m:ctrlPr>
                          </m:sSupPr>
                          <m:e>
                            <m:r>
                              <a:rPr lang="en-US" altLang="ja-JP" sz="2000" b="1" i="1">
                                <a:solidFill>
                                  <a:prstClr val="black"/>
                                </a:solidFill>
                                <a:latin typeface="Cambria Math" panose="02040503050406030204" pitchFamily="18" charset="0"/>
                              </a:rPr>
                              <m:t>𝒛</m:t>
                            </m:r>
                          </m:e>
                          <m:sup>
                            <m:r>
                              <a:rPr lang="en-US" altLang="ja-JP" sz="2000" i="1">
                                <a:solidFill>
                                  <a:prstClr val="black"/>
                                </a:solidFill>
                                <a:latin typeface="Cambria Math" panose="02040503050406030204" pitchFamily="18" charset="0"/>
                              </a:rPr>
                              <m:t>𝑡</m:t>
                            </m:r>
                          </m:sup>
                        </m:sSup>
                      </m:e>
                    </m:d>
                    <m:sSup>
                      <m:sSupPr>
                        <m:ctrlPr>
                          <a:rPr lang="en-US" altLang="ja-JP" sz="2000" i="1">
                            <a:solidFill>
                              <a:prstClr val="black"/>
                            </a:solidFill>
                            <a:latin typeface="Cambria Math" panose="02040503050406030204" pitchFamily="18" charset="0"/>
                          </a:rPr>
                        </m:ctrlPr>
                      </m:sSupPr>
                      <m:e>
                        <m:acc>
                          <m:accPr>
                            <m:chr m:val="̃"/>
                            <m:ctrlPr>
                              <a:rPr lang="en-US" altLang="ja-JP" sz="2000" i="1">
                                <a:solidFill>
                                  <a:prstClr val="black"/>
                                </a:solidFill>
                                <a:latin typeface="Cambria Math" panose="02040503050406030204" pitchFamily="18" charset="0"/>
                              </a:rPr>
                            </m:ctrlPr>
                          </m:accPr>
                          <m:e>
                            <m:r>
                              <a:rPr lang="en-US" altLang="ja-JP" sz="2000" b="1" i="1">
                                <a:solidFill>
                                  <a:prstClr val="black"/>
                                </a:solidFill>
                                <a:latin typeface="Cambria Math" panose="02040503050406030204" pitchFamily="18" charset="0"/>
                              </a:rPr>
                              <m:t>𝒉</m:t>
                            </m:r>
                          </m:e>
                        </m:acc>
                      </m:e>
                      <m:sup>
                        <m:r>
                          <a:rPr lang="en-US" altLang="ja-JP" sz="2000" i="1">
                            <a:solidFill>
                              <a:prstClr val="black"/>
                            </a:solidFill>
                            <a:latin typeface="Cambria Math" panose="02040503050406030204" pitchFamily="18" charset="0"/>
                          </a:rPr>
                          <m:t>𝑡</m:t>
                        </m:r>
                      </m:sup>
                    </m:sSup>
                  </m:oMath>
                </a14:m>
                <a:r>
                  <a:rPr lang="en-US" altLang="ja-JP" sz="2000" dirty="0">
                    <a:solidFill>
                      <a:prstClr val="black"/>
                    </a:solidFill>
                  </a:rPr>
                  <a:t> </a:t>
                </a:r>
              </a:p>
            </p:txBody>
          </p:sp>
        </mc:Choice>
        <mc:Fallback xmlns="">
          <p:sp>
            <p:nvSpPr>
              <p:cNvPr id="19" name="正方形/長方形 18"/>
              <p:cNvSpPr>
                <a:spLocks noRot="1" noChangeAspect="1" noMove="1" noResize="1" noEditPoints="1" noAdjustHandles="1" noChangeArrowheads="1" noChangeShapeType="1" noTextEdit="1"/>
              </p:cNvSpPr>
              <p:nvPr/>
            </p:nvSpPr>
            <p:spPr>
              <a:xfrm>
                <a:off x="5763031" y="4533626"/>
                <a:ext cx="3053593" cy="416268"/>
              </a:xfrm>
              <a:prstGeom prst="rect">
                <a:avLst/>
              </a:prstGeom>
              <a:blipFill rotWithShape="0">
                <a:blip r:embed="rId12"/>
                <a:stretch>
                  <a:fillRect t="-8824" r="-7784"/>
                </a:stretch>
              </a:blipFill>
            </p:spPr>
            <p:txBody>
              <a:bodyPr/>
              <a:lstStyle/>
              <a:p>
                <a:r>
                  <a:rPr lang="ja-JP" altLang="en-US">
                    <a:noFill/>
                  </a:rPr>
                  <a:t> </a:t>
                </a:r>
              </a:p>
            </p:txBody>
          </p:sp>
        </mc:Fallback>
      </mc:AlternateContent>
      <p:cxnSp>
        <p:nvCxnSpPr>
          <p:cNvPr id="37" name="直線コネクタ 36"/>
          <p:cNvCxnSpPr/>
          <p:nvPr/>
        </p:nvCxnSpPr>
        <p:spPr>
          <a:xfrm>
            <a:off x="7449534" y="5502292"/>
            <a:ext cx="912309"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角丸四角形吹き出し 39"/>
              <p:cNvSpPr/>
              <p:nvPr/>
            </p:nvSpPr>
            <p:spPr>
              <a:xfrm>
                <a:off x="6796994" y="5678486"/>
                <a:ext cx="1896342" cy="600207"/>
              </a:xfrm>
              <a:prstGeom prst="wedgeRoundRectCallout">
                <a:avLst>
                  <a:gd name="adj1" fmla="val 3890"/>
                  <a:gd name="adj2" fmla="val -78730"/>
                  <a:gd name="adj3" fmla="val 16667"/>
                </a:avLst>
              </a:prstGeom>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𝒓</m:t>
                        </m:r>
                      </m:e>
                      <m:sup>
                        <m:r>
                          <a:rPr lang="en-US" altLang="ja-JP" i="1">
                            <a:solidFill>
                              <a:prstClr val="black"/>
                            </a:solidFill>
                            <a:latin typeface="Cambria Math" panose="02040503050406030204" pitchFamily="18" charset="0"/>
                          </a:rPr>
                          <m:t>𝑡</m:t>
                        </m:r>
                      </m:sup>
                    </m:sSup>
                  </m:oMath>
                </a14:m>
                <a:r>
                  <a:rPr lang="ja-JP" altLang="en-US" dirty="0" smtClean="0">
                    <a:solidFill>
                      <a:prstClr val="black"/>
                    </a:solidFill>
                  </a:rPr>
                  <a:t>の値により</a:t>
                </a:r>
                <a:endParaRPr lang="en-US" altLang="ja-JP" dirty="0" smtClean="0">
                  <a:solidFill>
                    <a:prstClr val="black"/>
                  </a:solidFill>
                </a:endParaRPr>
              </a:p>
              <a:p>
                <a:pPr algn="ctr"/>
                <a14:m>
                  <m:oMath xmlns:m="http://schemas.openxmlformats.org/officeDocument/2006/math">
                    <m:sSup>
                      <m:sSupPr>
                        <m:ctrlPr>
                          <a:rPr lang="en-US" altLang="ja-JP" i="1">
                            <a:solidFill>
                              <a:prstClr val="black"/>
                            </a:solidFill>
                            <a:latin typeface="Cambria Math" panose="02040503050406030204" pitchFamily="18" charset="0"/>
                          </a:rPr>
                        </m:ctrlPr>
                      </m:sSupPr>
                      <m:e>
                        <m:acc>
                          <m:accPr>
                            <m:chr m:val="̃"/>
                            <m:ctrlPr>
                              <a:rPr lang="en-US" altLang="ja-JP" i="1">
                                <a:solidFill>
                                  <a:prstClr val="black"/>
                                </a:solidFill>
                                <a:latin typeface="Cambria Math" panose="02040503050406030204" pitchFamily="18" charset="0"/>
                              </a:rPr>
                            </m:ctrlPr>
                          </m:accPr>
                          <m:e>
                            <m:r>
                              <a:rPr lang="en-US" altLang="ja-JP" b="1" i="1">
                                <a:solidFill>
                                  <a:prstClr val="black"/>
                                </a:solidFill>
                                <a:latin typeface="Cambria Math" panose="02040503050406030204" pitchFamily="18" charset="0"/>
                              </a:rPr>
                              <m:t>𝒉</m:t>
                            </m:r>
                          </m:e>
                        </m:acc>
                      </m:e>
                      <m:sup>
                        <m:r>
                          <a:rPr lang="en-US" altLang="ja-JP" i="1">
                            <a:solidFill>
                              <a:prstClr val="black"/>
                            </a:solidFill>
                            <a:latin typeface="Cambria Math" panose="02040503050406030204" pitchFamily="18" charset="0"/>
                          </a:rPr>
                          <m:t>𝑡</m:t>
                        </m:r>
                      </m:sup>
                    </m:sSup>
                  </m:oMath>
                </a14:m>
                <a:r>
                  <a:rPr lang="ja-JP" altLang="en-US" dirty="0" smtClean="0">
                    <a:solidFill>
                      <a:prstClr val="black"/>
                    </a:solidFill>
                  </a:rPr>
                  <a:t>を減衰させる</a:t>
                </a:r>
                <a:endParaRPr lang="ja-JP" altLang="en-US" dirty="0">
                  <a:solidFill>
                    <a:prstClr val="black"/>
                  </a:solidFill>
                </a:endParaRPr>
              </a:p>
            </p:txBody>
          </p:sp>
        </mc:Choice>
        <mc:Fallback xmlns="">
          <p:sp>
            <p:nvSpPr>
              <p:cNvPr id="40" name="角丸四角形吹き出し 39"/>
              <p:cNvSpPr>
                <a:spLocks noRot="1" noChangeAspect="1" noMove="1" noResize="1" noEditPoints="1" noAdjustHandles="1" noChangeArrowheads="1" noChangeShapeType="1" noTextEdit="1"/>
              </p:cNvSpPr>
              <p:nvPr/>
            </p:nvSpPr>
            <p:spPr>
              <a:xfrm>
                <a:off x="6796994" y="5678486"/>
                <a:ext cx="1896342" cy="600207"/>
              </a:xfrm>
              <a:prstGeom prst="wedgeRoundRectCallout">
                <a:avLst>
                  <a:gd name="adj1" fmla="val 3890"/>
                  <a:gd name="adj2" fmla="val -78730"/>
                  <a:gd name="adj3" fmla="val 16667"/>
                </a:avLst>
              </a:prstGeom>
              <a:blipFill rotWithShape="0">
                <a:blip r:embed="rId13"/>
                <a:stretch>
                  <a:fillRect b="-16279"/>
                </a:stretch>
              </a:blipFill>
              <a:ln>
                <a:solidFill>
                  <a:srgbClr val="FF0000"/>
                </a:solidFill>
              </a:ln>
            </p:spPr>
            <p:txBody>
              <a:bodyPr/>
              <a:lstStyle/>
              <a:p>
                <a:r>
                  <a:rPr lang="ja-JP" altLang="en-US">
                    <a:noFill/>
                  </a:rPr>
                  <a:t> </a:t>
                </a:r>
              </a:p>
            </p:txBody>
          </p:sp>
        </mc:Fallback>
      </mc:AlternateContent>
    </p:spTree>
    <p:extLst>
      <p:ext uri="{BB962C8B-B14F-4D97-AF65-F5344CB8AC3E}">
        <p14:creationId xmlns:p14="http://schemas.microsoft.com/office/powerpoint/2010/main" val="382419901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RNN</a:t>
            </a:r>
            <a:r>
              <a:rPr kumimoji="1" lang="ja-JP" altLang="en-US" dirty="0">
                <a:solidFill>
                  <a:schemeClr val="bg1"/>
                </a:solidFill>
              </a:rPr>
              <a:t>と自然言語処理</a:t>
            </a: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104</a:t>
            </a:fld>
            <a:endParaRPr lang="ja-JP" altLang="en-US">
              <a:solidFill>
                <a:prstClr val="white"/>
              </a:solidFill>
            </a:endParaRPr>
          </a:p>
        </p:txBody>
      </p:sp>
      <p:sp>
        <p:nvSpPr>
          <p:cNvPr id="7" name="テキスト ボックス 6">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5" name="テキスト ボックス 4"/>
          <p:cNvSpPr txBox="1"/>
          <p:nvPr/>
        </p:nvSpPr>
        <p:spPr>
          <a:xfrm>
            <a:off x="433633" y="1395167"/>
            <a:ext cx="8173039" cy="369332"/>
          </a:xfrm>
          <a:prstGeom prst="rect">
            <a:avLst/>
          </a:prstGeom>
          <a:noFill/>
        </p:spPr>
        <p:txBody>
          <a:bodyPr wrap="square" rtlCol="0">
            <a:spAutoFit/>
          </a:bodyPr>
          <a:lstStyle/>
          <a:p>
            <a:r>
              <a:rPr lang="ja-JP" altLang="en-US" dirty="0" smtClean="0">
                <a:solidFill>
                  <a:prstClr val="black"/>
                </a:solidFill>
              </a:rPr>
              <a:t>入力文と翻訳先の出力文の長さが異なる場合</a:t>
            </a:r>
            <a:endParaRPr lang="en-US" altLang="ja-JP" dirty="0" smtClean="0">
              <a:solidFill>
                <a:prstClr val="black"/>
              </a:solidFill>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433632" y="1924257"/>
                <a:ext cx="7824247" cy="369332"/>
              </a:xfrm>
              <a:prstGeom prst="rect">
                <a:avLst/>
              </a:prstGeom>
              <a:noFill/>
            </p:spPr>
            <p:txBody>
              <a:bodyPr wrap="square" rtlCol="0">
                <a:spAutoFit/>
              </a:bodyPr>
              <a:lstStyle/>
              <a:p>
                <a:r>
                  <a:rPr lang="ja-JP" altLang="en-US" b="1" u="sng" dirty="0" smtClean="0">
                    <a:solidFill>
                      <a:srgbClr val="FF0000"/>
                    </a:solidFill>
                  </a:rPr>
                  <a:t>符号化器</a:t>
                </a:r>
                <a:r>
                  <a:rPr lang="ja-JP" altLang="en-US" dirty="0" smtClean="0">
                    <a:solidFill>
                      <a:prstClr val="black"/>
                    </a:solidFill>
                  </a:rPr>
                  <a:t> </a:t>
                </a:r>
                <a:r>
                  <a:rPr lang="en-US" altLang="ja-JP" dirty="0" smtClean="0">
                    <a:solidFill>
                      <a:prstClr val="black"/>
                    </a:solidFill>
                  </a:rPr>
                  <a:t>: RNN</a:t>
                </a:r>
                <a:r>
                  <a:rPr lang="ja-JP" altLang="en-US" dirty="0" smtClean="0">
                    <a:solidFill>
                      <a:prstClr val="black"/>
                    </a:solidFill>
                  </a:rPr>
                  <a:t>を用いて入力文全体</a:t>
                </a:r>
                <a14:m>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𝑥</m:t>
                        </m:r>
                      </m:e>
                      <m:sup>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𝑥</m:t>
                        </m:r>
                      </m:e>
                      <m:sup>
                        <m:r>
                          <a:rPr lang="en-US" altLang="ja-JP" i="1" smtClean="0">
                            <a:solidFill>
                              <a:prstClr val="black"/>
                            </a:solidFill>
                            <a:latin typeface="Cambria Math" panose="02040503050406030204" pitchFamily="18" charset="0"/>
                          </a:rPr>
                          <m:t>2</m:t>
                        </m:r>
                      </m:sup>
                    </m:sSup>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𝑥</m:t>
                        </m:r>
                      </m:e>
                      <m:sup>
                        <m:r>
                          <a:rPr lang="en-US" altLang="ja-JP" i="1" smtClean="0">
                            <a:solidFill>
                              <a:prstClr val="black"/>
                            </a:solidFill>
                            <a:latin typeface="Cambria Math" panose="02040503050406030204" pitchFamily="18" charset="0"/>
                          </a:rPr>
                          <m:t>𝑇</m:t>
                        </m:r>
                      </m:sup>
                    </m:sSup>
                  </m:oMath>
                </a14:m>
                <a:r>
                  <a:rPr lang="ja-JP" altLang="en-US" dirty="0" smtClean="0">
                    <a:solidFill>
                      <a:prstClr val="black"/>
                    </a:solidFill>
                  </a:rPr>
                  <a:t>を文脈</a:t>
                </a:r>
                <a14:m>
                  <m:oMath xmlns:m="http://schemas.openxmlformats.org/officeDocument/2006/math">
                    <m:r>
                      <a:rPr lang="en-US" altLang="ja-JP" i="1">
                        <a:solidFill>
                          <a:prstClr val="black"/>
                        </a:solidFill>
                        <a:latin typeface="Cambria Math" panose="02040503050406030204" pitchFamily="18" charset="0"/>
                      </a:rPr>
                      <m:t>𝑐</m:t>
                    </m:r>
                    <m:r>
                      <a:rPr lang="en-US" altLang="ja-JP" i="1">
                        <a:solidFill>
                          <a:prstClr val="black"/>
                        </a:solidFill>
                        <a:latin typeface="Cambria Math" panose="02040503050406030204" pitchFamily="18" charset="0"/>
                      </a:rPr>
                      <m:t> </m:t>
                    </m:r>
                  </m:oMath>
                </a14:m>
                <a:r>
                  <a:rPr lang="en-US" altLang="ja-JP" dirty="0" smtClean="0">
                    <a:solidFill>
                      <a:prstClr val="black"/>
                    </a:solidFill>
                  </a:rPr>
                  <a:t>(context)</a:t>
                </a:r>
                <a14:m>
                  <m:oMath xmlns:m="http://schemas.openxmlformats.org/officeDocument/2006/math">
                    <m:r>
                      <a:rPr lang="en-US" altLang="ja-JP" i="1" smtClean="0">
                        <a:solidFill>
                          <a:prstClr val="black"/>
                        </a:solidFill>
                        <a:latin typeface="Cambria Math" panose="02040503050406030204" pitchFamily="18" charset="0"/>
                      </a:rPr>
                      <m:t> </m:t>
                    </m:r>
                  </m:oMath>
                </a14:m>
                <a:r>
                  <a:rPr lang="ja-JP" altLang="en-US" dirty="0" smtClean="0">
                    <a:solidFill>
                      <a:prstClr val="black"/>
                    </a:solidFill>
                  </a:rPr>
                  <a:t>に変換</a:t>
                </a:r>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33632" y="1924257"/>
                <a:ext cx="7824247" cy="369332"/>
              </a:xfrm>
              <a:prstGeom prst="rect">
                <a:avLst/>
              </a:prstGeom>
              <a:blipFill rotWithShape="0">
                <a:blip r:embed="rId3"/>
                <a:stretch>
                  <a:fillRect l="-623" t="-16667" b="-30000"/>
                </a:stretch>
              </a:blipFill>
            </p:spPr>
            <p:txBody>
              <a:bodyPr/>
              <a:lstStyle/>
              <a:p>
                <a:r>
                  <a:rPr lang="ja-JP" altLang="en-US">
                    <a:noFill/>
                  </a:rPr>
                  <a:t> </a:t>
                </a:r>
              </a:p>
            </p:txBody>
          </p:sp>
        </mc:Fallback>
      </mc:AlternateContent>
      <p:sp>
        <p:nvSpPr>
          <p:cNvPr id="8" name="テキスト ボックス 7"/>
          <p:cNvSpPr txBox="1"/>
          <p:nvPr/>
        </p:nvSpPr>
        <p:spPr>
          <a:xfrm>
            <a:off x="226243" y="5248546"/>
            <a:ext cx="8289107" cy="369332"/>
          </a:xfrm>
          <a:prstGeom prst="rect">
            <a:avLst/>
          </a:prstGeom>
          <a:noFill/>
        </p:spPr>
        <p:txBody>
          <a:bodyPr wrap="square" rtlCol="0">
            <a:spAutoFit/>
          </a:bodyPr>
          <a:lstStyle/>
          <a:p>
            <a:r>
              <a:rPr lang="en-US" altLang="ja-JP" dirty="0" smtClean="0">
                <a:solidFill>
                  <a:prstClr val="black"/>
                </a:solidFill>
              </a:rPr>
              <a:t>※</a:t>
            </a:r>
            <a:r>
              <a:rPr lang="ja-JP" altLang="en-US" dirty="0" smtClean="0">
                <a:solidFill>
                  <a:prstClr val="black"/>
                </a:solidFill>
              </a:rPr>
              <a:t>注意：</a:t>
            </a:r>
            <a:r>
              <a:rPr lang="en-US" altLang="ja-JP" dirty="0" smtClean="0">
                <a:solidFill>
                  <a:prstClr val="black"/>
                </a:solidFill>
              </a:rPr>
              <a:t>7</a:t>
            </a:r>
            <a:r>
              <a:rPr lang="ja-JP" altLang="en-US" dirty="0" smtClean="0">
                <a:solidFill>
                  <a:prstClr val="black"/>
                </a:solidFill>
              </a:rPr>
              <a:t>章 </a:t>
            </a:r>
            <a:r>
              <a:rPr lang="en-US" altLang="ja-JP" dirty="0" smtClean="0">
                <a:solidFill>
                  <a:prstClr val="black"/>
                </a:solidFill>
              </a:rPr>
              <a:t>; </a:t>
            </a:r>
            <a:r>
              <a:rPr lang="ja-JP" altLang="en-US" dirty="0" smtClean="0">
                <a:solidFill>
                  <a:prstClr val="black"/>
                </a:solidFill>
              </a:rPr>
              <a:t>砂時計型ニューラルネットにおける自己符号化器</a:t>
            </a:r>
            <a:r>
              <a:rPr lang="en-US" altLang="ja-JP" dirty="0" smtClean="0">
                <a:solidFill>
                  <a:prstClr val="black"/>
                </a:solidFill>
              </a:rPr>
              <a:t>(</a:t>
            </a:r>
            <a:r>
              <a:rPr lang="ja-JP" altLang="en-US" dirty="0" smtClean="0">
                <a:solidFill>
                  <a:prstClr val="black"/>
                </a:solidFill>
              </a:rPr>
              <a:t>下図</a:t>
            </a:r>
            <a:r>
              <a:rPr lang="en-US" altLang="ja-JP" dirty="0" smtClean="0">
                <a:solidFill>
                  <a:prstClr val="black"/>
                </a:solidFill>
              </a:rPr>
              <a:t>)</a:t>
            </a:r>
            <a:r>
              <a:rPr lang="ja-JP" altLang="en-US" dirty="0" smtClean="0">
                <a:solidFill>
                  <a:prstClr val="black"/>
                </a:solidFill>
              </a:rPr>
              <a:t>とは別物</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1428161" y="2377009"/>
                <a:ext cx="4238789" cy="285912"/>
              </a:xfrm>
              <a:prstGeom prst="rect">
                <a:avLst/>
              </a:prstGeom>
              <a:noFill/>
            </p:spPr>
            <p:txBody>
              <a:bodyPr wrap="none" lIns="0" tIns="0" rIns="0" bIns="0" rtlCol="0">
                <a:spAutoFit/>
              </a:bodyPr>
              <a:lstStyle/>
              <a:p>
                <a14:m>
                  <m:oMath xmlns:m="http://schemas.openxmlformats.org/officeDocument/2006/math">
                    <m:r>
                      <a:rPr lang="en-US" altLang="ja-JP" b="1" i="1" smtClean="0">
                        <a:solidFill>
                          <a:prstClr val="black"/>
                        </a:solidFill>
                        <a:latin typeface="Cambria Math" panose="02040503050406030204" pitchFamily="18" charset="0"/>
                      </a:rPr>
                      <m:t>𝒄</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𝑇</m:t>
                        </m:r>
                      </m:sup>
                    </m:sSup>
                    <m:r>
                      <a:rPr lang="en-US" altLang="ja-JP" i="1" smtClean="0">
                        <a:solidFill>
                          <a:prstClr val="black"/>
                        </a:solidFill>
                        <a:latin typeface="Cambria Math" panose="02040503050406030204" pitchFamily="18" charset="0"/>
                      </a:rPr>
                      <m:t>)</m:t>
                    </m:r>
                  </m:oMath>
                </a14:m>
                <a:r>
                  <a:rPr lang="en-US" altLang="ja-JP" dirty="0" smtClean="0">
                    <a:solidFill>
                      <a:prstClr val="black"/>
                    </a:solidFill>
                  </a:rPr>
                  <a:t> , </a:t>
                </a:r>
                <a14:m>
                  <m:oMath xmlns:m="http://schemas.openxmlformats.org/officeDocument/2006/math">
                    <m:sSup>
                      <m:sSupPr>
                        <m:ctrlPr>
                          <a:rPr lang="en-US" altLang="ja-JP" i="1" dirty="0" smtClean="0">
                            <a:solidFill>
                              <a:prstClr val="black"/>
                            </a:solidFill>
                            <a:latin typeface="Cambria Math" panose="02040503050406030204" pitchFamily="18" charset="0"/>
                          </a:rPr>
                        </m:ctrlPr>
                      </m:sSupPr>
                      <m:e>
                        <m:r>
                          <a:rPr lang="en-US" altLang="ja-JP" i="1" dirty="0" smtClean="0">
                            <a:solidFill>
                              <a:prstClr val="black"/>
                            </a:solidFill>
                            <a:latin typeface="Cambria Math" panose="02040503050406030204" pitchFamily="18" charset="0"/>
                          </a:rPr>
                          <m:t>  </m:t>
                        </m:r>
                        <m:r>
                          <a:rPr lang="en-US" altLang="ja-JP" b="1" i="1" dirty="0" smtClean="0">
                            <a:solidFill>
                              <a:prstClr val="black"/>
                            </a:solidFill>
                            <a:latin typeface="Cambria Math" panose="02040503050406030204" pitchFamily="18" charset="0"/>
                          </a:rPr>
                          <m:t>𝒛</m:t>
                        </m:r>
                      </m:e>
                      <m:sup>
                        <m:r>
                          <a:rPr lang="en-US" altLang="ja-JP" i="1" dirty="0" smtClean="0">
                            <a:solidFill>
                              <a:prstClr val="black"/>
                            </a:solidFill>
                            <a:latin typeface="Cambria Math" panose="02040503050406030204" pitchFamily="18" charset="0"/>
                          </a:rPr>
                          <m:t>𝑡</m:t>
                        </m:r>
                      </m:sup>
                    </m:sSup>
                    <m:r>
                      <a:rPr lang="en-US" altLang="ja-JP" i="1" dirty="0" smtClean="0">
                        <a:solidFill>
                          <a:prstClr val="black"/>
                        </a:solidFill>
                        <a:latin typeface="Cambria Math" panose="02040503050406030204" pitchFamily="18" charset="0"/>
                      </a:rPr>
                      <m:t>=</m:t>
                    </m:r>
                    <m:r>
                      <a:rPr lang="en-US" altLang="ja-JP" i="1" dirty="0" smtClean="0">
                        <a:solidFill>
                          <a:prstClr val="black"/>
                        </a:solidFill>
                        <a:latin typeface="Cambria Math" panose="02040503050406030204" pitchFamily="18" charset="0"/>
                      </a:rPr>
                      <m:t>𝑓</m:t>
                    </m:r>
                    <m:r>
                      <a:rPr lang="en-US" altLang="ja-JP" i="1" dirty="0" smtClean="0">
                        <a:solidFill>
                          <a:prstClr val="black"/>
                        </a:solidFill>
                        <a:latin typeface="Cambria Math" panose="02040503050406030204" pitchFamily="18" charset="0"/>
                      </a:rPr>
                      <m:t>(</m:t>
                    </m:r>
                    <m:sSup>
                      <m:sSupPr>
                        <m:ctrlPr>
                          <a:rPr lang="en-US" altLang="ja-JP" i="1" dirty="0" smtClean="0">
                            <a:solidFill>
                              <a:prstClr val="black"/>
                            </a:solidFill>
                            <a:latin typeface="Cambria Math" panose="02040503050406030204" pitchFamily="18" charset="0"/>
                          </a:rPr>
                        </m:ctrlPr>
                      </m:sSupPr>
                      <m:e>
                        <m:r>
                          <a:rPr lang="en-US" altLang="ja-JP" b="1" i="1" dirty="0" smtClean="0">
                            <a:solidFill>
                              <a:prstClr val="black"/>
                            </a:solidFill>
                            <a:latin typeface="Cambria Math" panose="02040503050406030204" pitchFamily="18" charset="0"/>
                          </a:rPr>
                          <m:t>𝑾</m:t>
                        </m:r>
                      </m:e>
                      <m:sup>
                        <m:r>
                          <a:rPr lang="en-US" altLang="ja-JP" i="1" dirty="0" smtClean="0">
                            <a:solidFill>
                              <a:prstClr val="black"/>
                            </a:solidFill>
                            <a:latin typeface="Cambria Math" panose="02040503050406030204" pitchFamily="18" charset="0"/>
                          </a:rPr>
                          <m:t>𝑖𝑛</m:t>
                        </m:r>
                      </m:sup>
                    </m:sSup>
                    <m:sSup>
                      <m:sSupPr>
                        <m:ctrlPr>
                          <a:rPr lang="en-US" altLang="ja-JP" i="1" dirty="0" smtClean="0">
                            <a:solidFill>
                              <a:prstClr val="black"/>
                            </a:solidFill>
                            <a:latin typeface="Cambria Math" panose="02040503050406030204" pitchFamily="18" charset="0"/>
                          </a:rPr>
                        </m:ctrlPr>
                      </m:sSupPr>
                      <m:e>
                        <m:r>
                          <a:rPr lang="en-US" altLang="ja-JP" b="1" i="1" dirty="0" smtClean="0">
                            <a:solidFill>
                              <a:prstClr val="black"/>
                            </a:solidFill>
                            <a:latin typeface="Cambria Math" panose="02040503050406030204" pitchFamily="18" charset="0"/>
                          </a:rPr>
                          <m:t>𝒙</m:t>
                        </m:r>
                      </m:e>
                      <m:sup>
                        <m:r>
                          <a:rPr lang="en-US" altLang="ja-JP" i="1" dirty="0" smtClean="0">
                            <a:solidFill>
                              <a:prstClr val="black"/>
                            </a:solidFill>
                            <a:latin typeface="Cambria Math" panose="02040503050406030204" pitchFamily="18" charset="0"/>
                          </a:rPr>
                          <m:t>𝑡</m:t>
                        </m:r>
                      </m:sup>
                    </m:sSup>
                    <m:r>
                      <a:rPr lang="en-US" altLang="ja-JP" i="1" dirty="0" smtClean="0">
                        <a:solidFill>
                          <a:prstClr val="black"/>
                        </a:solidFill>
                        <a:latin typeface="Cambria Math" panose="02040503050406030204" pitchFamily="18" charset="0"/>
                      </a:rPr>
                      <m:t>+</m:t>
                    </m:r>
                    <m:r>
                      <a:rPr lang="en-US" altLang="ja-JP" b="1" i="1" dirty="0" smtClean="0">
                        <a:solidFill>
                          <a:prstClr val="black"/>
                        </a:solidFill>
                        <a:latin typeface="Cambria Math" panose="02040503050406030204" pitchFamily="18" charset="0"/>
                      </a:rPr>
                      <m:t>𝑾</m:t>
                    </m:r>
                    <m:sSup>
                      <m:sSupPr>
                        <m:ctrlPr>
                          <a:rPr lang="en-US" altLang="ja-JP" i="1" dirty="0" smtClean="0">
                            <a:solidFill>
                              <a:prstClr val="black"/>
                            </a:solidFill>
                            <a:latin typeface="Cambria Math" panose="02040503050406030204" pitchFamily="18" charset="0"/>
                          </a:rPr>
                        </m:ctrlPr>
                      </m:sSupPr>
                      <m:e>
                        <m:r>
                          <a:rPr lang="en-US" altLang="ja-JP" b="1" i="1" dirty="0" smtClean="0">
                            <a:solidFill>
                              <a:prstClr val="black"/>
                            </a:solidFill>
                            <a:latin typeface="Cambria Math" panose="02040503050406030204" pitchFamily="18" charset="0"/>
                          </a:rPr>
                          <m:t>𝒛</m:t>
                        </m:r>
                      </m:e>
                      <m:sup>
                        <m:r>
                          <a:rPr lang="en-US" altLang="ja-JP" i="1" dirty="0" smtClean="0">
                            <a:solidFill>
                              <a:prstClr val="black"/>
                            </a:solidFill>
                            <a:latin typeface="Cambria Math" panose="02040503050406030204" pitchFamily="18" charset="0"/>
                          </a:rPr>
                          <m:t>𝑡</m:t>
                        </m:r>
                        <m:r>
                          <a:rPr lang="en-US" altLang="ja-JP" i="1" dirty="0" smtClean="0">
                            <a:solidFill>
                              <a:prstClr val="black"/>
                            </a:solidFill>
                            <a:latin typeface="Cambria Math" panose="02040503050406030204" pitchFamily="18" charset="0"/>
                          </a:rPr>
                          <m:t>−1</m:t>
                        </m:r>
                      </m:sup>
                    </m:sSup>
                    <m:r>
                      <a:rPr lang="en-US" altLang="ja-JP" i="1" dirty="0" smtClean="0">
                        <a:solidFill>
                          <a:prstClr val="black"/>
                        </a:solidFill>
                        <a:latin typeface="Cambria Math" panose="02040503050406030204" pitchFamily="18" charset="0"/>
                      </a:rPr>
                      <m:t>)</m:t>
                    </m:r>
                  </m:oMath>
                </a14:m>
                <a:endParaRPr lang="ja-JP" altLang="en-US" dirty="0">
                  <a:solidFill>
                    <a:prstClr val="black"/>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428161" y="2377009"/>
                <a:ext cx="4238789" cy="285912"/>
              </a:xfrm>
              <a:prstGeom prst="rect">
                <a:avLst/>
              </a:prstGeom>
              <a:blipFill rotWithShape="0">
                <a:blip r:embed="rId4"/>
                <a:stretch>
                  <a:fillRect l="-1437" t="-25532" r="-1006" b="-46809"/>
                </a:stretch>
              </a:blipFill>
            </p:spPr>
            <p:txBody>
              <a:bodyPr/>
              <a:lstStyle/>
              <a:p>
                <a:r>
                  <a:rPr lang="ja-JP" altLang="en-US">
                    <a:noFill/>
                  </a:rPr>
                  <a:t> </a:t>
                </a:r>
              </a:p>
            </p:txBody>
          </p:sp>
        </mc:Fallback>
      </mc:AlternateContent>
      <p:sp>
        <p:nvSpPr>
          <p:cNvPr id="10" name="テキスト ボックス 9"/>
          <p:cNvSpPr txBox="1"/>
          <p:nvPr/>
        </p:nvSpPr>
        <p:spPr>
          <a:xfrm>
            <a:off x="433632" y="2964135"/>
            <a:ext cx="8081718" cy="369332"/>
          </a:xfrm>
          <a:prstGeom prst="rect">
            <a:avLst/>
          </a:prstGeom>
          <a:noFill/>
        </p:spPr>
        <p:txBody>
          <a:bodyPr wrap="square" rtlCol="0">
            <a:spAutoFit/>
          </a:bodyPr>
          <a:lstStyle/>
          <a:p>
            <a:r>
              <a:rPr lang="ja-JP" altLang="en-US" b="1" u="sng" dirty="0" smtClean="0">
                <a:solidFill>
                  <a:srgbClr val="0070C0"/>
                </a:solidFill>
              </a:rPr>
              <a:t>複号化器</a:t>
            </a:r>
            <a:r>
              <a:rPr lang="ja-JP" altLang="en-US" dirty="0" smtClean="0">
                <a:solidFill>
                  <a:prstClr val="black"/>
                </a:solidFill>
              </a:rPr>
              <a:t> </a:t>
            </a:r>
            <a:r>
              <a:rPr lang="en-US" altLang="ja-JP" dirty="0" smtClean="0">
                <a:solidFill>
                  <a:prstClr val="black"/>
                </a:solidFill>
              </a:rPr>
              <a:t>: context</a:t>
            </a:r>
            <a:r>
              <a:rPr lang="ja-JP" altLang="en-US" dirty="0" smtClean="0">
                <a:solidFill>
                  <a:prstClr val="black"/>
                </a:solidFill>
              </a:rPr>
              <a:t>を受け取り，訳文を決めるための確率分布を与える</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1465866" y="3400395"/>
                <a:ext cx="575977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𝑃</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𝒚</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𝒄</m:t>
                      </m:r>
                      <m:r>
                        <a:rPr lang="en-US" altLang="ja-JP"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1465866" y="3400395"/>
                <a:ext cx="5759778" cy="369332"/>
              </a:xfrm>
              <a:prstGeom prst="rect">
                <a:avLst/>
              </a:prstGeom>
              <a:blipFill rotWithShape="0">
                <a:blip r:embed="rId5"/>
                <a:stretch>
                  <a:fillRect b="-16667"/>
                </a:stretch>
              </a:blipFill>
            </p:spPr>
            <p:txBody>
              <a:bodyPr/>
              <a:lstStyle/>
              <a:p>
                <a:r>
                  <a:rPr lang="ja-JP" altLang="en-US">
                    <a:noFill/>
                  </a:rPr>
                  <a:t> </a:t>
                </a:r>
              </a:p>
            </p:txBody>
          </p:sp>
        </mc:Fallback>
      </mc:AlternateContent>
      <p:sp>
        <p:nvSpPr>
          <p:cNvPr id="12" name="テキスト ボックス 11"/>
          <p:cNvSpPr txBox="1"/>
          <p:nvPr/>
        </p:nvSpPr>
        <p:spPr>
          <a:xfrm>
            <a:off x="1640263" y="3426298"/>
            <a:ext cx="1282045" cy="369332"/>
          </a:xfrm>
          <a:prstGeom prst="rect">
            <a:avLst/>
          </a:prstGeom>
          <a:noFill/>
        </p:spPr>
        <p:txBody>
          <a:bodyPr wrap="square" rtlCol="0">
            <a:spAutoFit/>
          </a:bodyPr>
          <a:lstStyle/>
          <a:p>
            <a:r>
              <a:rPr lang="ja-JP" altLang="en-US" dirty="0" smtClean="0">
                <a:solidFill>
                  <a:prstClr val="black"/>
                </a:solidFill>
              </a:rPr>
              <a:t>出力：</a:t>
            </a:r>
            <a:endParaRPr lang="ja-JP" altLang="en-US" dirty="0">
              <a:solidFill>
                <a:prstClr val="black"/>
              </a:solidFill>
            </a:endParaRPr>
          </a:p>
        </p:txBody>
      </p:sp>
      <p:sp>
        <p:nvSpPr>
          <p:cNvPr id="13" name="テキスト ボックス 12"/>
          <p:cNvSpPr txBox="1"/>
          <p:nvPr/>
        </p:nvSpPr>
        <p:spPr>
          <a:xfrm>
            <a:off x="6231118" y="5929460"/>
            <a:ext cx="45719" cy="369332"/>
          </a:xfrm>
          <a:prstGeom prst="rect">
            <a:avLst/>
          </a:prstGeom>
          <a:noFill/>
        </p:spPr>
        <p:txBody>
          <a:bodyPr wrap="square" rtlCol="0">
            <a:spAutoFit/>
          </a:bodyPr>
          <a:lstStyle/>
          <a:p>
            <a:endParaRPr lang="ja-JP" altLang="en-US" dirty="0">
              <a:solidFill>
                <a:prstClr val="black"/>
              </a:solidFill>
            </a:endParaRPr>
          </a:p>
        </p:txBody>
      </p:sp>
      <p:pic>
        <p:nvPicPr>
          <p:cNvPr id="15" name="図 14"/>
          <p:cNvPicPr>
            <a:picLocks noChangeAspect="1"/>
          </p:cNvPicPr>
          <p:nvPr/>
        </p:nvPicPr>
        <p:blipFill rotWithShape="1">
          <a:blip r:embed="rId6" cstate="print">
            <a:extLst>
              <a:ext uri="{28A0092B-C50C-407E-A947-70E740481C1C}">
                <a14:useLocalDpi xmlns:a14="http://schemas.microsoft.com/office/drawing/2010/main" val="0"/>
              </a:ext>
            </a:extLst>
          </a:blip>
          <a:srcRect l="33275" t="15773" r="32635" b="1753"/>
          <a:stretch/>
        </p:blipFill>
        <p:spPr>
          <a:xfrm rot="16200000">
            <a:off x="3435834" y="4431677"/>
            <a:ext cx="1037420" cy="3346516"/>
          </a:xfrm>
          <a:prstGeom prst="rect">
            <a:avLst/>
          </a:prstGeom>
        </p:spPr>
      </p:pic>
      <p:cxnSp>
        <p:nvCxnSpPr>
          <p:cNvPr id="17" name="直線コネクタ 16"/>
          <p:cNvCxnSpPr/>
          <p:nvPr/>
        </p:nvCxnSpPr>
        <p:spPr>
          <a:xfrm>
            <a:off x="113122" y="5062194"/>
            <a:ext cx="8936610" cy="188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3184895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normAutofit fontScale="90000"/>
          </a:bodyPr>
          <a:lstStyle/>
          <a:p>
            <a:r>
              <a:rPr kumimoji="1" lang="en-US" altLang="ja-JP" dirty="0" smtClean="0">
                <a:solidFill>
                  <a:schemeClr val="bg1"/>
                </a:solidFill>
              </a:rPr>
              <a:t>Seq2</a:t>
            </a:r>
            <a:r>
              <a:rPr lang="en-US" altLang="ja-JP" dirty="0" smtClean="0">
                <a:solidFill>
                  <a:schemeClr val="bg1"/>
                </a:solidFill>
              </a:rPr>
              <a:t>S</a:t>
            </a:r>
            <a:r>
              <a:rPr kumimoji="1" lang="en-US" altLang="ja-JP" dirty="0" smtClean="0">
                <a:solidFill>
                  <a:schemeClr val="bg1"/>
                </a:solidFill>
              </a:rPr>
              <a:t>eq (sequence </a:t>
            </a:r>
            <a:r>
              <a:rPr kumimoji="1" lang="en-US" altLang="ja-JP" smtClean="0">
                <a:solidFill>
                  <a:schemeClr val="bg1"/>
                </a:solidFill>
              </a:rPr>
              <a:t>to sequence) </a:t>
            </a:r>
            <a:r>
              <a:rPr kumimoji="1" lang="ja-JP" altLang="en-US" smtClean="0">
                <a:solidFill>
                  <a:schemeClr val="bg1"/>
                </a:solidFill>
              </a:rPr>
              <a:t>学習</a:t>
            </a:r>
            <a:endParaRPr kumimoji="1" lang="ja-JP" altLang="en-US" dirty="0">
              <a:solidFill>
                <a:schemeClr val="bg1"/>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105</a:t>
            </a:fld>
            <a:endParaRPr lang="ja-JP" altLang="en-US">
              <a:solidFill>
                <a:prstClr val="white"/>
              </a:solidFill>
            </a:endParaRPr>
          </a:p>
        </p:txBody>
      </p:sp>
      <p:sp>
        <p:nvSpPr>
          <p:cNvPr id="7" name="テキスト ボックス 6">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5" name="テキスト ボックス 4"/>
          <p:cNvSpPr txBox="1"/>
          <p:nvPr/>
        </p:nvSpPr>
        <p:spPr>
          <a:xfrm>
            <a:off x="406490" y="1451609"/>
            <a:ext cx="8399283" cy="369332"/>
          </a:xfrm>
          <a:prstGeom prst="rect">
            <a:avLst/>
          </a:prstGeom>
          <a:noFill/>
        </p:spPr>
        <p:txBody>
          <a:bodyPr wrap="square" rtlCol="0">
            <a:spAutoFit/>
          </a:bodyPr>
          <a:lstStyle/>
          <a:p>
            <a:r>
              <a:rPr lang="en-US" altLang="ja-JP" dirty="0" smtClean="0">
                <a:solidFill>
                  <a:prstClr val="black"/>
                </a:solidFill>
              </a:rPr>
              <a:t>RNN</a:t>
            </a:r>
            <a:r>
              <a:rPr lang="ja-JP" altLang="en-US" dirty="0" smtClean="0">
                <a:solidFill>
                  <a:prstClr val="black"/>
                </a:solidFill>
              </a:rPr>
              <a:t>を用いて</a:t>
            </a:r>
            <a:r>
              <a:rPr lang="en-US" altLang="ja-JP" dirty="0" smtClean="0">
                <a:solidFill>
                  <a:prstClr val="black"/>
                </a:solidFill>
              </a:rPr>
              <a:t>context</a:t>
            </a:r>
            <a:r>
              <a:rPr lang="ja-JP" altLang="en-US" dirty="0" smtClean="0">
                <a:solidFill>
                  <a:prstClr val="black"/>
                </a:solidFill>
              </a:rPr>
              <a:t>をつくり，翻訳文の単語を一文字ずつ生成する．</a:t>
            </a:r>
            <a:endParaRPr lang="en-US" altLang="ja-JP" dirty="0" smtClean="0">
              <a:solidFill>
                <a:prstClr val="black"/>
              </a:solidFill>
            </a:endParaRPr>
          </a:p>
        </p:txBody>
      </p:sp>
      <p:grpSp>
        <p:nvGrpSpPr>
          <p:cNvPr id="153" name="グループ化 152"/>
          <p:cNvGrpSpPr/>
          <p:nvPr/>
        </p:nvGrpSpPr>
        <p:grpSpPr>
          <a:xfrm>
            <a:off x="506802" y="1920645"/>
            <a:ext cx="7416608" cy="3117047"/>
            <a:chOff x="525656" y="1251342"/>
            <a:chExt cx="7416608" cy="3117047"/>
          </a:xfrm>
        </p:grpSpPr>
        <p:grpSp>
          <p:nvGrpSpPr>
            <p:cNvPr id="146" name="グループ化 145"/>
            <p:cNvGrpSpPr/>
            <p:nvPr/>
          </p:nvGrpSpPr>
          <p:grpSpPr>
            <a:xfrm>
              <a:off x="525657" y="1251342"/>
              <a:ext cx="7416607" cy="2269284"/>
              <a:chOff x="619925" y="1373891"/>
              <a:chExt cx="7416607" cy="2269284"/>
            </a:xfrm>
          </p:grpSpPr>
          <p:grpSp>
            <p:nvGrpSpPr>
              <p:cNvPr id="84" name="グループ化 83"/>
              <p:cNvGrpSpPr/>
              <p:nvPr/>
            </p:nvGrpSpPr>
            <p:grpSpPr>
              <a:xfrm>
                <a:off x="3965219" y="1373891"/>
                <a:ext cx="1479351" cy="2269284"/>
                <a:chOff x="3965219" y="1373891"/>
                <a:chExt cx="1479351" cy="2269284"/>
              </a:xfrm>
            </p:grpSpPr>
            <p:cxnSp>
              <p:nvCxnSpPr>
                <p:cNvPr id="63" name="直線矢印コネクタ 62"/>
                <p:cNvCxnSpPr/>
                <p:nvPr/>
              </p:nvCxnSpPr>
              <p:spPr>
                <a:xfrm flipV="1">
                  <a:off x="4343622" y="1913641"/>
                  <a:ext cx="2135" cy="228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0" name="グループ化 69"/>
                <p:cNvGrpSpPr/>
                <p:nvPr/>
              </p:nvGrpSpPr>
              <p:grpSpPr>
                <a:xfrm>
                  <a:off x="3965219" y="1373891"/>
                  <a:ext cx="1479351" cy="2269284"/>
                  <a:chOff x="3965219" y="1373891"/>
                  <a:chExt cx="1479351" cy="2269284"/>
                </a:xfrm>
              </p:grpSpPr>
              <p:grpSp>
                <p:nvGrpSpPr>
                  <p:cNvPr id="16" name="グループ化 15"/>
                  <p:cNvGrpSpPr/>
                  <p:nvPr/>
                </p:nvGrpSpPr>
                <p:grpSpPr>
                  <a:xfrm>
                    <a:off x="3965219" y="2148548"/>
                    <a:ext cx="735181" cy="1445509"/>
                    <a:chOff x="1559677" y="1784168"/>
                    <a:chExt cx="1294482" cy="2184684"/>
                  </a:xfrm>
                </p:grpSpPr>
                <p:sp>
                  <p:nvSpPr>
                    <p:cNvPr id="17" name="テキスト ボックス 16">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1559677" y="2667187"/>
                      <a:ext cx="1281514" cy="418645"/>
                    </a:xfrm>
                    <a:prstGeom prst="rect">
                      <a:avLst/>
                    </a:prstGeom>
                    <a:solidFill>
                      <a:srgbClr val="FFC000"/>
                    </a:solidFill>
                  </p:spPr>
                  <p:txBody>
                    <a:bodyPr wrap="square" rtlCol="0">
                      <a:spAutoFit/>
                    </a:bodyPr>
                    <a:lstStyle/>
                    <a:p>
                      <a:endParaRPr lang="ja-JP" altLang="en-US" sz="1200" dirty="0">
                        <a:solidFill>
                          <a:prstClr val="black"/>
                        </a:solidFill>
                      </a:endParaRPr>
                    </a:p>
                  </p:txBody>
                </p:sp>
                <p:sp>
                  <p:nvSpPr>
                    <p:cNvPr id="19" name="テキスト ボックス 18">
                      <a:extLst>
                        <a:ext uri="{FF2B5EF4-FFF2-40B4-BE49-F238E27FC236}">
                          <a16:creationId xmlns="" xmlns:a16="http://schemas.microsoft.com/office/drawing/2014/main" xmlns:a14="http://schemas.microsoft.com/office/drawing/2010/main" xmlns:mc="http://schemas.openxmlformats.org/markup-compatibility/2006" id="{EBBA414A-C998-4B99-AE4F-A74971513A80}"/>
                        </a:ext>
                      </a:extLst>
                    </p:cNvPr>
                    <p:cNvSpPr txBox="1"/>
                    <p:nvPr/>
                  </p:nvSpPr>
                  <p:spPr>
                    <a:xfrm>
                      <a:off x="1559677" y="1784168"/>
                      <a:ext cx="1294482" cy="426571"/>
                    </a:xfrm>
                    <a:prstGeom prst="rect">
                      <a:avLst/>
                    </a:prstGeom>
                    <a:solidFill>
                      <a:srgbClr val="FFD3EA"/>
                    </a:solidFill>
                  </p:spPr>
                  <p:txBody>
                    <a:bodyPr wrap="square" rtlCol="0">
                      <a:spAutoFit/>
                    </a:bodyPr>
                    <a:lstStyle/>
                    <a:p>
                      <a:endParaRPr lang="ja-JP" altLang="en-US" sz="1600" dirty="0">
                        <a:solidFill>
                          <a:prstClr val="black"/>
                        </a:solidFill>
                      </a:endParaRPr>
                    </a:p>
                  </p:txBody>
                </p:sp>
                <p:sp>
                  <p:nvSpPr>
                    <p:cNvPr id="20" name="テキスト ボックス 19">
                      <a:extLst>
                        <a:ext uri="{FF2B5EF4-FFF2-40B4-BE49-F238E27FC236}">
                          <a16:creationId xmlns="" xmlns:a16="http://schemas.microsoft.com/office/drawing/2014/main" id="{D680480F-5514-416C-893C-D979F8D2ABDD}"/>
                        </a:ext>
                      </a:extLst>
                    </p:cNvPr>
                    <p:cNvSpPr txBox="1"/>
                    <p:nvPr/>
                  </p:nvSpPr>
                  <p:spPr>
                    <a:xfrm>
                      <a:off x="1560078" y="3550207"/>
                      <a:ext cx="1281113" cy="418645"/>
                    </a:xfrm>
                    <a:prstGeom prst="rect">
                      <a:avLst/>
                    </a:prstGeom>
                    <a:solidFill>
                      <a:schemeClr val="accent1">
                        <a:lumMod val="20000"/>
                        <a:lumOff val="80000"/>
                      </a:schemeClr>
                    </a:solidFill>
                  </p:spPr>
                  <p:txBody>
                    <a:bodyPr wrap="square" rtlCol="0">
                      <a:spAutoFit/>
                    </a:bodyPr>
                    <a:lstStyle/>
                    <a:p>
                      <a:r>
                        <a:rPr lang="en-US" altLang="ja-JP" sz="1200" b="1" dirty="0" smtClean="0">
                          <a:solidFill>
                            <a:prstClr val="black"/>
                          </a:solidFill>
                        </a:rPr>
                        <a:t>&lt;EOS&gt;</a:t>
                      </a:r>
                      <a:endParaRPr lang="ja-JP" altLang="en-US" sz="1200" b="1" dirty="0">
                        <a:solidFill>
                          <a:prstClr val="black"/>
                        </a:solidFill>
                      </a:endParaRPr>
                    </a:p>
                  </p:txBody>
                </p:sp>
              </p:grpSp>
              <p:cxnSp>
                <p:nvCxnSpPr>
                  <p:cNvPr id="30" name="直線矢印コネクタ 29"/>
                  <p:cNvCxnSpPr>
                    <a:stCxn id="17" idx="0"/>
                    <a:endCxn id="19" idx="2"/>
                  </p:cNvCxnSpPr>
                  <p:nvPr/>
                </p:nvCxnSpPr>
                <p:spPr>
                  <a:xfrm flipV="1">
                    <a:off x="4329127" y="2430791"/>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線矢印コネクタ 33"/>
                  <p:cNvCxnSpPr/>
                  <p:nvPr/>
                </p:nvCxnSpPr>
                <p:spPr>
                  <a:xfrm flipV="1">
                    <a:off x="4329127" y="2999317"/>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5" name="直線矢印コネクタ 34"/>
                  <p:cNvCxnSpPr/>
                  <p:nvPr/>
                </p:nvCxnSpPr>
                <p:spPr>
                  <a:xfrm flipV="1">
                    <a:off x="4615340" y="2876546"/>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62" name="グループ化 61"/>
                  <p:cNvGrpSpPr/>
                  <p:nvPr/>
                </p:nvGrpSpPr>
                <p:grpSpPr>
                  <a:xfrm>
                    <a:off x="4316380" y="1373891"/>
                    <a:ext cx="1128190" cy="2269284"/>
                    <a:chOff x="4316380" y="1373891"/>
                    <a:chExt cx="1128190" cy="2269284"/>
                  </a:xfrm>
                </p:grpSpPr>
                <p:sp>
                  <p:nvSpPr>
                    <p:cNvPr id="46" name="円弧 45"/>
                    <p:cNvSpPr/>
                    <p:nvPr/>
                  </p:nvSpPr>
                  <p:spPr>
                    <a:xfrm>
                      <a:off x="4316380" y="1373891"/>
                      <a:ext cx="557695" cy="539750"/>
                    </a:xfrm>
                    <a:prstGeom prst="arc">
                      <a:avLst>
                        <a:gd name="adj1" fmla="val 10651913"/>
                        <a:gd name="adj2" fmla="val 8232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48" name="直線コネクタ 47"/>
                    <p:cNvCxnSpPr>
                      <a:stCxn id="46" idx="2"/>
                    </p:cNvCxnSpPr>
                    <p:nvPr/>
                  </p:nvCxnSpPr>
                  <p:spPr>
                    <a:xfrm>
                      <a:off x="4873990" y="1650443"/>
                      <a:ext cx="10162" cy="1992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曲線コネクタ 55"/>
                    <p:cNvCxnSpPr/>
                    <p:nvPr/>
                  </p:nvCxnSpPr>
                  <p:spPr>
                    <a:xfrm>
                      <a:off x="4886761" y="3594057"/>
                      <a:ext cx="557809" cy="2621"/>
                    </a:xfrm>
                    <a:prstGeom prst="curvedConnector4">
                      <a:avLst>
                        <a:gd name="adj1" fmla="val 491"/>
                        <a:gd name="adj2" fmla="val 918153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64" name="正方形/長方形 63"/>
                      <p:cNvSpPr/>
                      <p:nvPr/>
                    </p:nvSpPr>
                    <p:spPr>
                      <a:xfrm>
                        <a:off x="4156141" y="1576210"/>
                        <a:ext cx="48904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64" name="正方形/長方形 63"/>
                      <p:cNvSpPr>
                        <a:spLocks noRot="1" noChangeAspect="1" noMove="1" noResize="1" noEditPoints="1" noAdjustHandles="1" noChangeArrowheads="1" noChangeShapeType="1" noTextEdit="1"/>
                      </p:cNvSpPr>
                      <p:nvPr/>
                    </p:nvSpPr>
                    <p:spPr>
                      <a:xfrm>
                        <a:off x="4156141" y="1576210"/>
                        <a:ext cx="489045" cy="369332"/>
                      </a:xfrm>
                      <a:prstGeom prst="rect">
                        <a:avLst/>
                      </a:prstGeom>
                      <a:blipFill rotWithShape="0">
                        <a:blip r:embed="rId3"/>
                        <a:stretch>
                          <a:fillRect b="-9836"/>
                        </a:stretch>
                      </a:blipFill>
                    </p:spPr>
                    <p:txBody>
                      <a:bodyPr/>
                      <a:lstStyle/>
                      <a:p>
                        <a:r>
                          <a:rPr lang="ja-JP" altLang="en-US">
                            <a:noFill/>
                          </a:rPr>
                          <a:t> </a:t>
                        </a:r>
                      </a:p>
                    </p:txBody>
                  </p:sp>
                </mc:Fallback>
              </mc:AlternateContent>
            </p:grpSp>
          </p:grpSp>
          <p:grpSp>
            <p:nvGrpSpPr>
              <p:cNvPr id="85" name="グループ化 84"/>
              <p:cNvGrpSpPr/>
              <p:nvPr/>
            </p:nvGrpSpPr>
            <p:grpSpPr>
              <a:xfrm>
                <a:off x="5071438" y="1373891"/>
                <a:ext cx="1479351" cy="2269284"/>
                <a:chOff x="3965219" y="1373891"/>
                <a:chExt cx="1479351" cy="2269284"/>
              </a:xfrm>
            </p:grpSpPr>
            <p:cxnSp>
              <p:nvCxnSpPr>
                <p:cNvPr id="86" name="直線矢印コネクタ 85"/>
                <p:cNvCxnSpPr/>
                <p:nvPr/>
              </p:nvCxnSpPr>
              <p:spPr>
                <a:xfrm flipV="1">
                  <a:off x="4343622" y="1913641"/>
                  <a:ext cx="2135" cy="228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87" name="グループ化 86"/>
                <p:cNvGrpSpPr/>
                <p:nvPr/>
              </p:nvGrpSpPr>
              <p:grpSpPr>
                <a:xfrm>
                  <a:off x="3965219" y="1373891"/>
                  <a:ext cx="1479351" cy="2269284"/>
                  <a:chOff x="3965219" y="1373891"/>
                  <a:chExt cx="1479351" cy="2269284"/>
                </a:xfrm>
              </p:grpSpPr>
              <p:grpSp>
                <p:nvGrpSpPr>
                  <p:cNvPr id="88" name="グループ化 87"/>
                  <p:cNvGrpSpPr/>
                  <p:nvPr/>
                </p:nvGrpSpPr>
                <p:grpSpPr>
                  <a:xfrm>
                    <a:off x="3965219" y="2148548"/>
                    <a:ext cx="735181" cy="1445509"/>
                    <a:chOff x="1559677" y="1784168"/>
                    <a:chExt cx="1294482" cy="2184684"/>
                  </a:xfrm>
                </p:grpSpPr>
                <p:sp>
                  <p:nvSpPr>
                    <p:cNvPr id="97" name="テキスト ボックス 96">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1559677" y="2667187"/>
                      <a:ext cx="1281514" cy="426571"/>
                    </a:xfrm>
                    <a:prstGeom prst="rect">
                      <a:avLst/>
                    </a:prstGeom>
                    <a:solidFill>
                      <a:srgbClr val="FFC000"/>
                    </a:solidFill>
                  </p:spPr>
                  <p:txBody>
                    <a:bodyPr wrap="square" rtlCol="0">
                      <a:spAutoFit/>
                    </a:bodyPr>
                    <a:lstStyle/>
                    <a:p>
                      <a:endParaRPr lang="ja-JP" altLang="en-US" sz="1600" dirty="0">
                        <a:solidFill>
                          <a:prstClr val="black"/>
                        </a:solidFill>
                      </a:endParaRPr>
                    </a:p>
                  </p:txBody>
                </p:sp>
                <p:sp>
                  <p:nvSpPr>
                    <p:cNvPr id="98" name="テキスト ボックス 97">
                      <a:extLst>
                        <a:ext uri="{FF2B5EF4-FFF2-40B4-BE49-F238E27FC236}">
                          <a16:creationId xmlns="" xmlns:a16="http://schemas.microsoft.com/office/drawing/2014/main" xmlns:a14="http://schemas.microsoft.com/office/drawing/2010/main" xmlns:mc="http://schemas.openxmlformats.org/markup-compatibility/2006" id="{EBBA414A-C998-4B99-AE4F-A74971513A80}"/>
                        </a:ext>
                      </a:extLst>
                    </p:cNvPr>
                    <p:cNvSpPr txBox="1"/>
                    <p:nvPr/>
                  </p:nvSpPr>
                  <p:spPr>
                    <a:xfrm>
                      <a:off x="1559677" y="1784168"/>
                      <a:ext cx="1294482" cy="426571"/>
                    </a:xfrm>
                    <a:prstGeom prst="rect">
                      <a:avLst/>
                    </a:prstGeom>
                    <a:solidFill>
                      <a:srgbClr val="FFD3EA"/>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99" name="テキスト ボックス 98">
                          <a:extLst>
                            <a:ext uri="{FF2B5EF4-FFF2-40B4-BE49-F238E27FC236}">
                              <a16:creationId xmlns="" xmlns:a16="http://schemas.microsoft.com/office/drawing/2014/main" id="{D680480F-5514-416C-893C-D979F8D2ABDD}"/>
                            </a:ext>
                          </a:extLst>
                        </p:cNvPr>
                        <p:cNvSpPr txBox="1"/>
                        <p:nvPr/>
                      </p:nvSpPr>
                      <p:spPr>
                        <a:xfrm>
                          <a:off x="1560078" y="3550207"/>
                          <a:ext cx="1281113" cy="418645"/>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𝒚</m:t>
                                    </m:r>
                                  </m:e>
                                  <m:sup>
                                    <m:r>
                                      <a:rPr lang="en-US" altLang="ja-JP" sz="1200" i="1">
                                        <a:solidFill>
                                          <a:prstClr val="black"/>
                                        </a:solidFill>
                                        <a:latin typeface="Cambria Math" panose="02040503050406030204" pitchFamily="18" charset="0"/>
                                      </a:rPr>
                                      <m:t>1</m:t>
                                    </m:r>
                                  </m:sup>
                                </m:sSup>
                              </m:oMath>
                            </m:oMathPara>
                          </a14:m>
                          <a:endParaRPr lang="ja-JP" altLang="en-US" sz="1200" dirty="0">
                            <a:solidFill>
                              <a:prstClr val="black"/>
                            </a:solidFill>
                          </a:endParaRPr>
                        </a:p>
                      </p:txBody>
                    </p:sp>
                  </mc:Choice>
                  <mc:Fallback xmlns="">
                    <p:sp>
                      <p:nvSpPr>
                        <p:cNvPr id="99" name="テキスト ボックス 98">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1560078" y="3550207"/>
                          <a:ext cx="1281113" cy="418645"/>
                        </a:xfrm>
                        <a:prstGeom prst="rect">
                          <a:avLst/>
                        </a:prstGeom>
                        <a:blipFill rotWithShape="0">
                          <a:blip r:embed="rId4"/>
                          <a:stretch>
                            <a:fillRect/>
                          </a:stretch>
                        </a:blipFill>
                      </p:spPr>
                      <p:txBody>
                        <a:bodyPr/>
                        <a:lstStyle/>
                        <a:p>
                          <a:r>
                            <a:rPr lang="ja-JP" altLang="en-US">
                              <a:noFill/>
                            </a:rPr>
                            <a:t> </a:t>
                          </a:r>
                        </a:p>
                      </p:txBody>
                    </p:sp>
                  </mc:Fallback>
                </mc:AlternateContent>
              </p:grpSp>
              <p:cxnSp>
                <p:nvCxnSpPr>
                  <p:cNvPr id="89" name="直線矢印コネクタ 88"/>
                  <p:cNvCxnSpPr>
                    <a:stCxn id="97" idx="0"/>
                    <a:endCxn id="98" idx="2"/>
                  </p:cNvCxnSpPr>
                  <p:nvPr/>
                </p:nvCxnSpPr>
                <p:spPr>
                  <a:xfrm flipV="1">
                    <a:off x="4329127" y="2430791"/>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0" name="直線矢印コネクタ 89"/>
                  <p:cNvCxnSpPr/>
                  <p:nvPr/>
                </p:nvCxnSpPr>
                <p:spPr>
                  <a:xfrm flipV="1">
                    <a:off x="4329127" y="2999317"/>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p:cNvCxnSpPr/>
                  <p:nvPr/>
                </p:nvCxnSpPr>
                <p:spPr>
                  <a:xfrm flipV="1">
                    <a:off x="4615340" y="2876546"/>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92" name="グループ化 91"/>
                  <p:cNvGrpSpPr/>
                  <p:nvPr/>
                </p:nvGrpSpPr>
                <p:grpSpPr>
                  <a:xfrm>
                    <a:off x="4316380" y="1373891"/>
                    <a:ext cx="1128190" cy="2269284"/>
                    <a:chOff x="4316380" y="1373891"/>
                    <a:chExt cx="1128190" cy="2269284"/>
                  </a:xfrm>
                </p:grpSpPr>
                <p:sp>
                  <p:nvSpPr>
                    <p:cNvPr id="94" name="円弧 93"/>
                    <p:cNvSpPr/>
                    <p:nvPr/>
                  </p:nvSpPr>
                  <p:spPr>
                    <a:xfrm>
                      <a:off x="4316380" y="1373891"/>
                      <a:ext cx="557695" cy="539750"/>
                    </a:xfrm>
                    <a:prstGeom prst="arc">
                      <a:avLst>
                        <a:gd name="adj1" fmla="val 10651913"/>
                        <a:gd name="adj2" fmla="val 8232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95" name="直線コネクタ 94"/>
                    <p:cNvCxnSpPr>
                      <a:stCxn id="94" idx="2"/>
                    </p:cNvCxnSpPr>
                    <p:nvPr/>
                  </p:nvCxnSpPr>
                  <p:spPr>
                    <a:xfrm>
                      <a:off x="4873990" y="1650443"/>
                      <a:ext cx="10162" cy="1992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曲線コネクタ 95"/>
                    <p:cNvCxnSpPr/>
                    <p:nvPr/>
                  </p:nvCxnSpPr>
                  <p:spPr>
                    <a:xfrm>
                      <a:off x="4886761" y="3594057"/>
                      <a:ext cx="557809" cy="2621"/>
                    </a:xfrm>
                    <a:prstGeom prst="curvedConnector4">
                      <a:avLst>
                        <a:gd name="adj1" fmla="val 491"/>
                        <a:gd name="adj2" fmla="val 918153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93" name="正方形/長方形 92"/>
                      <p:cNvSpPr/>
                      <p:nvPr/>
                    </p:nvSpPr>
                    <p:spPr>
                      <a:xfrm>
                        <a:off x="4156141" y="1576210"/>
                        <a:ext cx="4939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a:solidFill>
                                        <a:prstClr val="black"/>
                                      </a:solidFill>
                                      <a:latin typeface="Cambria Math" panose="02040503050406030204" pitchFamily="18" charset="0"/>
                                    </a:rPr>
                                    <m:t>2</m:t>
                                  </m:r>
                                </m:sup>
                              </m:sSup>
                            </m:oMath>
                          </m:oMathPara>
                        </a14:m>
                        <a:endParaRPr lang="ja-JP" altLang="en-US" dirty="0">
                          <a:solidFill>
                            <a:prstClr val="black"/>
                          </a:solidFill>
                        </a:endParaRPr>
                      </a:p>
                    </p:txBody>
                  </p:sp>
                </mc:Choice>
                <mc:Fallback xmlns="">
                  <p:sp>
                    <p:nvSpPr>
                      <p:cNvPr id="93" name="正方形/長方形 92"/>
                      <p:cNvSpPr>
                        <a:spLocks noRot="1" noChangeAspect="1" noMove="1" noResize="1" noEditPoints="1" noAdjustHandles="1" noChangeArrowheads="1" noChangeShapeType="1" noTextEdit="1"/>
                      </p:cNvSpPr>
                      <p:nvPr/>
                    </p:nvSpPr>
                    <p:spPr>
                      <a:xfrm>
                        <a:off x="4156141" y="1576210"/>
                        <a:ext cx="493981" cy="369332"/>
                      </a:xfrm>
                      <a:prstGeom prst="rect">
                        <a:avLst/>
                      </a:prstGeom>
                      <a:blipFill rotWithShape="0">
                        <a:blip r:embed="rId5"/>
                        <a:stretch>
                          <a:fillRect b="-9836"/>
                        </a:stretch>
                      </a:blipFill>
                    </p:spPr>
                    <p:txBody>
                      <a:bodyPr/>
                      <a:lstStyle/>
                      <a:p>
                        <a:r>
                          <a:rPr lang="ja-JP" altLang="en-US">
                            <a:noFill/>
                          </a:rPr>
                          <a:t> </a:t>
                        </a:r>
                      </a:p>
                    </p:txBody>
                  </p:sp>
                </mc:Fallback>
              </mc:AlternateContent>
            </p:grpSp>
          </p:grpSp>
          <p:grpSp>
            <p:nvGrpSpPr>
              <p:cNvPr id="100" name="グループ化 99"/>
              <p:cNvGrpSpPr/>
              <p:nvPr/>
            </p:nvGrpSpPr>
            <p:grpSpPr>
              <a:xfrm>
                <a:off x="6193723" y="1373891"/>
                <a:ext cx="1479351" cy="2269284"/>
                <a:chOff x="3965219" y="1373891"/>
                <a:chExt cx="1479351" cy="2269284"/>
              </a:xfrm>
            </p:grpSpPr>
            <p:cxnSp>
              <p:nvCxnSpPr>
                <p:cNvPr id="101" name="直線矢印コネクタ 100"/>
                <p:cNvCxnSpPr/>
                <p:nvPr/>
              </p:nvCxnSpPr>
              <p:spPr>
                <a:xfrm flipV="1">
                  <a:off x="4343622" y="1913641"/>
                  <a:ext cx="2135" cy="228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2" name="グループ化 101"/>
                <p:cNvGrpSpPr/>
                <p:nvPr/>
              </p:nvGrpSpPr>
              <p:grpSpPr>
                <a:xfrm>
                  <a:off x="3965219" y="1373891"/>
                  <a:ext cx="1479351" cy="2269284"/>
                  <a:chOff x="3965219" y="1373891"/>
                  <a:chExt cx="1479351" cy="2269284"/>
                </a:xfrm>
              </p:grpSpPr>
              <p:grpSp>
                <p:nvGrpSpPr>
                  <p:cNvPr id="103" name="グループ化 102"/>
                  <p:cNvGrpSpPr/>
                  <p:nvPr/>
                </p:nvGrpSpPr>
                <p:grpSpPr>
                  <a:xfrm>
                    <a:off x="3965219" y="2148548"/>
                    <a:ext cx="735181" cy="1445509"/>
                    <a:chOff x="1559677" y="1784168"/>
                    <a:chExt cx="1294482" cy="2184684"/>
                  </a:xfrm>
                </p:grpSpPr>
                <p:sp>
                  <p:nvSpPr>
                    <p:cNvPr id="112" name="テキスト ボックス 111">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1559677" y="2667187"/>
                      <a:ext cx="1281514" cy="426571"/>
                    </a:xfrm>
                    <a:prstGeom prst="rect">
                      <a:avLst/>
                    </a:prstGeom>
                    <a:solidFill>
                      <a:srgbClr val="FFC000"/>
                    </a:solidFill>
                  </p:spPr>
                  <p:txBody>
                    <a:bodyPr wrap="square" rtlCol="0">
                      <a:spAutoFit/>
                    </a:bodyPr>
                    <a:lstStyle/>
                    <a:p>
                      <a:endParaRPr lang="ja-JP" altLang="en-US" sz="1600" dirty="0">
                        <a:solidFill>
                          <a:prstClr val="black"/>
                        </a:solidFill>
                      </a:endParaRPr>
                    </a:p>
                  </p:txBody>
                </p:sp>
                <p:sp>
                  <p:nvSpPr>
                    <p:cNvPr id="113" name="テキスト ボックス 112">
                      <a:extLst>
                        <a:ext uri="{FF2B5EF4-FFF2-40B4-BE49-F238E27FC236}">
                          <a16:creationId xmlns="" xmlns:a16="http://schemas.microsoft.com/office/drawing/2014/main" xmlns:a14="http://schemas.microsoft.com/office/drawing/2010/main" xmlns:mc="http://schemas.openxmlformats.org/markup-compatibility/2006" id="{EBBA414A-C998-4B99-AE4F-A74971513A80}"/>
                        </a:ext>
                      </a:extLst>
                    </p:cNvPr>
                    <p:cNvSpPr txBox="1"/>
                    <p:nvPr/>
                  </p:nvSpPr>
                  <p:spPr>
                    <a:xfrm>
                      <a:off x="1559677" y="1784168"/>
                      <a:ext cx="1294482" cy="426571"/>
                    </a:xfrm>
                    <a:prstGeom prst="rect">
                      <a:avLst/>
                    </a:prstGeom>
                    <a:solidFill>
                      <a:srgbClr val="FFD3EA"/>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14" name="テキスト ボックス 113">
                          <a:extLst>
                            <a:ext uri="{FF2B5EF4-FFF2-40B4-BE49-F238E27FC236}">
                              <a16:creationId xmlns="" xmlns:a16="http://schemas.microsoft.com/office/drawing/2014/main" id="{D680480F-5514-416C-893C-D979F8D2ABDD}"/>
                            </a:ext>
                          </a:extLst>
                        </p:cNvPr>
                        <p:cNvSpPr txBox="1"/>
                        <p:nvPr/>
                      </p:nvSpPr>
                      <p:spPr>
                        <a:xfrm>
                          <a:off x="1560078" y="3550207"/>
                          <a:ext cx="1281113" cy="418645"/>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𝒚</m:t>
                                    </m:r>
                                  </m:e>
                                  <m:sup>
                                    <m:r>
                                      <a:rPr lang="en-US" altLang="ja-JP" sz="1200" i="1">
                                        <a:solidFill>
                                          <a:prstClr val="black"/>
                                        </a:solidFill>
                                        <a:latin typeface="Cambria Math" panose="02040503050406030204" pitchFamily="18" charset="0"/>
                                      </a:rPr>
                                      <m:t>2</m:t>
                                    </m:r>
                                  </m:sup>
                                </m:sSup>
                              </m:oMath>
                            </m:oMathPara>
                          </a14:m>
                          <a:endParaRPr lang="ja-JP" altLang="en-US" sz="1200" dirty="0">
                            <a:solidFill>
                              <a:prstClr val="black"/>
                            </a:solidFill>
                          </a:endParaRPr>
                        </a:p>
                      </p:txBody>
                    </p:sp>
                  </mc:Choice>
                  <mc:Fallback xmlns="">
                    <p:sp>
                      <p:nvSpPr>
                        <p:cNvPr id="114" name="テキスト ボックス 113">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1560078" y="3550207"/>
                          <a:ext cx="1281113" cy="418645"/>
                        </a:xfrm>
                        <a:prstGeom prst="rect">
                          <a:avLst/>
                        </a:prstGeom>
                        <a:blipFill rotWithShape="0">
                          <a:blip r:embed="rId6"/>
                          <a:stretch>
                            <a:fillRect/>
                          </a:stretch>
                        </a:blipFill>
                      </p:spPr>
                      <p:txBody>
                        <a:bodyPr/>
                        <a:lstStyle/>
                        <a:p>
                          <a:r>
                            <a:rPr lang="ja-JP" altLang="en-US">
                              <a:noFill/>
                            </a:rPr>
                            <a:t> </a:t>
                          </a:r>
                        </a:p>
                      </p:txBody>
                    </p:sp>
                  </mc:Fallback>
                </mc:AlternateContent>
              </p:grpSp>
              <p:cxnSp>
                <p:nvCxnSpPr>
                  <p:cNvPr id="104" name="直線矢印コネクタ 103"/>
                  <p:cNvCxnSpPr>
                    <a:stCxn id="112" idx="0"/>
                    <a:endCxn id="113" idx="2"/>
                  </p:cNvCxnSpPr>
                  <p:nvPr/>
                </p:nvCxnSpPr>
                <p:spPr>
                  <a:xfrm flipV="1">
                    <a:off x="4329127" y="2430791"/>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直線矢印コネクタ 104"/>
                  <p:cNvCxnSpPr/>
                  <p:nvPr/>
                </p:nvCxnSpPr>
                <p:spPr>
                  <a:xfrm flipV="1">
                    <a:off x="4329127" y="2999317"/>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p:cNvCxnSpPr/>
                  <p:nvPr/>
                </p:nvCxnSpPr>
                <p:spPr>
                  <a:xfrm flipV="1">
                    <a:off x="4615340" y="2876546"/>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7" name="グループ化 106"/>
                  <p:cNvGrpSpPr/>
                  <p:nvPr/>
                </p:nvGrpSpPr>
                <p:grpSpPr>
                  <a:xfrm>
                    <a:off x="4316380" y="1373891"/>
                    <a:ext cx="1128190" cy="2269284"/>
                    <a:chOff x="4316380" y="1373891"/>
                    <a:chExt cx="1128190" cy="2269284"/>
                  </a:xfrm>
                </p:grpSpPr>
                <p:sp>
                  <p:nvSpPr>
                    <p:cNvPr id="109" name="円弧 108"/>
                    <p:cNvSpPr/>
                    <p:nvPr/>
                  </p:nvSpPr>
                  <p:spPr>
                    <a:xfrm>
                      <a:off x="4316380" y="1373891"/>
                      <a:ext cx="557695" cy="539750"/>
                    </a:xfrm>
                    <a:prstGeom prst="arc">
                      <a:avLst>
                        <a:gd name="adj1" fmla="val 10651913"/>
                        <a:gd name="adj2" fmla="val 82323"/>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110" name="直線コネクタ 109"/>
                    <p:cNvCxnSpPr>
                      <a:stCxn id="109" idx="2"/>
                    </p:cNvCxnSpPr>
                    <p:nvPr/>
                  </p:nvCxnSpPr>
                  <p:spPr>
                    <a:xfrm>
                      <a:off x="4873990" y="1650443"/>
                      <a:ext cx="10162" cy="19927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曲線コネクタ 110"/>
                    <p:cNvCxnSpPr/>
                    <p:nvPr/>
                  </p:nvCxnSpPr>
                  <p:spPr>
                    <a:xfrm>
                      <a:off x="4886761" y="3594057"/>
                      <a:ext cx="557809" cy="2621"/>
                    </a:xfrm>
                    <a:prstGeom prst="curvedConnector4">
                      <a:avLst>
                        <a:gd name="adj1" fmla="val 491"/>
                        <a:gd name="adj2" fmla="val 9181534"/>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108" name="正方形/長方形 107"/>
                      <p:cNvSpPr/>
                      <p:nvPr/>
                    </p:nvSpPr>
                    <p:spPr>
                      <a:xfrm>
                        <a:off x="4156141" y="1576210"/>
                        <a:ext cx="49398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3</m:t>
                                  </m:r>
                                </m:sup>
                              </m:sSup>
                            </m:oMath>
                          </m:oMathPara>
                        </a14:m>
                        <a:endParaRPr lang="ja-JP" altLang="en-US" dirty="0">
                          <a:solidFill>
                            <a:prstClr val="black"/>
                          </a:solidFill>
                        </a:endParaRPr>
                      </a:p>
                    </p:txBody>
                  </p:sp>
                </mc:Choice>
                <mc:Fallback xmlns="">
                  <p:sp>
                    <p:nvSpPr>
                      <p:cNvPr id="108" name="正方形/長方形 107"/>
                      <p:cNvSpPr>
                        <a:spLocks noRot="1" noChangeAspect="1" noMove="1" noResize="1" noEditPoints="1" noAdjustHandles="1" noChangeArrowheads="1" noChangeShapeType="1" noTextEdit="1"/>
                      </p:cNvSpPr>
                      <p:nvPr/>
                    </p:nvSpPr>
                    <p:spPr>
                      <a:xfrm>
                        <a:off x="4156141" y="1576210"/>
                        <a:ext cx="493981" cy="369332"/>
                      </a:xfrm>
                      <a:prstGeom prst="rect">
                        <a:avLst/>
                      </a:prstGeom>
                      <a:blipFill rotWithShape="0">
                        <a:blip r:embed="rId7"/>
                        <a:stretch>
                          <a:fillRect b="-9836"/>
                        </a:stretch>
                      </a:blipFill>
                    </p:spPr>
                    <p:txBody>
                      <a:bodyPr/>
                      <a:lstStyle/>
                      <a:p>
                        <a:r>
                          <a:rPr lang="ja-JP" altLang="en-US">
                            <a:noFill/>
                          </a:rPr>
                          <a:t> </a:t>
                        </a:r>
                      </a:p>
                    </p:txBody>
                  </p:sp>
                </mc:Fallback>
              </mc:AlternateContent>
            </p:grpSp>
          </p:grpSp>
          <p:grpSp>
            <p:nvGrpSpPr>
              <p:cNvPr id="115" name="グループ化 114"/>
              <p:cNvGrpSpPr/>
              <p:nvPr/>
            </p:nvGrpSpPr>
            <p:grpSpPr>
              <a:xfrm>
                <a:off x="7301351" y="1640649"/>
                <a:ext cx="735181" cy="1942923"/>
                <a:chOff x="3965219" y="1651134"/>
                <a:chExt cx="735181" cy="1942923"/>
              </a:xfrm>
            </p:grpSpPr>
            <p:cxnSp>
              <p:nvCxnSpPr>
                <p:cNvPr id="116" name="直線矢印コネクタ 115"/>
                <p:cNvCxnSpPr/>
                <p:nvPr/>
              </p:nvCxnSpPr>
              <p:spPr>
                <a:xfrm flipV="1">
                  <a:off x="4343622" y="1913641"/>
                  <a:ext cx="2135" cy="22894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17" name="グループ化 116"/>
                <p:cNvGrpSpPr/>
                <p:nvPr/>
              </p:nvGrpSpPr>
              <p:grpSpPr>
                <a:xfrm>
                  <a:off x="3965219" y="1651134"/>
                  <a:ext cx="735181" cy="1942923"/>
                  <a:chOff x="3965219" y="1651134"/>
                  <a:chExt cx="735181" cy="1942923"/>
                </a:xfrm>
              </p:grpSpPr>
              <p:grpSp>
                <p:nvGrpSpPr>
                  <p:cNvPr id="118" name="グループ化 117"/>
                  <p:cNvGrpSpPr/>
                  <p:nvPr/>
                </p:nvGrpSpPr>
                <p:grpSpPr>
                  <a:xfrm>
                    <a:off x="3965219" y="2148548"/>
                    <a:ext cx="735181" cy="1445509"/>
                    <a:chOff x="1559677" y="1784168"/>
                    <a:chExt cx="1294482" cy="2184684"/>
                  </a:xfrm>
                </p:grpSpPr>
                <p:sp>
                  <p:nvSpPr>
                    <p:cNvPr id="127" name="テキスト ボックス 126">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1559677" y="2667187"/>
                      <a:ext cx="1281514" cy="426571"/>
                    </a:xfrm>
                    <a:prstGeom prst="rect">
                      <a:avLst/>
                    </a:prstGeom>
                    <a:solidFill>
                      <a:srgbClr val="FFC000"/>
                    </a:solidFill>
                  </p:spPr>
                  <p:txBody>
                    <a:bodyPr wrap="square" rtlCol="0">
                      <a:spAutoFit/>
                    </a:bodyPr>
                    <a:lstStyle/>
                    <a:p>
                      <a:endParaRPr lang="ja-JP" altLang="en-US" sz="1600" dirty="0">
                        <a:solidFill>
                          <a:prstClr val="black"/>
                        </a:solidFill>
                      </a:endParaRPr>
                    </a:p>
                  </p:txBody>
                </p:sp>
                <p:sp>
                  <p:nvSpPr>
                    <p:cNvPr id="128" name="テキスト ボックス 127">
                      <a:extLst>
                        <a:ext uri="{FF2B5EF4-FFF2-40B4-BE49-F238E27FC236}">
                          <a16:creationId xmlns="" xmlns:a16="http://schemas.microsoft.com/office/drawing/2014/main" xmlns:a14="http://schemas.microsoft.com/office/drawing/2010/main" xmlns:mc="http://schemas.openxmlformats.org/markup-compatibility/2006" id="{EBBA414A-C998-4B99-AE4F-A74971513A80}"/>
                        </a:ext>
                      </a:extLst>
                    </p:cNvPr>
                    <p:cNvSpPr txBox="1"/>
                    <p:nvPr/>
                  </p:nvSpPr>
                  <p:spPr>
                    <a:xfrm>
                      <a:off x="1559677" y="1784168"/>
                      <a:ext cx="1294482" cy="426571"/>
                    </a:xfrm>
                    <a:prstGeom prst="rect">
                      <a:avLst/>
                    </a:prstGeom>
                    <a:solidFill>
                      <a:srgbClr val="FFD3EA"/>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29" name="テキスト ボックス 128">
                          <a:extLst>
                            <a:ext uri="{FF2B5EF4-FFF2-40B4-BE49-F238E27FC236}">
                              <a16:creationId xmlns="" xmlns:a16="http://schemas.microsoft.com/office/drawing/2014/main" id="{D680480F-5514-416C-893C-D979F8D2ABDD}"/>
                            </a:ext>
                          </a:extLst>
                        </p:cNvPr>
                        <p:cNvSpPr txBox="1"/>
                        <p:nvPr/>
                      </p:nvSpPr>
                      <p:spPr>
                        <a:xfrm>
                          <a:off x="1560078" y="3550207"/>
                          <a:ext cx="1281113" cy="418645"/>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𝒚</m:t>
                                    </m:r>
                                  </m:e>
                                  <m:sup>
                                    <m:r>
                                      <a:rPr lang="en-US" altLang="ja-JP" sz="1200" i="1">
                                        <a:solidFill>
                                          <a:prstClr val="black"/>
                                        </a:solidFill>
                                        <a:latin typeface="Cambria Math" panose="02040503050406030204" pitchFamily="18" charset="0"/>
                                      </a:rPr>
                                      <m:t>3</m:t>
                                    </m:r>
                                  </m:sup>
                                </m:sSup>
                              </m:oMath>
                            </m:oMathPara>
                          </a14:m>
                          <a:endParaRPr lang="ja-JP" altLang="en-US" sz="1200" dirty="0">
                            <a:solidFill>
                              <a:prstClr val="black"/>
                            </a:solidFill>
                          </a:endParaRPr>
                        </a:p>
                      </p:txBody>
                    </p:sp>
                  </mc:Choice>
                  <mc:Fallback xmlns="">
                    <p:sp>
                      <p:nvSpPr>
                        <p:cNvPr id="129" name="テキスト ボックス 128">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1560078" y="3550207"/>
                          <a:ext cx="1281113" cy="418645"/>
                        </a:xfrm>
                        <a:prstGeom prst="rect">
                          <a:avLst/>
                        </a:prstGeom>
                        <a:blipFill rotWithShape="0">
                          <a:blip r:embed="rId8"/>
                          <a:stretch>
                            <a:fillRect/>
                          </a:stretch>
                        </a:blipFill>
                      </p:spPr>
                      <p:txBody>
                        <a:bodyPr/>
                        <a:lstStyle/>
                        <a:p>
                          <a:r>
                            <a:rPr lang="ja-JP" altLang="en-US">
                              <a:noFill/>
                            </a:rPr>
                            <a:t> </a:t>
                          </a:r>
                        </a:p>
                      </p:txBody>
                    </p:sp>
                  </mc:Fallback>
                </mc:AlternateContent>
              </p:grpSp>
              <p:cxnSp>
                <p:nvCxnSpPr>
                  <p:cNvPr id="119" name="直線矢印コネクタ 118"/>
                  <p:cNvCxnSpPr>
                    <a:stCxn id="127" idx="0"/>
                    <a:endCxn id="128" idx="2"/>
                  </p:cNvCxnSpPr>
                  <p:nvPr/>
                </p:nvCxnSpPr>
                <p:spPr>
                  <a:xfrm flipV="1">
                    <a:off x="4329127" y="2430791"/>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0" name="直線矢印コネクタ 119"/>
                  <p:cNvCxnSpPr/>
                  <p:nvPr/>
                </p:nvCxnSpPr>
                <p:spPr>
                  <a:xfrm flipV="1">
                    <a:off x="4329127" y="2999317"/>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3" name="正方形/長方形 122"/>
                  <p:cNvSpPr/>
                  <p:nvPr/>
                </p:nvSpPr>
                <p:spPr>
                  <a:xfrm>
                    <a:off x="4005761" y="1651134"/>
                    <a:ext cx="662361" cy="276999"/>
                  </a:xfrm>
                  <a:prstGeom prst="rect">
                    <a:avLst/>
                  </a:prstGeom>
                </p:spPr>
                <p:txBody>
                  <a:bodyPr wrap="none">
                    <a:spAutoFit/>
                  </a:bodyPr>
                  <a:lstStyle/>
                  <a:p>
                    <a:r>
                      <a:rPr lang="en-US" altLang="ja-JP" sz="1200" b="1" dirty="0" smtClean="0">
                        <a:solidFill>
                          <a:prstClr val="black"/>
                        </a:solidFill>
                      </a:rPr>
                      <a:t>&lt;EOS&gt;</a:t>
                    </a:r>
                    <a:endParaRPr lang="ja-JP" altLang="en-US" sz="1200" b="1" dirty="0">
                      <a:solidFill>
                        <a:prstClr val="black"/>
                      </a:solidFill>
                    </a:endParaRPr>
                  </a:p>
                </p:txBody>
              </p:sp>
            </p:grpSp>
          </p:grpSp>
          <p:sp>
            <p:nvSpPr>
              <p:cNvPr id="132" name="テキスト ボックス 131">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619925" y="2717074"/>
                <a:ext cx="727816" cy="282243"/>
              </a:xfrm>
              <a:prstGeom prst="rect">
                <a:avLst/>
              </a:prstGeom>
              <a:solidFill>
                <a:srgbClr val="FFC000"/>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33" name="テキスト ボックス 132">
                    <a:extLst>
                      <a:ext uri="{FF2B5EF4-FFF2-40B4-BE49-F238E27FC236}">
                        <a16:creationId xmlns="" xmlns:a16="http://schemas.microsoft.com/office/drawing/2014/main" id="{D680480F-5514-416C-893C-D979F8D2ABDD}"/>
                      </a:ext>
                    </a:extLst>
                  </p:cNvPr>
                  <p:cNvSpPr txBox="1"/>
                  <p:nvPr/>
                </p:nvSpPr>
                <p:spPr>
                  <a:xfrm>
                    <a:off x="620153" y="3301329"/>
                    <a:ext cx="727588" cy="276999"/>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𝒙</m:t>
                              </m:r>
                            </m:e>
                            <m:sup>
                              <m:r>
                                <a:rPr lang="en-US" altLang="ja-JP" sz="1200" i="1">
                                  <a:solidFill>
                                    <a:prstClr val="black"/>
                                  </a:solidFill>
                                  <a:latin typeface="Cambria Math" panose="02040503050406030204" pitchFamily="18" charset="0"/>
                                </a:rPr>
                                <m:t>1</m:t>
                              </m:r>
                            </m:sup>
                          </m:sSup>
                        </m:oMath>
                      </m:oMathPara>
                    </a14:m>
                    <a:endParaRPr lang="ja-JP" altLang="en-US" sz="1200" dirty="0">
                      <a:solidFill>
                        <a:prstClr val="black"/>
                      </a:solidFill>
                    </a:endParaRPr>
                  </a:p>
                </p:txBody>
              </p:sp>
            </mc:Choice>
            <mc:Fallback xmlns="">
              <p:sp>
                <p:nvSpPr>
                  <p:cNvPr id="133" name="テキスト ボックス 132">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620153" y="3301329"/>
                    <a:ext cx="727588" cy="276999"/>
                  </a:xfrm>
                  <a:prstGeom prst="rect">
                    <a:avLst/>
                  </a:prstGeom>
                  <a:blipFill rotWithShape="0">
                    <a:blip r:embed="rId9"/>
                    <a:stretch>
                      <a:fillRect/>
                    </a:stretch>
                  </a:blipFill>
                </p:spPr>
                <p:txBody>
                  <a:bodyPr/>
                  <a:lstStyle/>
                  <a:p>
                    <a:r>
                      <a:rPr lang="ja-JP" altLang="en-US">
                        <a:noFill/>
                      </a:rPr>
                      <a:t> </a:t>
                    </a:r>
                  </a:p>
                </p:txBody>
              </p:sp>
            </mc:Fallback>
          </mc:AlternateContent>
          <p:cxnSp>
            <p:nvCxnSpPr>
              <p:cNvPr id="134" name="直線矢印コネクタ 133"/>
              <p:cNvCxnSpPr/>
              <p:nvPr/>
            </p:nvCxnSpPr>
            <p:spPr>
              <a:xfrm flipV="1">
                <a:off x="983833" y="2983588"/>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5" name="直線矢印コネクタ 134"/>
              <p:cNvCxnSpPr/>
              <p:nvPr/>
            </p:nvCxnSpPr>
            <p:spPr>
              <a:xfrm flipV="1">
                <a:off x="1270046" y="2860817"/>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6" name="テキスト ボックス 135">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1734274" y="2725344"/>
                <a:ext cx="727816" cy="282243"/>
              </a:xfrm>
              <a:prstGeom prst="rect">
                <a:avLst/>
              </a:prstGeom>
              <a:solidFill>
                <a:srgbClr val="FFC000"/>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37" name="テキスト ボックス 136">
                    <a:extLst>
                      <a:ext uri="{FF2B5EF4-FFF2-40B4-BE49-F238E27FC236}">
                        <a16:creationId xmlns="" xmlns:a16="http://schemas.microsoft.com/office/drawing/2014/main" id="{D680480F-5514-416C-893C-D979F8D2ABDD}"/>
                      </a:ext>
                    </a:extLst>
                  </p:cNvPr>
                  <p:cNvSpPr txBox="1"/>
                  <p:nvPr/>
                </p:nvSpPr>
                <p:spPr>
                  <a:xfrm>
                    <a:off x="1734502" y="3309599"/>
                    <a:ext cx="727588" cy="276999"/>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smtClean="0">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𝒙</m:t>
                              </m:r>
                            </m:e>
                            <m:sup>
                              <m:r>
                                <a:rPr lang="en-US" altLang="ja-JP" sz="1200" i="1" smtClean="0">
                                  <a:solidFill>
                                    <a:prstClr val="black"/>
                                  </a:solidFill>
                                  <a:latin typeface="Cambria Math" panose="02040503050406030204" pitchFamily="18" charset="0"/>
                                </a:rPr>
                                <m:t>2</m:t>
                              </m:r>
                            </m:sup>
                          </m:sSup>
                        </m:oMath>
                      </m:oMathPara>
                    </a14:m>
                    <a:endParaRPr lang="ja-JP" altLang="en-US" sz="1200" dirty="0">
                      <a:solidFill>
                        <a:prstClr val="black"/>
                      </a:solidFill>
                    </a:endParaRPr>
                  </a:p>
                </p:txBody>
              </p:sp>
            </mc:Choice>
            <mc:Fallback xmlns="">
              <p:sp>
                <p:nvSpPr>
                  <p:cNvPr id="137" name="テキスト ボックス 136">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1734502" y="3309599"/>
                    <a:ext cx="727588" cy="276999"/>
                  </a:xfrm>
                  <a:prstGeom prst="rect">
                    <a:avLst/>
                  </a:prstGeom>
                  <a:blipFill rotWithShape="0">
                    <a:blip r:embed="rId10"/>
                    <a:stretch>
                      <a:fillRect/>
                    </a:stretch>
                  </a:blipFill>
                </p:spPr>
                <p:txBody>
                  <a:bodyPr/>
                  <a:lstStyle/>
                  <a:p>
                    <a:r>
                      <a:rPr lang="ja-JP" altLang="en-US">
                        <a:noFill/>
                      </a:rPr>
                      <a:t> </a:t>
                    </a:r>
                  </a:p>
                </p:txBody>
              </p:sp>
            </mc:Fallback>
          </mc:AlternateContent>
          <p:cxnSp>
            <p:nvCxnSpPr>
              <p:cNvPr id="138" name="直線矢印コネクタ 137"/>
              <p:cNvCxnSpPr/>
              <p:nvPr/>
            </p:nvCxnSpPr>
            <p:spPr>
              <a:xfrm flipV="1">
                <a:off x="2098182" y="2991858"/>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p:cNvCxnSpPr/>
              <p:nvPr/>
            </p:nvCxnSpPr>
            <p:spPr>
              <a:xfrm flipV="1">
                <a:off x="2384395" y="2869087"/>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0" name="テキスト ボックス 139">
                <a:extLst>
                  <a:ext uri="{FF2B5EF4-FFF2-40B4-BE49-F238E27FC236}">
                    <a16:creationId xmlns="" xmlns:a16="http://schemas.microsoft.com/office/drawing/2014/main" xmlns:a14="http://schemas.microsoft.com/office/drawing/2010/main" xmlns:mc="http://schemas.openxmlformats.org/markup-compatibility/2006" id="{48F6885E-B992-4EE0-B5D0-6E70C822FADF}"/>
                  </a:ext>
                </a:extLst>
              </p:cNvPr>
              <p:cNvSpPr txBox="1"/>
              <p:nvPr/>
            </p:nvSpPr>
            <p:spPr>
              <a:xfrm>
                <a:off x="2848623" y="2722318"/>
                <a:ext cx="727816" cy="282243"/>
              </a:xfrm>
              <a:prstGeom prst="rect">
                <a:avLst/>
              </a:prstGeom>
              <a:solidFill>
                <a:srgbClr val="FFC000"/>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41" name="テキスト ボックス 140">
                    <a:extLst>
                      <a:ext uri="{FF2B5EF4-FFF2-40B4-BE49-F238E27FC236}">
                        <a16:creationId xmlns="" xmlns:a16="http://schemas.microsoft.com/office/drawing/2014/main" id="{D680480F-5514-416C-893C-D979F8D2ABDD}"/>
                      </a:ext>
                    </a:extLst>
                  </p:cNvPr>
                  <p:cNvSpPr txBox="1"/>
                  <p:nvPr/>
                </p:nvSpPr>
                <p:spPr>
                  <a:xfrm>
                    <a:off x="2848851" y="3306573"/>
                    <a:ext cx="727588" cy="276999"/>
                  </a:xfrm>
                  <a:prstGeom prst="rect">
                    <a:avLst/>
                  </a:prstGeom>
                  <a:solidFill>
                    <a:schemeClr val="accent1">
                      <a:lumMod val="20000"/>
                      <a:lumOff val="80000"/>
                    </a:schemeClr>
                  </a:solid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200" i="1" smtClean="0">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𝒙</m:t>
                              </m:r>
                            </m:e>
                            <m:sup>
                              <m:r>
                                <a:rPr lang="en-US" altLang="ja-JP" sz="1200" i="1" smtClean="0">
                                  <a:solidFill>
                                    <a:prstClr val="black"/>
                                  </a:solidFill>
                                  <a:latin typeface="Cambria Math" panose="02040503050406030204" pitchFamily="18" charset="0"/>
                                </a:rPr>
                                <m:t>3</m:t>
                              </m:r>
                            </m:sup>
                          </m:sSup>
                        </m:oMath>
                      </m:oMathPara>
                    </a14:m>
                    <a:endParaRPr lang="ja-JP" altLang="en-US" sz="1200" dirty="0">
                      <a:solidFill>
                        <a:prstClr val="black"/>
                      </a:solidFill>
                    </a:endParaRPr>
                  </a:p>
                </p:txBody>
              </p:sp>
            </mc:Choice>
            <mc:Fallback xmlns="">
              <p:sp>
                <p:nvSpPr>
                  <p:cNvPr id="141" name="テキスト ボックス 140">
                    <a:extLst>
                      <a:ext uri="{FF2B5EF4-FFF2-40B4-BE49-F238E27FC236}">
                        <a16:creationId xmlns="" xmlns:a16="http://schemas.microsoft.com/office/drawing/2014/main" id="{D680480F-5514-416C-893C-D979F8D2ABDD}"/>
                      </a:ext>
                    </a:extLst>
                  </p:cNvPr>
                  <p:cNvSpPr txBox="1">
                    <a:spLocks noRot="1" noChangeAspect="1" noMove="1" noResize="1" noEditPoints="1" noAdjustHandles="1" noChangeArrowheads="1" noChangeShapeType="1" noTextEdit="1"/>
                  </p:cNvSpPr>
                  <p:nvPr/>
                </p:nvSpPr>
                <p:spPr>
                  <a:xfrm>
                    <a:off x="2848851" y="3306573"/>
                    <a:ext cx="727588" cy="276999"/>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142" name="直線矢印コネクタ 141"/>
              <p:cNvCxnSpPr/>
              <p:nvPr/>
            </p:nvCxnSpPr>
            <p:spPr>
              <a:xfrm flipV="1">
                <a:off x="3212531" y="2988832"/>
                <a:ext cx="3683" cy="30201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3" name="直線矢印コネクタ 142"/>
              <p:cNvCxnSpPr/>
              <p:nvPr/>
            </p:nvCxnSpPr>
            <p:spPr>
              <a:xfrm flipV="1">
                <a:off x="3498744" y="2866061"/>
                <a:ext cx="465208" cy="3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5" name="正方形/長方形 144"/>
                  <p:cNvSpPr/>
                  <p:nvPr/>
                </p:nvSpPr>
                <p:spPr>
                  <a:xfrm>
                    <a:off x="4143059" y="2670727"/>
                    <a:ext cx="36580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b="1" i="1">
                              <a:solidFill>
                                <a:prstClr val="black"/>
                              </a:solidFill>
                              <a:latin typeface="Cambria Math" panose="02040503050406030204" pitchFamily="18" charset="0"/>
                            </a:rPr>
                            <m:t>𝒄</m:t>
                          </m:r>
                        </m:oMath>
                      </m:oMathPara>
                    </a14:m>
                    <a:endParaRPr lang="ja-JP" altLang="en-US" dirty="0">
                      <a:solidFill>
                        <a:prstClr val="black"/>
                      </a:solidFill>
                    </a:endParaRPr>
                  </a:p>
                </p:txBody>
              </p:sp>
            </mc:Choice>
            <mc:Fallback xmlns="">
              <p:sp>
                <p:nvSpPr>
                  <p:cNvPr id="145" name="正方形/長方形 144"/>
                  <p:cNvSpPr>
                    <a:spLocks noRot="1" noChangeAspect="1" noMove="1" noResize="1" noEditPoints="1" noAdjustHandles="1" noChangeArrowheads="1" noChangeShapeType="1" noTextEdit="1"/>
                  </p:cNvSpPr>
                  <p:nvPr/>
                </p:nvSpPr>
                <p:spPr>
                  <a:xfrm>
                    <a:off x="4143059" y="2670727"/>
                    <a:ext cx="365805" cy="369332"/>
                  </a:xfrm>
                  <a:prstGeom prst="rect">
                    <a:avLst/>
                  </a:prstGeom>
                  <a:blipFill rotWithShape="0">
                    <a:blip r:embed="rId12"/>
                    <a:stretch>
                      <a:fillRect/>
                    </a:stretch>
                  </a:blipFill>
                </p:spPr>
                <p:txBody>
                  <a:bodyPr/>
                  <a:lstStyle/>
                  <a:p>
                    <a:r>
                      <a:rPr lang="ja-JP" altLang="en-US">
                        <a:noFill/>
                      </a:rPr>
                      <a:t> </a:t>
                    </a:r>
                  </a:p>
                </p:txBody>
              </p:sp>
            </mc:Fallback>
          </mc:AlternateContent>
        </p:grpSp>
        <p:sp>
          <p:nvSpPr>
            <p:cNvPr id="148" name="右中かっこ 147"/>
            <p:cNvSpPr/>
            <p:nvPr/>
          </p:nvSpPr>
          <p:spPr>
            <a:xfrm rot="5400000">
              <a:off x="1978477" y="2347713"/>
              <a:ext cx="198022" cy="3103663"/>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49" name="右中かっこ 148"/>
            <p:cNvSpPr/>
            <p:nvPr/>
          </p:nvSpPr>
          <p:spPr>
            <a:xfrm rot="5400000">
              <a:off x="5787606" y="1876178"/>
              <a:ext cx="198023" cy="4046735"/>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50" name="テキスト ボックス 149"/>
            <p:cNvSpPr txBox="1"/>
            <p:nvPr/>
          </p:nvSpPr>
          <p:spPr>
            <a:xfrm>
              <a:off x="1527638" y="3969811"/>
              <a:ext cx="1099700" cy="369332"/>
            </a:xfrm>
            <a:prstGeom prst="rect">
              <a:avLst/>
            </a:prstGeom>
            <a:noFill/>
          </p:spPr>
          <p:txBody>
            <a:bodyPr wrap="square" rtlCol="0">
              <a:spAutoFit/>
            </a:bodyPr>
            <a:lstStyle/>
            <a:p>
              <a:r>
                <a:rPr lang="ja-JP" altLang="en-US" b="1" u="sng" dirty="0" smtClean="0">
                  <a:solidFill>
                    <a:srgbClr val="FF0000"/>
                  </a:solidFill>
                </a:rPr>
                <a:t>符号化器</a:t>
              </a:r>
              <a:endParaRPr lang="ja-JP" altLang="en-US" b="1" u="sng" dirty="0">
                <a:solidFill>
                  <a:srgbClr val="FF0000"/>
                </a:solidFill>
              </a:endParaRPr>
            </a:p>
          </p:txBody>
        </p:sp>
        <p:sp>
          <p:nvSpPr>
            <p:cNvPr id="151" name="テキスト ボックス 150"/>
            <p:cNvSpPr txBox="1"/>
            <p:nvPr/>
          </p:nvSpPr>
          <p:spPr>
            <a:xfrm>
              <a:off x="5415082" y="3999057"/>
              <a:ext cx="2306393" cy="369332"/>
            </a:xfrm>
            <a:prstGeom prst="rect">
              <a:avLst/>
            </a:prstGeom>
            <a:noFill/>
          </p:spPr>
          <p:txBody>
            <a:bodyPr wrap="square" rtlCol="0">
              <a:spAutoFit/>
            </a:bodyPr>
            <a:lstStyle/>
            <a:p>
              <a:r>
                <a:rPr lang="ja-JP" altLang="en-US" b="1" u="sng" dirty="0" smtClean="0">
                  <a:solidFill>
                    <a:srgbClr val="0070C0"/>
                  </a:solidFill>
                </a:rPr>
                <a:t>復号化器</a:t>
              </a:r>
              <a:endParaRPr lang="ja-JP" altLang="en-US" b="1" u="sng" dirty="0">
                <a:solidFill>
                  <a:srgbClr val="0070C0"/>
                </a:solidFill>
              </a:endParaRPr>
            </a:p>
          </p:txBody>
        </p:sp>
      </p:grpSp>
      <mc:AlternateContent xmlns:mc="http://schemas.openxmlformats.org/markup-compatibility/2006" xmlns:a14="http://schemas.microsoft.com/office/drawing/2010/main">
        <mc:Choice Requires="a14">
          <p:sp>
            <p:nvSpPr>
              <p:cNvPr id="152" name="テキスト ボックス 151"/>
              <p:cNvSpPr txBox="1"/>
              <p:nvPr/>
            </p:nvSpPr>
            <p:spPr>
              <a:xfrm>
                <a:off x="2247016" y="5213229"/>
                <a:ext cx="4532458" cy="778868"/>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𝑃</m:t>
                      </m:r>
                      <m:d>
                        <m:dPr>
                          <m:ctrlPr>
                            <a:rPr lang="en-US" altLang="ja-JP" i="1" smtClean="0">
                              <a:solidFill>
                                <a:prstClr val="black"/>
                              </a:solidFill>
                              <a:latin typeface="Cambria Math" panose="02040503050406030204" pitchFamily="18" charset="0"/>
                            </a:rPr>
                          </m:ctrlPr>
                        </m:dPr>
                        <m:e>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𝑇</m:t>
                                  </m:r>
                                </m:e>
                                <m:sup>
                                  <m:r>
                                    <a:rPr lang="en-US" altLang="ja-JP" i="1" smtClean="0">
                                      <a:solidFill>
                                        <a:prstClr val="black"/>
                                      </a:solidFill>
                                      <a:latin typeface="Cambria Math" panose="02040503050406030204" pitchFamily="18" charset="0"/>
                                    </a:rPr>
                                    <m:t>′</m:t>
                                  </m:r>
                                </m:sup>
                              </m:sSup>
                            </m:sup>
                          </m:sSup>
                          <m:r>
                            <m:rPr>
                              <m:lit/>
                            </m:rP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𝑇</m:t>
                              </m:r>
                            </m:sup>
                          </m:sSup>
                        </m:e>
                      </m:d>
                      <m:r>
                        <a:rPr lang="en-US" altLang="ja-JP" i="1" smtClean="0">
                          <a:solidFill>
                            <a:prstClr val="black"/>
                          </a:solidFill>
                          <a:latin typeface="Cambria Math" panose="02040503050406030204" pitchFamily="18" charset="0"/>
                        </a:rPr>
                        <m:t>=</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b>
                        <m:sup>
                          <m:r>
                            <a:rPr lang="en-US" altLang="ja-JP" i="1" smtClean="0">
                              <a:solidFill>
                                <a:prstClr val="black"/>
                              </a:solidFill>
                              <a:latin typeface="Cambria Math" panose="02040503050406030204" pitchFamily="18" charset="0"/>
                            </a:rPr>
                            <m:t>𝑇</m:t>
                          </m:r>
                          <m:r>
                            <a:rPr lang="en-US" altLang="ja-JP" i="1" smtClean="0">
                              <a:solidFill>
                                <a:prstClr val="black"/>
                              </a:solidFill>
                              <a:latin typeface="Cambria Math" panose="02040503050406030204" pitchFamily="18" charset="0"/>
                            </a:rPr>
                            <m:t>′</m:t>
                          </m:r>
                        </m:sup>
                        <m:e>
                          <m:r>
                            <a:rPr lang="en-US" altLang="ja-JP" i="1" smtClean="0">
                              <a:solidFill>
                                <a:prstClr val="black"/>
                              </a:solidFill>
                              <a:latin typeface="Cambria Math" panose="02040503050406030204" pitchFamily="18" charset="0"/>
                            </a:rPr>
                            <m:t>𝑃</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𝒚</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r>
                            <a:rPr lang="en-US" altLang="ja-JP"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𝒄</m:t>
                          </m:r>
                          <m:r>
                            <a:rPr lang="en-US" altLang="ja-JP" i="1" smtClean="0">
                              <a:solidFill>
                                <a:prstClr val="black"/>
                              </a:solidFill>
                              <a:latin typeface="Cambria Math" panose="02040503050406030204" pitchFamily="18" charset="0"/>
                            </a:rPr>
                            <m:t>)</m:t>
                          </m:r>
                        </m:e>
                      </m:nary>
                    </m:oMath>
                  </m:oMathPara>
                </a14:m>
                <a:endParaRPr lang="ja-JP" altLang="en-US" dirty="0">
                  <a:solidFill>
                    <a:prstClr val="black"/>
                  </a:solidFill>
                </a:endParaRPr>
              </a:p>
            </p:txBody>
          </p:sp>
        </mc:Choice>
        <mc:Fallback xmlns="">
          <p:sp>
            <p:nvSpPr>
              <p:cNvPr id="152" name="テキスト ボックス 151"/>
              <p:cNvSpPr txBox="1">
                <a:spLocks noRot="1" noChangeAspect="1" noMove="1" noResize="1" noEditPoints="1" noAdjustHandles="1" noChangeArrowheads="1" noChangeShapeType="1" noTextEdit="1"/>
              </p:cNvSpPr>
              <p:nvPr/>
            </p:nvSpPr>
            <p:spPr>
              <a:xfrm>
                <a:off x="2247016" y="5213229"/>
                <a:ext cx="4532458" cy="778868"/>
              </a:xfrm>
              <a:prstGeom prst="rect">
                <a:avLst/>
              </a:prstGeom>
              <a:blipFill rotWithShape="0">
                <a:blip r:embed="rId13"/>
                <a:stretch>
                  <a:fillRect/>
                </a:stretch>
              </a:blipFill>
            </p:spPr>
            <p:txBody>
              <a:bodyPr/>
              <a:lstStyle/>
              <a:p>
                <a:r>
                  <a:rPr lang="ja-JP" altLang="en-US">
                    <a:noFill/>
                  </a:rPr>
                  <a:t> </a:t>
                </a:r>
              </a:p>
            </p:txBody>
          </p:sp>
        </mc:Fallback>
      </mc:AlternateContent>
      <p:sp>
        <p:nvSpPr>
          <p:cNvPr id="154" name="テキスト ボックス 153"/>
          <p:cNvSpPr txBox="1"/>
          <p:nvPr/>
        </p:nvSpPr>
        <p:spPr>
          <a:xfrm>
            <a:off x="628650" y="5424045"/>
            <a:ext cx="1114350" cy="369332"/>
          </a:xfrm>
          <a:prstGeom prst="rect">
            <a:avLst/>
          </a:prstGeom>
          <a:noFill/>
        </p:spPr>
        <p:txBody>
          <a:bodyPr wrap="square" rtlCol="0">
            <a:spAutoFit/>
          </a:bodyPr>
          <a:lstStyle/>
          <a:p>
            <a:r>
              <a:rPr lang="ja-JP" altLang="en-US" dirty="0" smtClean="0">
                <a:solidFill>
                  <a:prstClr val="black"/>
                </a:solidFill>
              </a:rPr>
              <a:t>最尤法</a:t>
            </a:r>
            <a:endParaRPr lang="ja-JP" altLang="en-US" dirty="0">
              <a:solidFill>
                <a:prstClr val="black"/>
              </a:solidFill>
            </a:endParaRPr>
          </a:p>
        </p:txBody>
      </p:sp>
      <p:sp>
        <p:nvSpPr>
          <p:cNvPr id="155" name="テキスト ボックス 154"/>
          <p:cNvSpPr txBox="1"/>
          <p:nvPr/>
        </p:nvSpPr>
        <p:spPr>
          <a:xfrm>
            <a:off x="1234619" y="6091349"/>
            <a:ext cx="6970404" cy="369332"/>
          </a:xfrm>
          <a:prstGeom prst="rect">
            <a:avLst/>
          </a:prstGeom>
          <a:noFill/>
        </p:spPr>
        <p:txBody>
          <a:bodyPr wrap="square" rtlCol="0">
            <a:spAutoFit/>
          </a:bodyPr>
          <a:lstStyle/>
          <a:p>
            <a:r>
              <a:rPr lang="ja-JP" altLang="en-US" dirty="0" smtClean="0">
                <a:solidFill>
                  <a:prstClr val="black"/>
                </a:solidFill>
              </a:rPr>
              <a:t>⇒対数尤度関数</a:t>
            </a:r>
            <a:r>
              <a:rPr lang="en-US" altLang="ja-JP" dirty="0" smtClean="0">
                <a:solidFill>
                  <a:prstClr val="black"/>
                </a:solidFill>
              </a:rPr>
              <a:t>(</a:t>
            </a:r>
            <a:r>
              <a:rPr lang="ja-JP" altLang="en-US" dirty="0" smtClean="0">
                <a:solidFill>
                  <a:prstClr val="black"/>
                </a:solidFill>
              </a:rPr>
              <a:t>今回の誤差関数</a:t>
            </a:r>
            <a:r>
              <a:rPr lang="en-US" altLang="ja-JP" dirty="0" smtClean="0">
                <a:solidFill>
                  <a:prstClr val="black"/>
                </a:solidFill>
              </a:rPr>
              <a:t>)</a:t>
            </a:r>
            <a:r>
              <a:rPr lang="ja-JP" altLang="en-US" dirty="0" smtClean="0">
                <a:solidFill>
                  <a:prstClr val="black"/>
                </a:solidFill>
              </a:rPr>
              <a:t>の最小化により翻訳推定を行う</a:t>
            </a:r>
            <a:endParaRPr lang="ja-JP" altLang="en-US" dirty="0">
              <a:solidFill>
                <a:prstClr val="black"/>
              </a:solidFill>
            </a:endParaRPr>
          </a:p>
        </p:txBody>
      </p:sp>
    </p:spTree>
    <p:extLst>
      <p:ext uri="{BB962C8B-B14F-4D97-AF65-F5344CB8AC3E}">
        <p14:creationId xmlns:p14="http://schemas.microsoft.com/office/powerpoint/2010/main" val="82493101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ja-JP" altLang="en-US" dirty="0">
                <a:solidFill>
                  <a:schemeClr val="bg1"/>
                </a:solidFill>
              </a:rPr>
              <a:t>参考文献</a:t>
            </a:r>
          </a:p>
        </p:txBody>
      </p:sp>
      <p:sp>
        <p:nvSpPr>
          <p:cNvPr id="3" name="コンテンツ プレースホルダー 2"/>
          <p:cNvSpPr>
            <a:spLocks noGrp="1"/>
          </p:cNvSpPr>
          <p:nvPr>
            <p:ph idx="1"/>
          </p:nvPr>
        </p:nvSpPr>
        <p:spPr>
          <a:xfrm>
            <a:off x="628650" y="1496343"/>
            <a:ext cx="7886700" cy="5008152"/>
          </a:xfrm>
        </p:spPr>
        <p:txBody>
          <a:bodyPr/>
          <a:lstStyle/>
          <a:p>
            <a:pPr marL="0" indent="0">
              <a:buNone/>
            </a:pPr>
            <a:r>
              <a:rPr lang="ja-JP" altLang="en-US" dirty="0"/>
              <a:t>●講談社</a:t>
            </a:r>
            <a:r>
              <a:rPr lang="en-US" altLang="ja-JP" dirty="0"/>
              <a:t>｢</a:t>
            </a:r>
            <a:r>
              <a:rPr lang="ja-JP" altLang="en-US" dirty="0"/>
              <a:t>これならわかる深層学習入門</a:t>
            </a:r>
            <a:r>
              <a:rPr lang="en-US" altLang="ja-JP" dirty="0" smtClean="0"/>
              <a:t>｣</a:t>
            </a:r>
          </a:p>
          <a:p>
            <a:pPr marL="0" indent="0">
              <a:buNone/>
            </a:pPr>
            <a:r>
              <a:rPr lang="ja-JP" altLang="en-US" dirty="0" smtClean="0"/>
              <a:t>●講談社</a:t>
            </a:r>
            <a:r>
              <a:rPr lang="en-US" altLang="ja-JP" dirty="0" smtClean="0"/>
              <a:t>｢</a:t>
            </a:r>
            <a:r>
              <a:rPr lang="ja-JP" altLang="en-US" dirty="0" smtClean="0"/>
              <a:t>深層学習</a:t>
            </a:r>
            <a:r>
              <a:rPr lang="en-US" altLang="ja-JP" dirty="0" smtClean="0"/>
              <a:t>｣</a:t>
            </a:r>
            <a:endParaRPr lang="en-US" altLang="ja-JP" dirty="0"/>
          </a:p>
          <a:p>
            <a:pPr marL="0" indent="0">
              <a:buNone/>
            </a:pPr>
            <a:r>
              <a:rPr lang="ja-JP" altLang="en-US" dirty="0"/>
              <a:t>●</a:t>
            </a:r>
            <a:r>
              <a:rPr lang="en-US" altLang="ja-JP" dirty="0" err="1"/>
              <a:t>MathWorks</a:t>
            </a:r>
            <a:r>
              <a:rPr lang="en-US" altLang="ja-JP" dirty="0"/>
              <a:t>｢</a:t>
            </a:r>
            <a:r>
              <a:rPr lang="ja-JP" altLang="en-US" dirty="0"/>
              <a:t>たたみ込みニューラルネットワークの層の指定</a:t>
            </a:r>
            <a:r>
              <a:rPr lang="en-US" altLang="ja-JP" dirty="0"/>
              <a:t>｣</a:t>
            </a:r>
          </a:p>
          <a:p>
            <a:pPr marL="0" indent="0">
              <a:buNone/>
            </a:pPr>
            <a:r>
              <a:rPr lang="en-US" altLang="ja-JP" dirty="0"/>
              <a:t>https://jp.mathworks.com/help/nnet/ug/layers-of-a-convolutional-neural-network.html</a:t>
            </a:r>
          </a:p>
          <a:p>
            <a:pPr marL="0" indent="0">
              <a:buNone/>
            </a:pPr>
            <a:r>
              <a:rPr kumimoji="1" lang="ja-JP" altLang="en-US" dirty="0"/>
              <a:t>●</a:t>
            </a:r>
            <a:r>
              <a:rPr kumimoji="1" lang="en-US" altLang="ja-JP" dirty="0" err="1"/>
              <a:t>Qiita</a:t>
            </a:r>
            <a:r>
              <a:rPr kumimoji="1" lang="en-US" altLang="ja-JP" dirty="0"/>
              <a:t>｢</a:t>
            </a:r>
            <a:r>
              <a:rPr kumimoji="1" lang="ja-JP" altLang="en-US" dirty="0"/>
              <a:t>誤差逆伝播法のノート</a:t>
            </a:r>
            <a:r>
              <a:rPr kumimoji="1" lang="en-US" altLang="ja-JP" dirty="0"/>
              <a:t>｣</a:t>
            </a:r>
          </a:p>
          <a:p>
            <a:pPr marL="0" indent="0">
              <a:buNone/>
            </a:pPr>
            <a:r>
              <a:rPr lang="en-US" altLang="ja-JP" dirty="0"/>
              <a:t>https://</a:t>
            </a:r>
            <a:r>
              <a:rPr lang="en-US" altLang="ja-JP" dirty="0" smtClean="0"/>
              <a:t>qiita.com/eijian/items/c947fb6b5e7a49858fb4</a:t>
            </a:r>
          </a:p>
          <a:p>
            <a:pPr marL="0" indent="0">
              <a:buNone/>
            </a:pPr>
            <a:r>
              <a:rPr kumimoji="1" lang="ja-JP" altLang="en-US" dirty="0" smtClean="0"/>
              <a:t>●</a:t>
            </a:r>
            <a:r>
              <a:rPr kumimoji="1" lang="en-US" altLang="ja-JP" dirty="0" smtClean="0"/>
              <a:t>WANTEDLY ｢Fully Convolutional Networks </a:t>
            </a:r>
            <a:r>
              <a:rPr kumimoji="1" lang="ja-JP" altLang="en-US" dirty="0" smtClean="0"/>
              <a:t>を用いた自動線画生成に関する研究の紹介</a:t>
            </a:r>
            <a:r>
              <a:rPr kumimoji="1" lang="en-US" altLang="ja-JP" dirty="0" smtClean="0"/>
              <a:t>｣ by </a:t>
            </a:r>
            <a:r>
              <a:rPr kumimoji="1" lang="ja-JP" altLang="en-US" dirty="0" smtClean="0"/>
              <a:t>株式会社クロスコンパス</a:t>
            </a:r>
            <a:endParaRPr kumimoji="1" lang="en-US" altLang="ja-JP" dirty="0" smtClean="0"/>
          </a:p>
          <a:p>
            <a:pPr marL="0" indent="0">
              <a:buNone/>
            </a:pPr>
            <a:r>
              <a:rPr lang="en-US" altLang="ja-JP" dirty="0"/>
              <a:t>https://www.wantedly.com/companies/xcompass/post_articles/72450</a:t>
            </a:r>
            <a:endParaRPr kumimoji="1" lang="ja-JP" altLang="en-US" dirty="0"/>
          </a:p>
        </p:txBody>
      </p:sp>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106</a:t>
            </a:fld>
            <a:endParaRPr lang="ja-JP" altLang="en-US">
              <a:solidFill>
                <a:prstClr val="white"/>
              </a:solidFill>
            </a:endParaRPr>
          </a:p>
        </p:txBody>
      </p:sp>
    </p:spTree>
    <p:extLst>
      <p:ext uri="{BB962C8B-B14F-4D97-AF65-F5344CB8AC3E}">
        <p14:creationId xmlns:p14="http://schemas.microsoft.com/office/powerpoint/2010/main" val="933836628"/>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628650" y="365127"/>
                <a:ext cx="7886700" cy="596408"/>
              </a:xfrm>
            </p:spPr>
            <p:txBody>
              <a:bodyPr>
                <a:normAutofit fontScale="90000"/>
              </a:bodyPr>
              <a:lstStyle/>
              <a:p>
                <a:r>
                  <a:rPr lang="ja-JP" altLang="en-US" dirty="0" smtClean="0">
                    <a:solidFill>
                      <a:schemeClr val="bg1"/>
                    </a:solidFill>
                  </a:rPr>
                  <a:t>補足 </a:t>
                </a:r>
                <a:r>
                  <a:rPr lang="en-US" altLang="ja-JP" dirty="0" smtClean="0">
                    <a:solidFill>
                      <a:schemeClr val="bg1"/>
                    </a:solidFill>
                  </a:rPr>
                  <a:t>: </a:t>
                </a:r>
                <a14:m>
                  <m:oMath xmlns:m="http://schemas.openxmlformats.org/officeDocument/2006/math">
                    <m:sSup>
                      <m:sSupPr>
                        <m:ctrlPr>
                          <a:rPr lang="en-US" altLang="ja-JP" i="1" smtClean="0">
                            <a:solidFill>
                              <a:schemeClr val="bg1"/>
                            </a:solidFill>
                            <a:latin typeface="Cambria Math" panose="02040503050406030204" pitchFamily="18" charset="0"/>
                          </a:rPr>
                        </m:ctrlPr>
                      </m:sSupPr>
                      <m:e>
                        <m:r>
                          <a:rPr lang="en-US" altLang="ja-JP" b="0" i="1">
                            <a:solidFill>
                              <a:schemeClr val="bg1"/>
                            </a:solidFill>
                            <a:latin typeface="Cambria Math" panose="02040503050406030204" pitchFamily="18" charset="0"/>
                          </a:rPr>
                          <m:t>𝐿</m:t>
                        </m:r>
                      </m:e>
                      <m:sup>
                        <m:r>
                          <a:rPr lang="en-US" altLang="ja-JP" b="0" i="1">
                            <a:solidFill>
                              <a:schemeClr val="bg1"/>
                            </a:solidFill>
                            <a:latin typeface="Cambria Math" panose="02040503050406030204" pitchFamily="18" charset="0"/>
                          </a:rPr>
                          <m:t>𝑃</m:t>
                        </m:r>
                      </m:sup>
                    </m:sSup>
                  </m:oMath>
                </a14:m>
                <a:r>
                  <a:rPr lang="ja-JP" altLang="en-US" dirty="0">
                    <a:solidFill>
                      <a:schemeClr val="bg1"/>
                    </a:solidFill>
                    <a:latin typeface="+mj-ea"/>
                  </a:rPr>
                  <a:t>プーリング で</a:t>
                </a:r>
                <a:r>
                  <a:rPr lang="en-US" altLang="ja-JP" dirty="0" smtClean="0">
                    <a:solidFill>
                      <a:schemeClr val="bg1"/>
                    </a:solidFill>
                    <a:latin typeface="+mj-ea"/>
                  </a:rPr>
                  <a:t>P</a:t>
                </a:r>
                <a:r>
                  <a:rPr lang="ja-JP" altLang="en-US" dirty="0">
                    <a:solidFill>
                      <a:schemeClr val="bg1"/>
                    </a:solidFill>
                    <a:latin typeface="+mj-ea"/>
                  </a:rPr>
                  <a:t>→</a:t>
                </a:r>
                <a:r>
                  <a:rPr lang="ja-JP" altLang="en-US" dirty="0" smtClean="0">
                    <a:solidFill>
                      <a:schemeClr val="bg1"/>
                    </a:solidFill>
                    <a:latin typeface="+mj-ea"/>
                  </a:rPr>
                  <a:t>∞のとき</a:t>
                </a:r>
                <a:r>
                  <a:rPr lang="en-US" altLang="ja-JP" dirty="0" smtClean="0">
                    <a:solidFill>
                      <a:schemeClr val="bg1"/>
                    </a:solidFill>
                    <a:latin typeface="+mj-ea"/>
                  </a:rPr>
                  <a:t/>
                </a:r>
                <a:br>
                  <a:rPr lang="en-US" altLang="ja-JP" dirty="0" smtClean="0">
                    <a:solidFill>
                      <a:schemeClr val="bg1"/>
                    </a:solidFill>
                    <a:latin typeface="+mj-ea"/>
                  </a:rPr>
                </a:br>
                <a:r>
                  <a:rPr lang="ja-JP" altLang="en-US" dirty="0" smtClean="0">
                    <a:solidFill>
                      <a:schemeClr val="bg1"/>
                    </a:solidFill>
                    <a:latin typeface="+mj-ea"/>
                  </a:rPr>
                  <a:t>最大プーリングと等価になる証明</a:t>
                </a:r>
                <a:endParaRPr kumimoji="1" lang="ja-JP" altLang="en-US" dirty="0">
                  <a:solidFill>
                    <a:schemeClr val="bg1"/>
                  </a:solidFill>
                  <a:latin typeface="+mj-ea"/>
                </a:endParaRP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628650" y="365127"/>
                <a:ext cx="7886700" cy="596408"/>
              </a:xfrm>
              <a:blipFill rotWithShape="0">
                <a:blip r:embed="rId2"/>
                <a:stretch>
                  <a:fillRect l="-1777" t="-48980" b="-6224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443060" y="1442301"/>
                <a:ext cx="6504495" cy="374270"/>
              </a:xfrm>
              <a:prstGeom prst="rect">
                <a:avLst/>
              </a:prstGeom>
              <a:noFill/>
            </p:spPr>
            <p:txBody>
              <a:bodyPr wrap="square" rtlCol="0">
                <a:spAutoFit/>
              </a:bodyPr>
              <a:lstStyle/>
              <a:p>
                <a:r>
                  <a:rPr lang="ja-JP" altLang="en-US" dirty="0">
                    <a:solidFill>
                      <a:prstClr val="black"/>
                    </a:solidFill>
                  </a:rPr>
                  <a:t>●</a:t>
                </a:r>
                <a14:m>
                  <m:oMath xmlns:m="http://schemas.openxmlformats.org/officeDocument/2006/math">
                    <m:sSup>
                      <m:sSupPr>
                        <m:ctrlPr>
                          <a:rPr lang="en-US" altLang="ja-JP" b="1" i="1" u="sng" smtClean="0">
                            <a:solidFill>
                              <a:srgbClr val="FF3300"/>
                            </a:solidFill>
                            <a:latin typeface="Cambria Math" panose="02040503050406030204" pitchFamily="18" charset="0"/>
                          </a:rPr>
                        </m:ctrlPr>
                      </m:sSupPr>
                      <m:e>
                        <m:r>
                          <a:rPr lang="en-US" altLang="ja-JP" b="1" i="1" u="sng" smtClean="0">
                            <a:solidFill>
                              <a:srgbClr val="FF3300"/>
                            </a:solidFill>
                            <a:latin typeface="Cambria Math" panose="02040503050406030204" pitchFamily="18" charset="0"/>
                          </a:rPr>
                          <m:t>𝑳</m:t>
                        </m:r>
                      </m:e>
                      <m:sup>
                        <m:r>
                          <a:rPr lang="en-US" altLang="ja-JP" b="1" i="1" u="sng" smtClean="0">
                            <a:solidFill>
                              <a:srgbClr val="FF3300"/>
                            </a:solidFill>
                            <a:latin typeface="Cambria Math" panose="02040503050406030204" pitchFamily="18" charset="0"/>
                          </a:rPr>
                          <m:t>𝑷</m:t>
                        </m:r>
                      </m:sup>
                    </m:sSup>
                  </m:oMath>
                </a14:m>
                <a:r>
                  <a:rPr lang="ja-JP" altLang="en-US" b="1" u="sng" dirty="0">
                    <a:solidFill>
                      <a:srgbClr val="FF3300"/>
                    </a:solidFill>
                  </a:rPr>
                  <a:t>プーリング </a:t>
                </a:r>
                <a:r>
                  <a:rPr lang="en-US" altLang="ja-JP" dirty="0">
                    <a:solidFill>
                      <a:prstClr val="black"/>
                    </a:solidFill>
                  </a:rPr>
                  <a:t>: </a:t>
                </a:r>
                <a:r>
                  <a:rPr lang="ja-JP" altLang="en-US" dirty="0">
                    <a:solidFill>
                      <a:prstClr val="black"/>
                    </a:solidFill>
                  </a:rPr>
                  <a:t>最大プーリングと平均プーリングの拡張</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43060" y="1442301"/>
                <a:ext cx="6504495" cy="374270"/>
              </a:xfrm>
              <a:prstGeom prst="rect">
                <a:avLst/>
              </a:prstGeom>
              <a:blipFill rotWithShape="0">
                <a:blip r:embed="rId3"/>
                <a:stretch>
                  <a:fillRect l="-843" t="-14754" b="-295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946265" y="1816378"/>
                <a:ext cx="3275769" cy="8899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func>
                                <m:funcPr>
                                  <m:ctrlPr>
                                    <a:rPr lang="en-US" altLang="ja-JP" i="1">
                                      <a:solidFill>
                                        <a:prstClr val="black"/>
                                      </a:solidFill>
                                      <a:latin typeface="Cambria Math" panose="02040503050406030204" pitchFamily="18" charset="0"/>
                                    </a:rPr>
                                  </m:ctrlPr>
                                </m:funcPr>
                                <m:fNa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𝐻</m:t>
                                          </m:r>
                                        </m:e>
                                        <m:sup>
                                          <m:r>
                                            <a:rPr lang="en-US" altLang="ja-JP" i="1">
                                              <a:solidFill>
                                                <a:prstClr val="black"/>
                                              </a:solidFill>
                                              <a:latin typeface="Cambria Math" panose="02040503050406030204" pitchFamily="18" charset="0"/>
                                            </a:rPr>
                                            <m:t>2</m:t>
                                          </m:r>
                                        </m:sup>
                                      </m:sSup>
                                    </m:den>
                                  </m:f>
                                </m:fName>
                                <m:e>
                                  <m:nary>
                                    <m:naryPr>
                                      <m:chr m:val="∑"/>
                                      <m:supHide m:val="on"/>
                                      <m:ctrlPr>
                                        <a:rPr lang="en-US" altLang="ja-JP" i="1">
                                          <a:solidFill>
                                            <a:prstClr val="black"/>
                                          </a:solidFill>
                                          <a:latin typeface="Cambria Math" panose="02040503050406030204" pitchFamily="18" charset="0"/>
                                        </a:rPr>
                                      </m:ctrlPr>
                                    </m:naryPr>
                                    <m:sub>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e>
                                      </m:d>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𝑄</m:t>
                                          </m:r>
                                        </m:e>
                                        <m:sub>
                                          <m:r>
                                            <a:rPr lang="en-US" altLang="ja-JP" i="1">
                                              <a:solidFill>
                                                <a:prstClr val="black"/>
                                              </a:solidFill>
                                              <a:latin typeface="Cambria Math" panose="02040503050406030204" pitchFamily="18" charset="0"/>
                                            </a:rPr>
                                            <m:t>𝑖𝑗</m:t>
                                          </m:r>
                                        </m:sub>
                                      </m:sSub>
                                    </m:sub>
                                    <m:sup/>
                                    <m:e>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e>
                                          </m:d>
                                        </m:e>
                                        <m:sup>
                                          <m:r>
                                            <a:rPr lang="en-US" altLang="ja-JP" i="1" smtClean="0">
                                              <a:solidFill>
                                                <a:prstClr val="black"/>
                                              </a:solidFill>
                                              <a:latin typeface="Cambria Math" panose="02040503050406030204" pitchFamily="18" charset="0"/>
                                            </a:rPr>
                                            <m:t>𝑃</m:t>
                                          </m:r>
                                        </m:sup>
                                      </m:sSup>
                                    </m:e>
                                  </m:nary>
                                </m:e>
                              </m:func>
                            </m:e>
                          </m:d>
                        </m:e>
                        <m:sup>
                          <m:f>
                            <m:fPr>
                              <m:ctrlPr>
                                <a:rPr lang="en-US" altLang="ja-JP" i="1" smtClean="0">
                                  <a:solidFill>
                                    <a:prstClr val="black"/>
                                  </a:solidFill>
                                  <a:latin typeface="Cambria Math" panose="02040503050406030204" pitchFamily="18" charset="0"/>
                                </a:rPr>
                              </m:ctrlPr>
                            </m:fPr>
                            <m:num>
                              <m:r>
                                <a:rPr lang="en-US" altLang="ja-JP" i="1" smtClean="0">
                                  <a:solidFill>
                                    <a:prstClr val="black"/>
                                  </a:solidFill>
                                  <a:latin typeface="Cambria Math" panose="02040503050406030204" pitchFamily="18" charset="0"/>
                                </a:rPr>
                                <m:t>1</m:t>
                              </m:r>
                            </m:num>
                            <m:den>
                              <m:r>
                                <a:rPr lang="en-US" altLang="ja-JP" i="1" smtClean="0">
                                  <a:solidFill>
                                    <a:prstClr val="black"/>
                                  </a:solidFill>
                                  <a:latin typeface="Cambria Math" panose="02040503050406030204" pitchFamily="18" charset="0"/>
                                </a:rPr>
                                <m:t>𝑃</m:t>
                              </m:r>
                            </m:den>
                          </m:f>
                        </m:sup>
                      </m:sSup>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946265" y="1816378"/>
                <a:ext cx="3275769" cy="889987"/>
              </a:xfrm>
              <a:prstGeom prst="rect">
                <a:avLst/>
              </a:prstGeom>
              <a:blipFill rotWithShape="0">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4725239" y="2081347"/>
            <a:ext cx="2837468" cy="646331"/>
          </a:xfrm>
          <a:prstGeom prst="rect">
            <a:avLst/>
          </a:prstGeom>
          <a:noFill/>
        </p:spPr>
        <p:txBody>
          <a:bodyPr wrap="square" rtlCol="0">
            <a:spAutoFit/>
          </a:bodyPr>
          <a:lstStyle/>
          <a:p>
            <a:r>
              <a:rPr lang="en-US" altLang="ja-JP" dirty="0">
                <a:solidFill>
                  <a:prstClr val="black"/>
                </a:solidFill>
              </a:rPr>
              <a:t>P=1   : </a:t>
            </a:r>
            <a:r>
              <a:rPr lang="ja-JP" altLang="en-US" dirty="0">
                <a:solidFill>
                  <a:prstClr val="black"/>
                </a:solidFill>
              </a:rPr>
              <a:t>平均プーリング</a:t>
            </a:r>
            <a:endParaRPr lang="en-US" altLang="ja-JP" dirty="0">
              <a:solidFill>
                <a:prstClr val="black"/>
              </a:solidFill>
            </a:endParaRPr>
          </a:p>
          <a:p>
            <a:r>
              <a:rPr lang="en-US" altLang="ja-JP" dirty="0">
                <a:solidFill>
                  <a:prstClr val="black"/>
                </a:solidFill>
              </a:rPr>
              <a:t>P</a:t>
            </a:r>
            <a:r>
              <a:rPr lang="ja-JP" altLang="en-US" dirty="0">
                <a:solidFill>
                  <a:prstClr val="black"/>
                </a:solidFill>
              </a:rPr>
              <a:t>→∞ </a:t>
            </a:r>
            <a:r>
              <a:rPr lang="en-US" altLang="ja-JP" dirty="0">
                <a:solidFill>
                  <a:prstClr val="black"/>
                </a:solidFill>
              </a:rPr>
              <a:t>: </a:t>
            </a:r>
            <a:r>
              <a:rPr lang="ja-JP" altLang="en-US" dirty="0">
                <a:solidFill>
                  <a:prstClr val="black"/>
                </a:solidFill>
              </a:rPr>
              <a:t>最大プーリング</a:t>
            </a:r>
          </a:p>
        </p:txBody>
      </p:sp>
      <mc:AlternateContent xmlns:mc="http://schemas.openxmlformats.org/markup-compatibility/2006" xmlns:a14="http://schemas.microsoft.com/office/drawing/2010/main">
        <mc:Choice Requires="a14">
          <p:sp>
            <p:nvSpPr>
              <p:cNvPr id="10" name="角丸四角形吹き出し 9"/>
              <p:cNvSpPr/>
              <p:nvPr/>
            </p:nvSpPr>
            <p:spPr>
              <a:xfrm>
                <a:off x="628650" y="3089868"/>
                <a:ext cx="8072290" cy="1758317"/>
              </a:xfrm>
              <a:prstGeom prst="wedgeRoundRectCallout">
                <a:avLst>
                  <a:gd name="adj1" fmla="val -34146"/>
                  <a:gd name="adj2" fmla="val -6017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14:m>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𝑝</m:t>
                            </m:r>
                          </m:e>
                          <m:sup>
                            <m:r>
                              <a:rPr lang="en-US" altLang="ja-JP" i="1" smtClean="0">
                                <a:solidFill>
                                  <a:prstClr val="black"/>
                                </a:solidFill>
                                <a:latin typeface="Cambria Math" panose="02040503050406030204" pitchFamily="18" charset="0"/>
                              </a:rPr>
                              <m:t>∗</m:t>
                            </m:r>
                          </m:sup>
                        </m:sSup>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𝑞</m:t>
                            </m:r>
                          </m:e>
                          <m:sup>
                            <m:r>
                              <a:rPr lang="en-US" altLang="ja-JP" i="1" smtClean="0">
                                <a:solidFill>
                                  <a:prstClr val="black"/>
                                </a:solidFill>
                                <a:latin typeface="Cambria Math" panose="02040503050406030204" pitchFamily="18" charset="0"/>
                              </a:rPr>
                              <m:t>∗</m:t>
                            </m:r>
                          </m:sup>
                        </m:sSup>
                      </m:sub>
                    </m:sSub>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𝑚𝑎𝑥</m:t>
                        </m:r>
                      </m:e>
                      <m:sub>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smtClean="0">
                            <a:solidFill>
                              <a:prstClr val="black"/>
                            </a:solidFill>
                            <a:latin typeface="Cambria Math" panose="02040503050406030204" pitchFamily="18" charset="0"/>
                          </a:rPr>
                          <m:t>)</m:t>
                        </m:r>
                      </m:sub>
                    </m:s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m:t>
                        </m:r>
                      </m:sub>
                    </m:sSub>
                  </m:oMath>
                </a14:m>
                <a:r>
                  <a:rPr lang="ja-JP" altLang="en-US" dirty="0">
                    <a:solidFill>
                      <a:prstClr val="black"/>
                    </a:solidFill>
                  </a:rPr>
                  <a:t>　とすると，</a:t>
                </a:r>
                <a:endParaRPr lang="en-US" altLang="ja-JP" dirty="0">
                  <a:solidFill>
                    <a:prstClr val="black"/>
                  </a:solidFill>
                </a:endParaRPr>
              </a:p>
              <a:p>
                <a:pPr algn="ctr"/>
                <a14:m>
                  <m:oMathPara xmlns:m="http://schemas.openxmlformats.org/officeDocument/2006/math">
                    <m:oMathParaPr>
                      <m:jc m:val="centerGroup"/>
                    </m:oMathParaPr>
                    <m:oMath xmlns:m="http://schemas.openxmlformats.org/officeDocument/2006/math">
                      <m:sSup>
                        <m:sSupPr>
                          <m:ctrlPr>
                            <a:rPr lang="en-US" altLang="ja-JP" sz="1600" i="1">
                              <a:solidFill>
                                <a:prstClr val="black"/>
                              </a:solidFill>
                              <a:latin typeface="Cambria Math" panose="02040503050406030204" pitchFamily="18" charset="0"/>
                            </a:rPr>
                          </m:ctrlPr>
                        </m:sSupPr>
                        <m:e>
                          <m:d>
                            <m:dPr>
                              <m:ctrlPr>
                                <a:rPr lang="en-US" altLang="ja-JP" sz="1600" i="1">
                                  <a:solidFill>
                                    <a:prstClr val="black"/>
                                  </a:solidFill>
                                  <a:latin typeface="Cambria Math" panose="02040503050406030204" pitchFamily="18" charset="0"/>
                                </a:rPr>
                              </m:ctrlPr>
                            </m:dPr>
                            <m:e>
                              <m:nary>
                                <m:naryPr>
                                  <m:chr m:val="∑"/>
                                  <m:supHide m:val="on"/>
                                  <m:ctrlPr>
                                    <a:rPr lang="en-US" altLang="ja-JP" sz="1600" i="1">
                                      <a:solidFill>
                                        <a:prstClr val="black"/>
                                      </a:solidFill>
                                      <a:latin typeface="Cambria Math" panose="02040503050406030204" pitchFamily="18" charset="0"/>
                                    </a:rPr>
                                  </m:ctrlPr>
                                </m:naryPr>
                                <m:sub>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𝑝</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𝑞</m:t>
                                      </m:r>
                                    </m:e>
                                  </m:d>
                                  <m:r>
                                    <a:rPr lang="en-US" altLang="ja-JP"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𝑄</m:t>
                                      </m:r>
                                    </m:e>
                                    <m:sub>
                                      <m:r>
                                        <a:rPr lang="en-US" altLang="ja-JP" sz="1600" i="1">
                                          <a:solidFill>
                                            <a:prstClr val="black"/>
                                          </a:solidFill>
                                          <a:latin typeface="Cambria Math" panose="02040503050406030204" pitchFamily="18" charset="0"/>
                                        </a:rPr>
                                        <m:t>𝑖𝑗</m:t>
                                      </m:r>
                                    </m:sub>
                                  </m:sSub>
                                </m:sub>
                                <m:sup/>
                                <m:e>
                                  <m:sSup>
                                    <m:sSupPr>
                                      <m:ctrlPr>
                                        <a:rPr lang="en-US" altLang="ja-JP" sz="1600" i="1">
                                          <a:solidFill>
                                            <a:prstClr val="black"/>
                                          </a:solidFill>
                                          <a:latin typeface="Cambria Math" panose="02040503050406030204" pitchFamily="18" charset="0"/>
                                        </a:rPr>
                                      </m:ctrlPr>
                                    </m:sSupPr>
                                    <m:e>
                                      <m:d>
                                        <m:dPr>
                                          <m:ctrlPr>
                                            <a:rPr lang="en-US" altLang="ja-JP" sz="1600" i="1">
                                              <a:solidFill>
                                                <a:prstClr val="black"/>
                                              </a:solidFill>
                                              <a:latin typeface="Cambria Math" panose="02040503050406030204" pitchFamily="18" charset="0"/>
                                            </a:rPr>
                                          </m:ctrlPr>
                                        </m:dPr>
                                        <m:e>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𝑧</m:t>
                                              </m:r>
                                            </m:e>
                                            <m:sub>
                                              <m:r>
                                                <a:rPr lang="en-US" altLang="ja-JP" sz="1600" i="1" smtClean="0">
                                                  <a:solidFill>
                                                    <a:prstClr val="black"/>
                                                  </a:solidFill>
                                                  <a:latin typeface="Cambria Math" panose="02040503050406030204" pitchFamily="18" charset="0"/>
                                                </a:rPr>
                                                <m:t>𝑝𝑞</m:t>
                                              </m:r>
                                            </m:sub>
                                          </m:sSub>
                                        </m:e>
                                      </m:d>
                                    </m:e>
                                    <m:sup>
                                      <m:r>
                                        <a:rPr lang="en-US" altLang="ja-JP" sz="1600" i="1">
                                          <a:solidFill>
                                            <a:prstClr val="black"/>
                                          </a:solidFill>
                                          <a:latin typeface="Cambria Math" panose="02040503050406030204" pitchFamily="18" charset="0"/>
                                        </a:rPr>
                                        <m:t>𝑃</m:t>
                                      </m:r>
                                    </m:sup>
                                  </m:sSup>
                                </m:e>
                              </m:nary>
                            </m:e>
                          </m:d>
                        </m:e>
                        <m:sup>
                          <m:f>
                            <m:fPr>
                              <m:ctrlPr>
                                <a:rPr lang="en-US" altLang="ja-JP" sz="1600" i="1">
                                  <a:solidFill>
                                    <a:prstClr val="black"/>
                                  </a:solidFill>
                                  <a:latin typeface="Cambria Math" panose="02040503050406030204" pitchFamily="18" charset="0"/>
                                </a:rPr>
                              </m:ctrlPr>
                            </m:fPr>
                            <m:num>
                              <m:r>
                                <a:rPr lang="en-US" altLang="ja-JP" sz="1600" i="1">
                                  <a:solidFill>
                                    <a:prstClr val="black"/>
                                  </a:solidFill>
                                  <a:latin typeface="Cambria Math" panose="02040503050406030204" pitchFamily="18" charset="0"/>
                                </a:rPr>
                                <m:t>1</m:t>
                              </m:r>
                            </m:num>
                            <m:den>
                              <m:r>
                                <a:rPr lang="en-US" altLang="ja-JP" sz="1600" i="1">
                                  <a:solidFill>
                                    <a:prstClr val="black"/>
                                  </a:solidFill>
                                  <a:latin typeface="Cambria Math" panose="02040503050406030204" pitchFamily="18" charset="0"/>
                                </a:rPr>
                                <m:t>𝑃</m:t>
                              </m:r>
                            </m:den>
                          </m:f>
                        </m:sup>
                      </m:sSup>
                      <m:r>
                        <a:rPr lang="en-US" altLang="ja-JP" sz="1600" i="1" smtClean="0">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𝑧</m:t>
                          </m:r>
                        </m:e>
                        <m:sub>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𝑝</m:t>
                              </m:r>
                            </m:e>
                            <m:sup>
                              <m:r>
                                <a:rPr lang="en-US" altLang="ja-JP" sz="1600" i="1">
                                  <a:solidFill>
                                    <a:prstClr val="black"/>
                                  </a:solidFill>
                                  <a:latin typeface="Cambria Math" panose="02040503050406030204" pitchFamily="18" charset="0"/>
                                </a:rPr>
                                <m:t>∗</m:t>
                              </m:r>
                            </m:sup>
                          </m:sSup>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𝑞</m:t>
                              </m:r>
                            </m:e>
                            <m:sup>
                              <m:r>
                                <a:rPr lang="en-US" altLang="ja-JP" sz="1600" i="1">
                                  <a:solidFill>
                                    <a:prstClr val="black"/>
                                  </a:solidFill>
                                  <a:latin typeface="Cambria Math" panose="02040503050406030204" pitchFamily="18" charset="0"/>
                                </a:rPr>
                                <m:t>∗</m:t>
                              </m:r>
                            </m:sup>
                          </m:sSup>
                        </m:sub>
                      </m:sSub>
                      <m:sSup>
                        <m:sSupPr>
                          <m:ctrlPr>
                            <a:rPr lang="en-US" altLang="ja-JP" sz="1600" i="1" smtClean="0">
                              <a:solidFill>
                                <a:prstClr val="black"/>
                              </a:solidFill>
                              <a:latin typeface="Cambria Math" panose="02040503050406030204" pitchFamily="18" charset="0"/>
                            </a:rPr>
                          </m:ctrlPr>
                        </m:sSupPr>
                        <m:e>
                          <m:d>
                            <m:dPr>
                              <m:ctrlPr>
                                <a:rPr lang="en-US" altLang="ja-JP" sz="1600" i="1" smtClean="0">
                                  <a:solidFill>
                                    <a:prstClr val="black"/>
                                  </a:solidFill>
                                  <a:latin typeface="Cambria Math" panose="02040503050406030204" pitchFamily="18" charset="0"/>
                                </a:rPr>
                              </m:ctrlPr>
                            </m:dPr>
                            <m:e>
                              <m:r>
                                <a:rPr lang="en-US" altLang="ja-JP" sz="1600" i="1" smtClean="0">
                                  <a:solidFill>
                                    <a:prstClr val="black"/>
                                  </a:solidFill>
                                  <a:latin typeface="Cambria Math" panose="02040503050406030204" pitchFamily="18" charset="0"/>
                                </a:rPr>
                                <m:t>1+</m:t>
                              </m:r>
                              <m:nary>
                                <m:naryPr>
                                  <m:chr m:val="∑"/>
                                  <m:supHide m:val="on"/>
                                  <m:ctrlPr>
                                    <a:rPr lang="en-US" altLang="ja-JP" sz="1600" i="1">
                                      <a:solidFill>
                                        <a:prstClr val="black"/>
                                      </a:solidFill>
                                      <a:latin typeface="Cambria Math" panose="02040503050406030204" pitchFamily="18" charset="0"/>
                                    </a:rPr>
                                  </m:ctrlPr>
                                </m:naryPr>
                                <m:sub>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𝑝</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𝑞</m:t>
                                      </m:r>
                                    </m:e>
                                  </m:d>
                                  <m:r>
                                    <a:rPr lang="ja-JP" altLang="en-US" sz="1600" i="1">
                                      <a:solidFill>
                                        <a:prstClr val="black"/>
                                      </a:solidFill>
                                      <a:latin typeface="Cambria Math" panose="02040503050406030204" pitchFamily="18" charset="0"/>
                                    </a:rPr>
                                    <m:t>≠</m:t>
                                  </m:r>
                                  <m:d>
                                    <m:dPr>
                                      <m:ctrlPr>
                                        <a:rPr lang="en-US" altLang="ja-JP" sz="1600" i="1" smtClean="0">
                                          <a:solidFill>
                                            <a:prstClr val="black"/>
                                          </a:solidFill>
                                          <a:latin typeface="Cambria Math" panose="02040503050406030204" pitchFamily="18" charset="0"/>
                                        </a:rPr>
                                      </m:ctrlPr>
                                    </m:dPr>
                                    <m:e>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𝑝</m:t>
                                          </m:r>
                                        </m:e>
                                        <m:sup>
                                          <m:r>
                                            <a:rPr lang="en-US" altLang="ja-JP" sz="1600" i="1">
                                              <a:solidFill>
                                                <a:prstClr val="black"/>
                                              </a:solidFill>
                                              <a:latin typeface="Cambria Math" panose="02040503050406030204" pitchFamily="18" charset="0"/>
                                            </a:rPr>
                                            <m:t>∗</m:t>
                                          </m:r>
                                        </m:sup>
                                      </m:sSup>
                                      <m:r>
                                        <a:rPr lang="en-US" altLang="ja-JP" sz="1600" i="1" smtClean="0">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𝑞</m:t>
                                          </m:r>
                                        </m:e>
                                        <m:sup>
                                          <m:r>
                                            <a:rPr lang="en-US" altLang="ja-JP" sz="1600" i="1">
                                              <a:solidFill>
                                                <a:prstClr val="black"/>
                                              </a:solidFill>
                                              <a:latin typeface="Cambria Math" panose="02040503050406030204" pitchFamily="18" charset="0"/>
                                            </a:rPr>
                                            <m:t>∗</m:t>
                                          </m:r>
                                        </m:sup>
                                      </m:sSup>
                                    </m:e>
                                  </m:d>
                                </m:sub>
                                <m:sup/>
                                <m:e>
                                  <m:sSup>
                                    <m:sSupPr>
                                      <m:ctrlPr>
                                        <a:rPr lang="en-US" altLang="ja-JP" sz="1600" i="1">
                                          <a:solidFill>
                                            <a:prstClr val="black"/>
                                          </a:solidFill>
                                          <a:latin typeface="Cambria Math" panose="02040503050406030204" pitchFamily="18" charset="0"/>
                                        </a:rPr>
                                      </m:ctrlPr>
                                    </m:sSupPr>
                                    <m:e>
                                      <m:d>
                                        <m:dPr>
                                          <m:ctrlPr>
                                            <a:rPr lang="en-US" altLang="ja-JP" sz="1600" i="1">
                                              <a:solidFill>
                                                <a:prstClr val="black"/>
                                              </a:solidFill>
                                              <a:latin typeface="Cambria Math" panose="02040503050406030204" pitchFamily="18" charset="0"/>
                                            </a:rPr>
                                          </m:ctrlPr>
                                        </m:dPr>
                                        <m:e>
                                          <m:f>
                                            <m:fPr>
                                              <m:ctrlPr>
                                                <a:rPr lang="en-US" altLang="ja-JP" sz="1600" i="1" smtClean="0">
                                                  <a:solidFill>
                                                    <a:prstClr val="black"/>
                                                  </a:solidFill>
                                                  <a:latin typeface="Cambria Math" panose="02040503050406030204" pitchFamily="18" charset="0"/>
                                                </a:rPr>
                                              </m:ctrlPr>
                                            </m:fPr>
                                            <m:num>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𝑝𝑞</m:t>
                                                  </m:r>
                                                </m:sub>
                                              </m:sSub>
                                            </m:num>
                                            <m:den>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𝑧</m:t>
                                                  </m:r>
                                                </m:e>
                                                <m:sub>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𝑝</m:t>
                                                      </m:r>
                                                    </m:e>
                                                    <m:sup>
                                                      <m:r>
                                                        <a:rPr lang="en-US" altLang="ja-JP" sz="1600" i="1">
                                                          <a:solidFill>
                                                            <a:prstClr val="black"/>
                                                          </a:solidFill>
                                                          <a:latin typeface="Cambria Math" panose="02040503050406030204" pitchFamily="18" charset="0"/>
                                                        </a:rPr>
                                                        <m:t>∗</m:t>
                                                      </m:r>
                                                    </m:sup>
                                                  </m:sSup>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𝑞</m:t>
                                                      </m:r>
                                                    </m:e>
                                                    <m:sup>
                                                      <m:r>
                                                        <a:rPr lang="en-US" altLang="ja-JP" sz="1600" i="1">
                                                          <a:solidFill>
                                                            <a:prstClr val="black"/>
                                                          </a:solidFill>
                                                          <a:latin typeface="Cambria Math" panose="02040503050406030204" pitchFamily="18" charset="0"/>
                                                        </a:rPr>
                                                        <m:t>∗</m:t>
                                                      </m:r>
                                                    </m:sup>
                                                  </m:sSup>
                                                </m:sub>
                                              </m:sSub>
                                            </m:den>
                                          </m:f>
                                        </m:e>
                                      </m:d>
                                    </m:e>
                                    <m:sup>
                                      <m:r>
                                        <a:rPr lang="en-US" altLang="ja-JP" sz="1600" i="1">
                                          <a:solidFill>
                                            <a:prstClr val="black"/>
                                          </a:solidFill>
                                          <a:latin typeface="Cambria Math" panose="02040503050406030204" pitchFamily="18" charset="0"/>
                                        </a:rPr>
                                        <m:t>𝑃</m:t>
                                      </m:r>
                                    </m:sup>
                                  </m:sSup>
                                </m:e>
                              </m:nary>
                            </m:e>
                          </m:d>
                        </m:e>
                        <m:sup>
                          <m:f>
                            <m:fPr>
                              <m:ctrlPr>
                                <a:rPr lang="en-US" altLang="ja-JP" sz="1600" i="1" smtClean="0">
                                  <a:solidFill>
                                    <a:prstClr val="black"/>
                                  </a:solidFill>
                                  <a:latin typeface="Cambria Math" panose="02040503050406030204" pitchFamily="18" charset="0"/>
                                </a:rPr>
                              </m:ctrlPr>
                            </m:fPr>
                            <m:num>
                              <m:r>
                                <a:rPr lang="en-US" altLang="ja-JP" sz="1600" i="1" smtClean="0">
                                  <a:solidFill>
                                    <a:prstClr val="black"/>
                                  </a:solidFill>
                                  <a:latin typeface="Cambria Math" panose="02040503050406030204" pitchFamily="18" charset="0"/>
                                </a:rPr>
                                <m:t>1</m:t>
                              </m:r>
                            </m:num>
                            <m:den>
                              <m:r>
                                <a:rPr lang="en-US" altLang="ja-JP" sz="1600" i="1" smtClean="0">
                                  <a:solidFill>
                                    <a:prstClr val="black"/>
                                  </a:solidFill>
                                  <a:latin typeface="Cambria Math" panose="02040503050406030204" pitchFamily="18" charset="0"/>
                                </a:rPr>
                                <m:t>𝑃</m:t>
                              </m:r>
                            </m:den>
                          </m:f>
                        </m:sup>
                      </m:sSup>
                    </m:oMath>
                  </m:oMathPara>
                </a14:m>
                <a:endParaRPr lang="en-US" altLang="ja-JP" dirty="0">
                  <a:solidFill>
                    <a:prstClr val="black"/>
                  </a:solidFill>
                </a:endParaRPr>
              </a:p>
              <a:p>
                <a:pPr algn="r"/>
                <a:r>
                  <a:rPr lang="ja-JP" altLang="en-US" dirty="0">
                    <a:solidFill>
                      <a:prstClr val="black"/>
                    </a:solidFill>
                  </a:rPr>
                  <a:t>において </a:t>
                </a:r>
                <a14:m>
                  <m:oMath xmlns:m="http://schemas.openxmlformats.org/officeDocument/2006/math">
                    <m:f>
                      <m:fPr>
                        <m:ctrlPr>
                          <a:rPr lang="en-US" altLang="ja-JP" i="1">
                            <a:solidFill>
                              <a:prstClr val="black"/>
                            </a:solidFill>
                            <a:latin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m:t>
                            </m:r>
                          </m:sub>
                        </m:sSub>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𝑝</m:t>
                                </m:r>
                              </m:e>
                              <m:sup>
                                <m:r>
                                  <a:rPr lang="en-US" altLang="ja-JP" i="1">
                                    <a:solidFill>
                                      <a:prstClr val="black"/>
                                    </a:solidFill>
                                    <a:latin typeface="Cambria Math" panose="02040503050406030204" pitchFamily="18" charset="0"/>
                                  </a:rPr>
                                  <m:t>∗</m:t>
                                </m:r>
                              </m:sup>
                            </m:sSup>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𝑞</m:t>
                                </m:r>
                              </m:e>
                              <m:sup>
                                <m:r>
                                  <a:rPr lang="en-US" altLang="ja-JP" i="1">
                                    <a:solidFill>
                                      <a:prstClr val="black"/>
                                    </a:solidFill>
                                    <a:latin typeface="Cambria Math" panose="02040503050406030204" pitchFamily="18" charset="0"/>
                                  </a:rPr>
                                  <m:t>∗</m:t>
                                </m:r>
                              </m:sup>
                            </m:sSup>
                          </m:sub>
                        </m:sSub>
                      </m:den>
                    </m:f>
                  </m:oMath>
                </a14:m>
                <a:r>
                  <a:rPr lang="ja-JP" altLang="en-US" dirty="0">
                    <a:solidFill>
                      <a:prstClr val="black"/>
                    </a:solidFill>
                  </a:rPr>
                  <a:t>＜</a:t>
                </a:r>
                <a:r>
                  <a:rPr lang="en-US" altLang="ja-JP" dirty="0">
                    <a:solidFill>
                      <a:prstClr val="black"/>
                    </a:solidFill>
                  </a:rPr>
                  <a:t>1</a:t>
                </a:r>
                <a:r>
                  <a:rPr lang="ja-JP" altLang="en-US" dirty="0">
                    <a:solidFill>
                      <a:prstClr val="black"/>
                    </a:solidFill>
                  </a:rPr>
                  <a:t>より，</a:t>
                </a:r>
                <a:r>
                  <a:rPr lang="en-US" altLang="ja-JP" dirty="0">
                    <a:solidFill>
                      <a:prstClr val="black"/>
                    </a:solidFill>
                  </a:rPr>
                  <a:t> P</a:t>
                </a:r>
                <a:r>
                  <a:rPr lang="ja-JP" altLang="en-US" dirty="0">
                    <a:solidFill>
                      <a:prstClr val="black"/>
                    </a:solidFill>
                  </a:rPr>
                  <a:t>→∞ のとき右辺は </a:t>
                </a:r>
                <a14:m>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𝑝</m:t>
                            </m:r>
                          </m:e>
                          <m:sup>
                            <m:r>
                              <a:rPr lang="en-US" altLang="ja-JP" i="1">
                                <a:solidFill>
                                  <a:prstClr val="black"/>
                                </a:solidFill>
                                <a:latin typeface="Cambria Math" panose="02040503050406030204" pitchFamily="18" charset="0"/>
                              </a:rPr>
                              <m:t>∗</m:t>
                            </m:r>
                          </m:sup>
                        </m:sSup>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𝑞</m:t>
                            </m:r>
                          </m:e>
                          <m:sup>
                            <m:r>
                              <a:rPr lang="en-US" altLang="ja-JP" i="1">
                                <a:solidFill>
                                  <a:prstClr val="black"/>
                                </a:solidFill>
                                <a:latin typeface="Cambria Math" panose="02040503050406030204" pitchFamily="18" charset="0"/>
                              </a:rPr>
                              <m:t>∗</m:t>
                            </m:r>
                          </m:sup>
                        </m:sSup>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𝑚𝑎𝑥</m:t>
                        </m:r>
                      </m:e>
                      <m:sub>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sub>
                    </m:s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m:t>
                        </m:r>
                      </m:sub>
                    </m:sSub>
                  </m:oMath>
                </a14:m>
                <a:r>
                  <a:rPr lang="ja-JP" altLang="en-US" dirty="0">
                    <a:solidFill>
                      <a:prstClr val="black"/>
                    </a:solidFill>
                  </a:rPr>
                  <a:t> に収束</a:t>
                </a:r>
              </a:p>
            </p:txBody>
          </p:sp>
        </mc:Choice>
        <mc:Fallback xmlns="">
          <p:sp>
            <p:nvSpPr>
              <p:cNvPr id="10" name="角丸四角形吹き出し 9"/>
              <p:cNvSpPr>
                <a:spLocks noRot="1" noChangeAspect="1" noMove="1" noResize="1" noEditPoints="1" noAdjustHandles="1" noChangeArrowheads="1" noChangeShapeType="1" noTextEdit="1"/>
              </p:cNvSpPr>
              <p:nvPr/>
            </p:nvSpPr>
            <p:spPr>
              <a:xfrm>
                <a:off x="628650" y="3089868"/>
                <a:ext cx="8072290" cy="1758317"/>
              </a:xfrm>
              <a:prstGeom prst="wedgeRoundRectCallout">
                <a:avLst>
                  <a:gd name="adj1" fmla="val -34146"/>
                  <a:gd name="adj2" fmla="val -60178"/>
                  <a:gd name="adj3" fmla="val 16667"/>
                </a:avLst>
              </a:prstGeom>
              <a:blipFill rotWithShape="0">
                <a:blip r:embed="rId5"/>
                <a:stretch>
                  <a:fillRect b="-625"/>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107</a:t>
            </a:fld>
            <a:endParaRPr lang="ja-JP" altLang="en-US">
              <a:solidFill>
                <a:prstClr val="white"/>
              </a:solidFill>
            </a:endParaRPr>
          </a:p>
        </p:txBody>
      </p:sp>
    </p:spTree>
    <p:extLst>
      <p:ext uri="{BB962C8B-B14F-4D97-AF65-F5344CB8AC3E}">
        <p14:creationId xmlns:p14="http://schemas.microsoft.com/office/powerpoint/2010/main" val="90328329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smtClean="0">
                <a:solidFill>
                  <a:schemeClr val="bg1"/>
                </a:solidFill>
              </a:rPr>
              <a:t>CNN</a:t>
            </a:r>
            <a:r>
              <a:rPr kumimoji="1" lang="ja-JP" altLang="en-US" dirty="0" smtClean="0">
                <a:solidFill>
                  <a:schemeClr val="bg1"/>
                </a:solidFill>
              </a:rPr>
              <a:t>の補足：正規化層</a:t>
            </a:r>
            <a:endParaRPr kumimoji="1" lang="ja-JP" altLang="en-US" dirty="0">
              <a:solidFill>
                <a:schemeClr val="bg1"/>
              </a:solidFill>
            </a:endParaRPr>
          </a:p>
        </p:txBody>
      </p:sp>
      <p:sp>
        <p:nvSpPr>
          <p:cNvPr id="7" name="正方形/長方形 6"/>
          <p:cNvSpPr/>
          <p:nvPr/>
        </p:nvSpPr>
        <p:spPr>
          <a:xfrm>
            <a:off x="501230" y="1446887"/>
            <a:ext cx="7886700" cy="923330"/>
          </a:xfrm>
          <a:prstGeom prst="rect">
            <a:avLst/>
          </a:prstGeom>
        </p:spPr>
        <p:txBody>
          <a:bodyPr wrap="square">
            <a:spAutoFit/>
          </a:bodyPr>
          <a:lstStyle/>
          <a:p>
            <a:r>
              <a:rPr lang="ja-JP" altLang="en-US" dirty="0">
                <a:solidFill>
                  <a:prstClr val="black"/>
                </a:solidFill>
              </a:rPr>
              <a:t>●局所コントラスト正規化層</a:t>
            </a:r>
            <a:r>
              <a:rPr lang="en-US" altLang="ja-JP" dirty="0">
                <a:solidFill>
                  <a:prstClr val="black"/>
                </a:solidFill>
              </a:rPr>
              <a:t>(Local Contrast Normalization : LCN Layer)</a:t>
            </a:r>
          </a:p>
          <a:p>
            <a:r>
              <a:rPr lang="ja-JP" altLang="en-US" dirty="0">
                <a:solidFill>
                  <a:prstClr val="black"/>
                </a:solidFill>
              </a:rPr>
              <a:t>データ集合の中から</a:t>
            </a:r>
            <a:r>
              <a:rPr lang="en-US" altLang="ja-JP" dirty="0">
                <a:solidFill>
                  <a:prstClr val="black"/>
                </a:solidFill>
              </a:rPr>
              <a:t>1</a:t>
            </a:r>
            <a:r>
              <a:rPr lang="ja-JP" altLang="en-US" dirty="0">
                <a:solidFill>
                  <a:prstClr val="black"/>
                </a:solidFill>
              </a:rPr>
              <a:t>枚の画像に対してのみ</a:t>
            </a:r>
            <a:r>
              <a:rPr lang="ja-JP" altLang="en-US" dirty="0">
                <a:solidFill>
                  <a:srgbClr val="7030A0"/>
                </a:solidFill>
              </a:rPr>
              <a:t>正規化</a:t>
            </a:r>
            <a:endParaRPr lang="en-US" altLang="ja-JP" dirty="0">
              <a:solidFill>
                <a:srgbClr val="7030A0"/>
              </a:solidFill>
            </a:endParaRPr>
          </a:p>
          <a:p>
            <a:r>
              <a:rPr lang="en-US" altLang="ja-JP" dirty="0">
                <a:solidFill>
                  <a:prstClr val="black"/>
                </a:solidFill>
              </a:rPr>
              <a:t>…</a:t>
            </a:r>
            <a:r>
              <a:rPr lang="ja-JP" altLang="en-US" dirty="0">
                <a:solidFill>
                  <a:prstClr val="black"/>
                </a:solidFill>
              </a:rPr>
              <a:t>各チャネルごとに行う．最近は</a:t>
            </a:r>
            <a:r>
              <a:rPr lang="ja-JP" altLang="en-US" dirty="0" smtClean="0">
                <a:solidFill>
                  <a:prstClr val="black"/>
                </a:solidFill>
              </a:rPr>
              <a:t>あまり要らない</a:t>
            </a:r>
            <a:endParaRPr lang="ja-JP" altLang="en-US" dirty="0">
              <a:solidFill>
                <a:prstClr val="black"/>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108</a:t>
            </a:fld>
            <a:endParaRPr lang="ja-JP" altLang="en-US">
              <a:solidFill>
                <a:prstClr val="white"/>
              </a:solidFill>
            </a:endParaRPr>
          </a:p>
        </p:txBody>
      </p:sp>
      <p:grpSp>
        <p:nvGrpSpPr>
          <p:cNvPr id="25" name="グループ化 24"/>
          <p:cNvGrpSpPr/>
          <p:nvPr/>
        </p:nvGrpSpPr>
        <p:grpSpPr>
          <a:xfrm>
            <a:off x="339365" y="1916649"/>
            <a:ext cx="8700940" cy="1606042"/>
            <a:chOff x="339365" y="1916649"/>
            <a:chExt cx="8700940" cy="1606042"/>
          </a:xfrm>
        </p:grpSpPr>
        <mc:AlternateContent xmlns:mc="http://schemas.openxmlformats.org/markup-compatibility/2006" xmlns:a14="http://schemas.microsoft.com/office/drawing/2010/main">
          <mc:Choice Requires="a14">
            <p:sp>
              <p:nvSpPr>
                <p:cNvPr id="6" name="テキスト ボックス 5"/>
                <p:cNvSpPr txBox="1"/>
                <p:nvPr/>
              </p:nvSpPr>
              <p:spPr>
                <a:xfrm>
                  <a:off x="7230469" y="2413205"/>
                  <a:ext cx="1449692" cy="299313"/>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𝑖𝑗</m:t>
                            </m:r>
                          </m:sub>
                        </m:sSub>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𝑖𝑗</m:t>
                            </m:r>
                          </m:sub>
                        </m:sSub>
                        <m:r>
                          <a:rPr lang="en-US" altLang="ja-JP" i="1" smtClean="0">
                            <a:solidFill>
                              <a:prstClr val="black"/>
                            </a:solidFill>
                            <a:latin typeface="Cambria Math" panose="02040503050406030204" pitchFamily="18" charset="0"/>
                          </a:rPr>
                          <m:t>−</m:t>
                        </m:r>
                        <m:acc>
                          <m:accPr>
                            <m:chr m:val="̅"/>
                            <m:ctrlPr>
                              <a:rPr lang="en-US" altLang="ja-JP"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𝑖𝑗</m:t>
                                </m:r>
                              </m:sub>
                            </m:sSub>
                          </m:e>
                        </m:acc>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7230469" y="2413205"/>
                  <a:ext cx="1449692" cy="299313"/>
                </a:xfrm>
                <a:prstGeom prst="rect">
                  <a:avLst/>
                </a:prstGeom>
                <a:blipFill rotWithShape="0">
                  <a:blip r:embed="rId2"/>
                  <a:stretch>
                    <a:fillRect l="-1681" r="-2101"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正方形/長方形 15"/>
                <p:cNvSpPr/>
                <p:nvPr/>
              </p:nvSpPr>
              <p:spPr>
                <a:xfrm>
                  <a:off x="574918" y="2441564"/>
                  <a:ext cx="4227119" cy="399276"/>
                </a:xfrm>
                <a:prstGeom prst="rect">
                  <a:avLst/>
                </a:prstGeom>
              </p:spPr>
              <p:txBody>
                <a:bodyPr wrap="none">
                  <a:spAutoFit/>
                </a:bodyPr>
                <a:lstStyle/>
                <a:p>
                  <a:r>
                    <a:rPr lang="ja-JP" altLang="en-US" dirty="0" smtClean="0">
                      <a:solidFill>
                        <a:prstClr val="black"/>
                      </a:solidFill>
                    </a:rPr>
                    <a:t>平均的</a:t>
                  </a:r>
                  <a14:m>
                    <m:oMath xmlns:m="http://schemas.openxmlformats.org/officeDocument/2006/math">
                      <m:r>
                        <a:rPr lang="ja-JP" altLang="en-US" smtClean="0">
                          <a:solidFill>
                            <a:prstClr val="black"/>
                          </a:solidFill>
                          <a:latin typeface="Cambria Math" panose="02040503050406030204" pitchFamily="18" charset="0"/>
                        </a:rPr>
                        <m:t>な</m:t>
                      </m:r>
                      <m:r>
                        <a:rPr lang="ja-JP" altLang="en-US">
                          <a:solidFill>
                            <a:prstClr val="black"/>
                          </a:solidFill>
                          <a:latin typeface="Cambria Math" panose="02040503050406030204" pitchFamily="18" charset="0"/>
                        </a:rPr>
                        <m:t>画素</m:t>
                      </m:r>
                      <m:r>
                        <a:rPr lang="ja-JP" altLang="en-US" smtClean="0">
                          <a:solidFill>
                            <a:prstClr val="black"/>
                          </a:solidFill>
                          <a:latin typeface="Cambria Math" panose="02040503050406030204" pitchFamily="18" charset="0"/>
                        </a:rPr>
                        <m:t>値</m:t>
                      </m:r>
                      <m:r>
                        <a:rPr lang="en-US" altLang="ja-JP" smtClean="0">
                          <a:solidFill>
                            <a:prstClr val="black"/>
                          </a:solidFill>
                          <a:latin typeface="Cambria Math" panose="02040503050406030204" pitchFamily="18" charset="0"/>
                        </a:rPr>
                        <m:t>  </m:t>
                      </m:r>
                      <m:acc>
                        <m:accPr>
                          <m:chr m:val="̅"/>
                          <m:ctrlPr>
                            <a:rPr lang="en-US" altLang="ja-JP" i="1" smtClean="0">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𝑖𝑗</m:t>
                              </m:r>
                            </m:sub>
                          </m:sSub>
                        </m:e>
                      </m:acc>
                      <m:r>
                        <a:rPr lang="en-US" altLang="ja-JP" i="1" smtClean="0">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𝑝𝑞</m:t>
                              </m:r>
                            </m:sub>
                          </m:sSub>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sub>
                          </m:sSub>
                        </m:e>
                      </m:nary>
                    </m:oMath>
                  </a14:m>
                  <a:endParaRPr lang="ja-JP" altLang="en-US" dirty="0">
                    <a:solidFill>
                      <a:prstClr val="black"/>
                    </a:solidFill>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574918" y="2441564"/>
                  <a:ext cx="4227119" cy="399276"/>
                </a:xfrm>
                <a:prstGeom prst="rect">
                  <a:avLst/>
                </a:prstGeom>
                <a:blipFill rotWithShape="0">
                  <a:blip r:embed="rId3"/>
                  <a:stretch>
                    <a:fillRect l="-1153" t="-109231" b="-1692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675784" y="2972340"/>
                  <a:ext cx="4628960" cy="382990"/>
                </a:xfrm>
                <a:prstGeom prst="rect">
                  <a:avLst/>
                </a:prstGeom>
                <a:noFill/>
              </p:spPr>
              <p:txBody>
                <a:bodyPr wrap="none" lIns="0" tIns="0" rIns="0" bIns="0" rtlCol="0">
                  <a:spAutoFit/>
                </a:bodyPr>
                <a:lstStyle/>
                <a:p>
                  <a:r>
                    <a:rPr lang="ja-JP" altLang="en-US" dirty="0" smtClean="0">
                      <a:solidFill>
                        <a:prstClr val="black"/>
                      </a:solidFill>
                    </a:rPr>
                    <a:t>画素値の分散</a:t>
                  </a:r>
                  <a:r>
                    <a:rPr lang="en-US" altLang="ja-JP" dirty="0" smtClean="0">
                      <a:solidFill>
                        <a:prstClr val="black"/>
                      </a:solidFill>
                    </a:rPr>
                    <a:t>  </a:t>
                  </a:r>
                  <a14:m>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σ</m:t>
                          </m:r>
                        </m:e>
                        <m:sub>
                          <m:r>
                            <a:rPr lang="en-US" altLang="ja-JP" i="1" smtClean="0">
                              <a:solidFill>
                                <a:prstClr val="black"/>
                              </a:solidFill>
                              <a:latin typeface="Cambria Math" panose="02040503050406030204" pitchFamily="18" charset="0"/>
                            </a:rPr>
                            <m:t>𝑖𝑗</m:t>
                          </m:r>
                        </m:sub>
                        <m:sup>
                          <m:r>
                            <a:rPr lang="en-US" altLang="ja-JP" i="1" smtClean="0">
                              <a:solidFill>
                                <a:prstClr val="black"/>
                              </a:solidFill>
                              <a:latin typeface="Cambria Math" panose="02040503050406030204" pitchFamily="18" charset="0"/>
                            </a:rPr>
                            <m:t>2</m:t>
                          </m:r>
                        </m:sup>
                      </m:sSubSup>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sub>
                        <m:sup/>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𝑝𝑞</m:t>
                              </m:r>
                            </m:sub>
                          </m:sSub>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sub>
                                  </m:sSub>
                                  <m:r>
                                    <a:rPr lang="en-US" altLang="ja-JP" i="1" smtClean="0">
                                      <a:solidFill>
                                        <a:prstClr val="black"/>
                                      </a:solidFill>
                                      <a:latin typeface="Cambria Math" panose="02040503050406030204" pitchFamily="18" charset="0"/>
                                    </a:rPr>
                                    <m:t>−</m:t>
                                  </m:r>
                                  <m:acc>
                                    <m:accPr>
                                      <m:chr m:val="̅"/>
                                      <m:ctrlPr>
                                        <a:rPr lang="en-US" altLang="ja-JP" i="1" smtClean="0">
                                          <a:solidFill>
                                            <a:prstClr val="black"/>
                                          </a:solidFill>
                                          <a:latin typeface="Cambria Math" panose="02040503050406030204" pitchFamily="18" charset="0"/>
                                        </a:rPr>
                                      </m:ctrlPr>
                                    </m:acc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𝑖𝑗</m:t>
                                          </m:r>
                                        </m:sub>
                                      </m:sSub>
                                    </m:e>
                                  </m:acc>
                                </m:e>
                              </m:d>
                            </m:e>
                            <m:sup>
                              <m:r>
                                <a:rPr lang="en-US" altLang="ja-JP" i="1" smtClean="0">
                                  <a:solidFill>
                                    <a:prstClr val="black"/>
                                  </a:solidFill>
                                  <a:latin typeface="Cambria Math" panose="02040503050406030204" pitchFamily="18" charset="0"/>
                                </a:rPr>
                                <m:t>2</m:t>
                              </m:r>
                            </m:sup>
                          </m:sSup>
                        </m:e>
                      </m:nary>
                    </m:oMath>
                  </a14:m>
                  <a:endParaRPr lang="ja-JP" altLang="en-US" dirty="0">
                    <a:solidFill>
                      <a:prstClr val="black"/>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675784" y="2972340"/>
                  <a:ext cx="4628960" cy="382990"/>
                </a:xfrm>
                <a:prstGeom prst="rect">
                  <a:avLst/>
                </a:prstGeom>
                <a:blipFill rotWithShape="0">
                  <a:blip r:embed="rId4"/>
                  <a:stretch>
                    <a:fillRect l="-3162" t="-109677" b="-18709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7230469" y="2782537"/>
                  <a:ext cx="1634357" cy="689997"/>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𝑖𝑗</m:t>
                            </m:r>
                          </m:sub>
                        </m:sSub>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𝑖𝑗</m:t>
                                </m:r>
                              </m:sub>
                            </m:sSub>
                            <m:r>
                              <a:rPr lang="en-US" altLang="ja-JP" i="1" smtClean="0">
                                <a:solidFill>
                                  <a:prstClr val="black"/>
                                </a:solidFill>
                                <a:latin typeface="Cambria Math" panose="02040503050406030204" pitchFamily="18" charset="0"/>
                              </a:rPr>
                              <m:t>−</m:t>
                            </m:r>
                            <m:acc>
                              <m:accPr>
                                <m:chr m:val="̅"/>
                                <m:ctrlPr>
                                  <a:rPr lang="en-US" altLang="ja-JP"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𝑖𝑗</m:t>
                                    </m:r>
                                  </m:sub>
                                </m:sSub>
                              </m:e>
                            </m:acc>
                          </m:num>
                          <m:den>
                            <m:sSub>
                              <m:sSubPr>
                                <m:ctrlPr>
                                  <a:rPr lang="en-US" altLang="ja-JP" i="1" smtClean="0">
                                    <a:solidFill>
                                      <a:prstClr val="black"/>
                                    </a:solidFill>
                                    <a:latin typeface="Cambria Math" panose="02040503050406030204" pitchFamily="18" charset="0"/>
                                  </a:rPr>
                                </m:ctrlPr>
                              </m:sSubPr>
                              <m:e>
                                <m:r>
                                  <m:rPr>
                                    <m:sty m:val="p"/>
                                  </m:rPr>
                                  <a:rPr lang="en-US" altLang="ja-JP" i="1">
                                    <a:solidFill>
                                      <a:prstClr val="black"/>
                                    </a:solidFill>
                                    <a:latin typeface="Cambria Math" panose="02040503050406030204" pitchFamily="18" charset="0"/>
                                  </a:rPr>
                                  <m:t>σ</m:t>
                                </m:r>
                              </m:e>
                              <m:sub>
                                <m:r>
                                  <a:rPr lang="en-US" altLang="ja-JP" i="1" smtClean="0">
                                    <a:solidFill>
                                      <a:prstClr val="black"/>
                                    </a:solidFill>
                                    <a:latin typeface="Cambria Math" panose="02040503050406030204" pitchFamily="18" charset="0"/>
                                  </a:rPr>
                                  <m:t>𝑖𝑗</m:t>
                                </m:r>
                              </m:sub>
                            </m:sSub>
                          </m:den>
                        </m:f>
                      </m:oMath>
                    </m:oMathPara>
                  </a14:m>
                  <a:endParaRPr lang="ja-JP" altLang="en-US" dirty="0">
                    <a:solidFill>
                      <a:prstClr val="black"/>
                    </a:solidFill>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7230469" y="2782537"/>
                  <a:ext cx="1634357" cy="689997"/>
                </a:xfrm>
                <a:prstGeom prst="rect">
                  <a:avLst/>
                </a:prstGeom>
                <a:blipFill rotWithShape="0">
                  <a:blip r:embed="rId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p:cNvSpPr/>
                <p:nvPr/>
              </p:nvSpPr>
              <p:spPr>
                <a:xfrm>
                  <a:off x="5891642" y="2399360"/>
                  <a:ext cx="1338828" cy="369332"/>
                </a:xfrm>
                <a:prstGeom prst="rect">
                  <a:avLst/>
                </a:prstGeom>
              </p:spPr>
              <p:txBody>
                <a:bodyPr wrap="none">
                  <a:spAutoFit/>
                </a:bodyPr>
                <a:lstStyle/>
                <a:p>
                  <a:r>
                    <a:rPr lang="ja-JP" altLang="en-US" dirty="0">
                      <a:solidFill>
                        <a:prstClr val="black"/>
                      </a:solidFill>
                    </a:rPr>
                    <a:t>減算</a:t>
                  </a:r>
                  <a14:m>
                    <m:oMath xmlns:m="http://schemas.openxmlformats.org/officeDocument/2006/math">
                      <m:r>
                        <a:rPr lang="ja-JP" altLang="en-US" i="1">
                          <a:solidFill>
                            <a:prstClr val="black"/>
                          </a:solidFill>
                          <a:latin typeface="Cambria Math" panose="02040503050406030204" pitchFamily="18" charset="0"/>
                        </a:rPr>
                        <m:t>正規化</m:t>
                      </m:r>
                    </m:oMath>
                  </a14:m>
                  <a:endParaRPr lang="ja-JP" altLang="en-US" dirty="0">
                    <a:solidFill>
                      <a:prstClr val="black"/>
                    </a:solidFill>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5891642" y="2399360"/>
                  <a:ext cx="1338828" cy="369332"/>
                </a:xfrm>
                <a:prstGeom prst="rect">
                  <a:avLst/>
                </a:prstGeom>
                <a:blipFill rotWithShape="0">
                  <a:blip r:embed="rId6"/>
                  <a:stretch>
                    <a:fillRect l="-3636" t="-6667" r="-1364" b="-30000"/>
                  </a:stretch>
                </a:blipFill>
              </p:spPr>
              <p:txBody>
                <a:bodyPr/>
                <a:lstStyle/>
                <a:p>
                  <a:r>
                    <a:rPr lang="ja-JP" altLang="en-US">
                      <a:noFill/>
                    </a:rPr>
                    <a:t> </a:t>
                  </a:r>
                </a:p>
              </p:txBody>
            </p:sp>
          </mc:Fallback>
        </mc:AlternateContent>
        <p:sp>
          <p:nvSpPr>
            <p:cNvPr id="20" name="テキスト ボックス 19"/>
            <p:cNvSpPr txBox="1"/>
            <p:nvPr/>
          </p:nvSpPr>
          <p:spPr>
            <a:xfrm>
              <a:off x="5891642" y="2949494"/>
              <a:ext cx="1338827" cy="369332"/>
            </a:xfrm>
            <a:prstGeom prst="rect">
              <a:avLst/>
            </a:prstGeom>
            <a:noFill/>
          </p:spPr>
          <p:txBody>
            <a:bodyPr wrap="square" rtlCol="0">
              <a:spAutoFit/>
            </a:bodyPr>
            <a:lstStyle/>
            <a:p>
              <a:r>
                <a:rPr lang="ja-JP" altLang="en-US" dirty="0" smtClean="0">
                  <a:solidFill>
                    <a:prstClr val="black"/>
                  </a:solidFill>
                </a:rPr>
                <a:t>除算正規化</a:t>
              </a:r>
              <a:endParaRPr lang="ja-JP" altLang="en-US" dirty="0">
                <a:solidFill>
                  <a:prstClr val="black"/>
                </a:solidFill>
              </a:endParaRPr>
            </a:p>
          </p:txBody>
        </p:sp>
        <p:sp>
          <p:nvSpPr>
            <p:cNvPr id="21" name="正方形/長方形 20"/>
            <p:cNvSpPr/>
            <p:nvPr/>
          </p:nvSpPr>
          <p:spPr>
            <a:xfrm>
              <a:off x="339365" y="2368146"/>
              <a:ext cx="8700940" cy="1154545"/>
            </a:xfrm>
            <a:prstGeom prst="rect">
              <a:avLst/>
            </a:prstGeom>
            <a:no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cxnSp>
          <p:nvCxnSpPr>
            <p:cNvPr id="24" name="直線矢印コネクタ 23"/>
            <p:cNvCxnSpPr/>
            <p:nvPr/>
          </p:nvCxnSpPr>
          <p:spPr>
            <a:xfrm flipH="1" flipV="1">
              <a:off x="5891642" y="1916649"/>
              <a:ext cx="931525" cy="461665"/>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正方形/長方形 26"/>
          <p:cNvSpPr/>
          <p:nvPr/>
        </p:nvSpPr>
        <p:spPr>
          <a:xfrm>
            <a:off x="501230" y="3665386"/>
            <a:ext cx="8178931" cy="646331"/>
          </a:xfrm>
          <a:prstGeom prst="rect">
            <a:avLst/>
          </a:prstGeom>
        </p:spPr>
        <p:txBody>
          <a:bodyPr wrap="square">
            <a:spAutoFit/>
          </a:bodyPr>
          <a:lstStyle/>
          <a:p>
            <a:r>
              <a:rPr lang="ja-JP" altLang="en-US" dirty="0">
                <a:solidFill>
                  <a:prstClr val="black"/>
                </a:solidFill>
              </a:rPr>
              <a:t>●局所応答正規化層</a:t>
            </a:r>
            <a:r>
              <a:rPr lang="en-US" altLang="ja-JP" dirty="0">
                <a:solidFill>
                  <a:prstClr val="black"/>
                </a:solidFill>
              </a:rPr>
              <a:t>(Local Response Normalization : LRN Layer)</a:t>
            </a:r>
          </a:p>
          <a:p>
            <a:r>
              <a:rPr lang="ja-JP" altLang="en-US" dirty="0">
                <a:solidFill>
                  <a:prstClr val="black"/>
                </a:solidFill>
              </a:rPr>
              <a:t>一定数の隣接し合うチャネルからの要素を使用して</a:t>
            </a:r>
            <a:r>
              <a:rPr lang="ja-JP" altLang="en-US" dirty="0" smtClean="0">
                <a:solidFill>
                  <a:prstClr val="black"/>
                </a:solidFill>
              </a:rPr>
              <a:t>正規化　</a:t>
            </a:r>
            <a:r>
              <a:rPr lang="en-US" altLang="ja-JP" dirty="0" smtClean="0">
                <a:solidFill>
                  <a:prstClr val="black"/>
                </a:solidFill>
              </a:rPr>
              <a:t>(2012</a:t>
            </a:r>
            <a:r>
              <a:rPr lang="ja-JP" altLang="en-US" dirty="0" err="1" smtClean="0">
                <a:solidFill>
                  <a:prstClr val="black"/>
                </a:solidFill>
              </a:rPr>
              <a:t>，</a:t>
            </a:r>
            <a:r>
              <a:rPr lang="en-US" altLang="ja-JP" dirty="0" err="1" smtClean="0">
                <a:solidFill>
                  <a:prstClr val="black"/>
                </a:solidFill>
              </a:rPr>
              <a:t>Alexnet</a:t>
            </a:r>
            <a:r>
              <a:rPr lang="en-US" altLang="ja-JP" dirty="0" smtClean="0">
                <a:solidFill>
                  <a:prstClr val="black"/>
                </a:solidFill>
              </a:rPr>
              <a:t>)</a:t>
            </a:r>
            <a:endParaRPr lang="en-US" altLang="ja-JP" dirty="0">
              <a:solidFill>
                <a:prstClr val="black"/>
              </a:solidFill>
            </a:endParaRPr>
          </a:p>
        </p:txBody>
      </p:sp>
      <mc:AlternateContent xmlns:mc="http://schemas.openxmlformats.org/markup-compatibility/2006" xmlns:a14="http://schemas.microsoft.com/office/drawing/2010/main">
        <mc:Choice Requires="a14">
          <p:sp>
            <p:nvSpPr>
              <p:cNvPr id="28" name="テキスト ボックス 27"/>
              <p:cNvSpPr txBox="1"/>
              <p:nvPr/>
            </p:nvSpPr>
            <p:spPr>
              <a:xfrm>
                <a:off x="2653487" y="4348103"/>
                <a:ext cx="4042260" cy="116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𝑖𝑗𝑘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𝑖𝑗𝑘</m:t>
                              </m:r>
                            </m:sub>
                            <m:sup>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=1</m:t>
                                  </m:r>
                                </m:e>
                              </m:d>
                            </m:sup>
                          </m:sSubSup>
                        </m:num>
                        <m:den>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𝑐</m:t>
                                  </m:r>
                                  <m:r>
                                    <a:rPr lang="en-US" altLang="ja-JP" i="1" smtClean="0">
                                      <a:solidFill>
                                        <a:prstClr val="black"/>
                                      </a:solidFill>
                                      <a:latin typeface="Cambria Math" panose="02040503050406030204" pitchFamily="18" charset="0"/>
                                    </a:rPr>
                                    <m:t>+</m:t>
                                  </m:r>
                                  <m:r>
                                    <m:rPr>
                                      <m:sty m:val="p"/>
                                    </m:rPr>
                                    <a:rPr lang="en-US" altLang="ja-JP" i="1">
                                      <a:solidFill>
                                        <a:prstClr val="black"/>
                                      </a:solidFill>
                                      <a:latin typeface="Cambria Math" panose="02040503050406030204" pitchFamily="18" charset="0"/>
                                    </a:rPr>
                                    <m:t>α</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𝑚</m:t>
                                      </m:r>
                                      <m:r>
                                        <a:rPr lang="en-US" altLang="ja-JP" i="1" smtClean="0">
                                          <a:solidFill>
                                            <a:prstClr val="black"/>
                                          </a:solidFill>
                                          <a:latin typeface="Cambria Math" panose="02040503050406030204" pitchFamily="18" charset="0"/>
                                        </a:rPr>
                                        <m:t>=</m:t>
                                      </m:r>
                                      <m:func>
                                        <m:funcPr>
                                          <m:ctrlPr>
                                            <a:rPr lang="en-US" altLang="ja-JP" i="1" smtClean="0">
                                              <a:solidFill>
                                                <a:prstClr val="black"/>
                                              </a:solidFill>
                                              <a:latin typeface="Cambria Math" panose="02040503050406030204" pitchFamily="18" charset="0"/>
                                            </a:rPr>
                                          </m:ctrlPr>
                                        </m:funcPr>
                                        <m:fName>
                                          <m:r>
                                            <m:rPr>
                                              <m:sty m:val="p"/>
                                              <m:brk m:alnAt="23"/>
                                            </m:rPr>
                                            <a:rPr lang="en-US" altLang="ja-JP" smtClean="0">
                                              <a:solidFill>
                                                <a:prstClr val="black"/>
                                              </a:solidFill>
                                              <a:latin typeface="Cambria Math" panose="02040503050406030204" pitchFamily="18" charset="0"/>
                                            </a:rPr>
                                            <m:t>m</m:t>
                                          </m:r>
                                          <m:r>
                                            <m:rPr>
                                              <m:sty m:val="p"/>
                                            </m:rPr>
                                            <a:rPr lang="en-US" altLang="ja-JP" smtClean="0">
                                              <a:solidFill>
                                                <a:prstClr val="black"/>
                                              </a:solidFill>
                                              <a:latin typeface="Cambria Math" panose="02040503050406030204" pitchFamily="18" charset="0"/>
                                            </a:rPr>
                                            <m:t>ax</m:t>
                                          </m:r>
                                        </m:fName>
                                        <m:e>
                                          <m:d>
                                            <m:dPr>
                                              <m:ctrlPr>
                                                <a:rPr lang="en-US" altLang="ja-JP" i="1" smtClean="0">
                                                  <a:solidFill>
                                                    <a:prstClr val="black"/>
                                                  </a:solidFill>
                                                  <a:latin typeface="Cambria Math" panose="02040503050406030204" pitchFamily="18" charset="0"/>
                                                </a:rPr>
                                              </m:ctrlPr>
                                            </m:dPr>
                                            <m:e>
                                              <m:r>
                                                <m:rPr>
                                                  <m:brk m:alnAt="23"/>
                                                </m:rPr>
                                                <a:rPr lang="en-US" altLang="ja-JP" i="1" smtClean="0">
                                                  <a:solidFill>
                                                    <a:prstClr val="black"/>
                                                  </a:solidFill>
                                                  <a:latin typeface="Cambria Math" panose="02040503050406030204" pitchFamily="18" charset="0"/>
                                                </a:rPr>
                                                <m:t>0</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r>
                                                    <m:rPr>
                                                      <m:brk m:alnAt="23"/>
                                                    </m:rPr>
                                                    <a:rPr lang="en-US" altLang="ja-JP" i="1" smtClean="0">
                                                      <a:solidFill>
                                                        <a:prstClr val="black"/>
                                                      </a:solidFill>
                                                      <a:latin typeface="Cambria Math" panose="02040503050406030204" pitchFamily="18" charset="0"/>
                                                    </a:rPr>
                                                    <m:t>𝑁</m:t>
                                                  </m:r>
                                                </m:num>
                                                <m:den>
                                                  <m:r>
                                                    <m:rPr>
                                                      <m:brk m:alnAt="23"/>
                                                    </m:rPr>
                                                    <a:rPr lang="en-US" altLang="ja-JP" i="1" smtClean="0">
                                                      <a:solidFill>
                                                        <a:prstClr val="black"/>
                                                      </a:solidFill>
                                                      <a:latin typeface="Cambria Math" panose="02040503050406030204" pitchFamily="18" charset="0"/>
                                                    </a:rPr>
                                                    <m:t>2</m:t>
                                                  </m:r>
                                                </m:den>
                                              </m:f>
                                            </m:e>
                                          </m:d>
                                        </m:e>
                                      </m:func>
                                    </m:sub>
                                    <m:sup>
                                      <m:func>
                                        <m:funcPr>
                                          <m:ctrlPr>
                                            <a:rPr lang="en-US" altLang="ja-JP" i="1" smtClean="0">
                                              <a:solidFill>
                                                <a:prstClr val="black"/>
                                              </a:solidFill>
                                              <a:latin typeface="Cambria Math" panose="02040503050406030204" pitchFamily="18" charset="0"/>
                                            </a:rPr>
                                          </m:ctrlPr>
                                        </m:funcPr>
                                        <m:fName>
                                          <m:r>
                                            <m:rPr>
                                              <m:sty m:val="p"/>
                                            </m:rPr>
                                            <a:rPr lang="en-US" altLang="ja-JP" smtClean="0">
                                              <a:solidFill>
                                                <a:prstClr val="black"/>
                                              </a:solidFill>
                                              <a:latin typeface="Cambria Math" panose="02040503050406030204" pitchFamily="18" charset="0"/>
                                            </a:rPr>
                                            <m:t>max</m:t>
                                          </m:r>
                                        </m:fName>
                                        <m:e>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r>
                                                    <a:rPr lang="en-US" altLang="ja-JP" i="1" smtClean="0">
                                                      <a:solidFill>
                                                        <a:prstClr val="black"/>
                                                      </a:solidFill>
                                                      <a:latin typeface="Cambria Math" panose="02040503050406030204" pitchFamily="18" charset="0"/>
                                                    </a:rPr>
                                                    <m:t>𝑁</m:t>
                                                  </m:r>
                                                </m:num>
                                                <m:den>
                                                  <m:r>
                                                    <a:rPr lang="en-US" altLang="ja-JP" i="1" smtClean="0">
                                                      <a:solidFill>
                                                        <a:prstClr val="black"/>
                                                      </a:solidFill>
                                                      <a:latin typeface="Cambria Math" panose="02040503050406030204" pitchFamily="18" charset="0"/>
                                                    </a:rPr>
                                                    <m:t>2</m:t>
                                                  </m:r>
                                                </m:den>
                                              </m:f>
                                            </m:e>
                                          </m:d>
                                        </m:e>
                                      </m:func>
                                    </m:sup>
                                    <m:e>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𝑖𝑗𝑚</m:t>
                                                  </m:r>
                                                </m:sub>
                                                <m:sup>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−1</m:t>
                                                      </m:r>
                                                    </m:e>
                                                  </m:d>
                                                </m:sup>
                                              </m:sSubSup>
                                            </m:e>
                                          </m:d>
                                        </m:e>
                                        <m:sup>
                                          <m:r>
                                            <a:rPr lang="en-US" altLang="ja-JP" i="1" smtClean="0">
                                              <a:solidFill>
                                                <a:prstClr val="black"/>
                                              </a:solidFill>
                                              <a:latin typeface="Cambria Math" panose="02040503050406030204" pitchFamily="18" charset="0"/>
                                            </a:rPr>
                                            <m:t>2</m:t>
                                          </m:r>
                                        </m:sup>
                                      </m:sSup>
                                    </m:e>
                                  </m:nary>
                                </m:e>
                              </m:d>
                            </m:e>
                            <m:sup>
                              <m:r>
                                <m:rPr>
                                  <m:sty m:val="p"/>
                                </m:rPr>
                                <a:rPr lang="en-US" altLang="ja-JP" i="1">
                                  <a:solidFill>
                                    <a:prstClr val="black"/>
                                  </a:solidFill>
                                  <a:latin typeface="Cambria Math" panose="02040503050406030204" pitchFamily="18" charset="0"/>
                                </a:rPr>
                                <m:t>β</m:t>
                              </m:r>
                            </m:sup>
                          </m:sSup>
                        </m:den>
                      </m:f>
                    </m:oMath>
                  </m:oMathPara>
                </a14:m>
                <a:endParaRPr lang="ja-JP" altLang="en-US"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2653487" y="4348103"/>
                <a:ext cx="4042260" cy="1161921"/>
              </a:xfrm>
              <a:prstGeom prst="rect">
                <a:avLst/>
              </a:prstGeom>
              <a:blipFill rotWithShape="0">
                <a:blip r:embed="rId7"/>
                <a:stretch>
                  <a:fillRect/>
                </a:stretch>
              </a:blipFill>
            </p:spPr>
            <p:txBody>
              <a:bodyPr/>
              <a:lstStyle/>
              <a:p>
                <a:r>
                  <a:rPr lang="ja-JP" altLang="en-US">
                    <a:noFill/>
                  </a:rPr>
                  <a:t> </a:t>
                </a:r>
              </a:p>
            </p:txBody>
          </p:sp>
        </mc:Fallback>
      </mc:AlternateContent>
      <p:cxnSp>
        <p:nvCxnSpPr>
          <p:cNvPr id="29" name="直線コネクタ 28"/>
          <p:cNvCxnSpPr/>
          <p:nvPr/>
        </p:nvCxnSpPr>
        <p:spPr>
          <a:xfrm>
            <a:off x="4049518" y="5506037"/>
            <a:ext cx="2215299" cy="0"/>
          </a:xfrm>
          <a:prstGeom prst="line">
            <a:avLst/>
          </a:prstGeom>
        </p:spPr>
        <p:style>
          <a:lnRef idx="1">
            <a:schemeClr val="accent1"/>
          </a:lnRef>
          <a:fillRef idx="0">
            <a:schemeClr val="accent1"/>
          </a:fillRef>
          <a:effectRef idx="0">
            <a:schemeClr val="accent1"/>
          </a:effectRef>
          <a:fontRef idx="minor">
            <a:schemeClr val="tx1"/>
          </a:fontRef>
        </p:style>
      </p:cxnSp>
      <p:sp>
        <p:nvSpPr>
          <p:cNvPr id="30" name="角丸四角形吹き出し 29"/>
          <p:cNvSpPr/>
          <p:nvPr/>
        </p:nvSpPr>
        <p:spPr>
          <a:xfrm>
            <a:off x="4237190" y="5655413"/>
            <a:ext cx="2177593" cy="537328"/>
          </a:xfrm>
          <a:prstGeom prst="wedgeRoundRectCallout">
            <a:avLst>
              <a:gd name="adj1" fmla="val -33209"/>
              <a:gd name="adj2" fmla="val -76096"/>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pPr algn="ctr"/>
            <a:r>
              <a:rPr lang="ja-JP" altLang="en-US" sz="1600" dirty="0" smtClean="0">
                <a:solidFill>
                  <a:prstClr val="black"/>
                </a:solidFill>
              </a:rPr>
              <a:t>チャネルごとの</a:t>
            </a:r>
            <a:endParaRPr lang="en-US" altLang="ja-JP" sz="1600" dirty="0" smtClean="0">
              <a:solidFill>
                <a:prstClr val="black"/>
              </a:solidFill>
            </a:endParaRPr>
          </a:p>
          <a:p>
            <a:pPr algn="ctr"/>
            <a:r>
              <a:rPr lang="ja-JP" altLang="en-US" sz="1600" dirty="0" smtClean="0">
                <a:solidFill>
                  <a:prstClr val="black"/>
                </a:solidFill>
              </a:rPr>
              <a:t>出力データの平方和</a:t>
            </a:r>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31" name="テキスト ボックス 30"/>
              <p:cNvSpPr txBox="1"/>
              <p:nvPr/>
            </p:nvSpPr>
            <p:spPr>
              <a:xfrm>
                <a:off x="5740593" y="6459783"/>
                <a:ext cx="3951672" cy="369332"/>
              </a:xfrm>
              <a:prstGeom prst="rect">
                <a:avLst/>
              </a:prstGeom>
              <a:noFill/>
            </p:spPr>
            <p:txBody>
              <a:bodyPr wrap="square" rtlCol="0">
                <a:spAutoFit/>
              </a:bodyPr>
              <a:lstStyle/>
              <a:p>
                <a14:m>
                  <m:oMath xmlns:m="http://schemas.openxmlformats.org/officeDocument/2006/math">
                    <m:r>
                      <a:rPr lang="en-US" altLang="ja-JP" i="1" smtClean="0">
                        <a:solidFill>
                          <a:prstClr val="black"/>
                        </a:solidFill>
                        <a:latin typeface="Cambria Math" panose="02040503050406030204" pitchFamily="18" charset="0"/>
                      </a:rPr>
                      <m:t>𝑐</m:t>
                    </m:r>
                  </m:oMath>
                </a14:m>
                <a:r>
                  <a:rPr lang="en-US" altLang="ja-JP" dirty="0" smtClean="0">
                    <a:solidFill>
                      <a:prstClr val="black"/>
                    </a:solidFill>
                  </a:rPr>
                  <a:t>, </a:t>
                </a:r>
                <a14:m>
                  <m:oMath xmlns:m="http://schemas.openxmlformats.org/officeDocument/2006/math">
                    <m:r>
                      <m:rPr>
                        <m:sty m:val="p"/>
                      </m:rPr>
                      <a:rPr lang="en-US" altLang="ja-JP" i="1">
                        <a:solidFill>
                          <a:prstClr val="black"/>
                        </a:solidFill>
                        <a:latin typeface="Cambria Math" panose="02040503050406030204" pitchFamily="18" charset="0"/>
                      </a:rPr>
                      <m:t>α</m:t>
                    </m:r>
                  </m:oMath>
                </a14:m>
                <a:r>
                  <a:rPr lang="en-US" altLang="ja-JP" dirty="0" smtClean="0">
                    <a:solidFill>
                      <a:prstClr val="black"/>
                    </a:solidFill>
                  </a:rPr>
                  <a:t>,</a:t>
                </a:r>
                <a:r>
                  <a:rPr lang="en-US" altLang="ja-JP" dirty="0">
                    <a:solidFill>
                      <a:prstClr val="black"/>
                    </a:solidFill>
                  </a:rPr>
                  <a:t> </a:t>
                </a:r>
                <a14:m>
                  <m:oMath xmlns:m="http://schemas.openxmlformats.org/officeDocument/2006/math">
                    <m:r>
                      <m:rPr>
                        <m:sty m:val="p"/>
                      </m:rPr>
                      <a:rPr lang="en-US" altLang="ja-JP" i="1">
                        <a:solidFill>
                          <a:prstClr val="black"/>
                        </a:solidFill>
                        <a:latin typeface="Cambria Math" panose="02040503050406030204" pitchFamily="18" charset="0"/>
                      </a:rPr>
                      <m:t>β</m:t>
                    </m:r>
                    <m:r>
                      <a:rPr lang="en-US" altLang="ja-JP" i="1" smtClean="0">
                        <a:solidFill>
                          <a:prstClr val="black"/>
                        </a:solidFill>
                        <a:latin typeface="Cambria Math" panose="02040503050406030204" pitchFamily="18" charset="0"/>
                      </a:rPr>
                      <m:t>,</m:t>
                    </m:r>
                    <m:r>
                      <a:rPr lang="en-US" altLang="ja-JP" i="1" dirty="0" smtClean="0">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𝑁</m:t>
                    </m:r>
                  </m:oMath>
                </a14:m>
                <a:r>
                  <a:rPr lang="en-US" altLang="ja-JP" dirty="0" smtClean="0">
                    <a:solidFill>
                      <a:prstClr val="black"/>
                    </a:solidFill>
                  </a:rPr>
                  <a:t>: </a:t>
                </a:r>
                <a:r>
                  <a:rPr lang="ja-JP" altLang="en-US" dirty="0" smtClean="0">
                    <a:solidFill>
                      <a:prstClr val="black"/>
                    </a:solidFill>
                  </a:rPr>
                  <a:t>ハイパーパラメータ</a:t>
                </a:r>
                <a:endParaRPr lang="ja-JP" altLang="en-US" dirty="0">
                  <a:solidFill>
                    <a:prstClr val="black"/>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5740593" y="6459783"/>
                <a:ext cx="3951672" cy="369332"/>
              </a:xfrm>
              <a:prstGeom prst="rect">
                <a:avLst/>
              </a:prstGeom>
              <a:blipFill rotWithShape="0">
                <a:blip r:embed="rId8"/>
                <a:stretch>
                  <a:fillRect t="-16667" b="-30000"/>
                </a:stretch>
              </a:blipFill>
            </p:spPr>
            <p:txBody>
              <a:bodyPr/>
              <a:lstStyle/>
              <a:p>
                <a:r>
                  <a:rPr lang="ja-JP" altLang="en-US">
                    <a:noFill/>
                  </a:rPr>
                  <a:t> </a:t>
                </a:r>
              </a:p>
            </p:txBody>
          </p:sp>
        </mc:Fallback>
      </mc:AlternateContent>
      <p:sp>
        <p:nvSpPr>
          <p:cNvPr id="32" name="テキスト ボックス 31"/>
          <p:cNvSpPr txBox="1"/>
          <p:nvPr/>
        </p:nvSpPr>
        <p:spPr>
          <a:xfrm>
            <a:off x="628650" y="6275117"/>
            <a:ext cx="5816338" cy="369332"/>
          </a:xfrm>
          <a:prstGeom prst="rect">
            <a:avLst/>
          </a:prstGeom>
          <a:noFill/>
        </p:spPr>
        <p:txBody>
          <a:bodyPr wrap="square" rtlCol="0">
            <a:spAutoFit/>
          </a:bodyPr>
          <a:lstStyle/>
          <a:p>
            <a:r>
              <a:rPr lang="ja-JP" altLang="en-US" dirty="0" smtClean="0">
                <a:solidFill>
                  <a:prstClr val="black"/>
                </a:solidFill>
              </a:rPr>
              <a:t>⇒輝度だけに対する規格化になっている</a:t>
            </a:r>
            <a:endParaRPr lang="ja-JP" altLang="en-US" dirty="0">
              <a:solidFill>
                <a:prstClr val="black"/>
              </a:solidFill>
            </a:endParaRPr>
          </a:p>
        </p:txBody>
      </p:sp>
    </p:spTree>
    <p:extLst>
      <p:ext uri="{BB962C8B-B14F-4D97-AF65-F5344CB8AC3E}">
        <p14:creationId xmlns:p14="http://schemas.microsoft.com/office/powerpoint/2010/main" val="65183325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2" name="タイトル 1"/>
              <p:cNvSpPr>
                <a:spLocks noGrp="1"/>
              </p:cNvSpPr>
              <p:nvPr>
                <p:ph type="title"/>
              </p:nvPr>
            </p:nvSpPr>
            <p:spPr>
              <a:xfrm>
                <a:off x="628650" y="365127"/>
                <a:ext cx="7886700" cy="596408"/>
              </a:xfrm>
            </p:spPr>
            <p:txBody>
              <a:bodyPr>
                <a:normAutofit/>
              </a:bodyPr>
              <a:lstStyle/>
              <a:p>
                <a:r>
                  <a:rPr kumimoji="1" lang="en-US" altLang="ja-JP" dirty="0" smtClean="0">
                    <a:solidFill>
                      <a:schemeClr val="bg1"/>
                    </a:solidFill>
                  </a:rPr>
                  <a:t>RTRL</a:t>
                </a:r>
                <a:r>
                  <a:rPr kumimoji="1" lang="ja-JP" altLang="en-US" dirty="0" smtClean="0">
                    <a:solidFill>
                      <a:schemeClr val="bg1"/>
                    </a:solidFill>
                  </a:rPr>
                  <a:t>の補足：</a:t>
                </a:r>
                <a14:m>
                  <m:oMath xmlns:m="http://schemas.openxmlformats.org/officeDocument/2006/math">
                    <m:sSub>
                      <m:sSubPr>
                        <m:ctrlPr>
                          <a:rPr lang="en-US" altLang="ja-JP" sz="3600" b="0" i="1" smtClean="0">
                            <a:solidFill>
                              <a:schemeClr val="bg1"/>
                            </a:solidFill>
                            <a:latin typeface="Cambria Math" panose="02040503050406030204" pitchFamily="18" charset="0"/>
                          </a:rPr>
                        </m:ctrlPr>
                      </m:sSubPr>
                      <m:e>
                        <m:r>
                          <a:rPr lang="en-US" altLang="ja-JP" sz="3600" b="0" i="1" smtClean="0">
                            <a:solidFill>
                              <a:schemeClr val="bg1"/>
                            </a:solidFill>
                            <a:latin typeface="Cambria Math" panose="02040503050406030204" pitchFamily="18" charset="0"/>
                          </a:rPr>
                          <m:t>𝑝</m:t>
                        </m:r>
                      </m:e>
                      <m:sub>
                        <m:r>
                          <a:rPr lang="en-US" altLang="ja-JP" sz="3600" b="0" i="1" smtClean="0">
                            <a:solidFill>
                              <a:schemeClr val="bg1"/>
                            </a:solidFill>
                            <a:latin typeface="Cambria Math" panose="02040503050406030204" pitchFamily="18" charset="0"/>
                          </a:rPr>
                          <m:t>𝑟𝑠</m:t>
                        </m:r>
                      </m:sub>
                    </m:sSub>
                    <m:d>
                      <m:dPr>
                        <m:ctrlPr>
                          <a:rPr lang="en-US" altLang="ja-JP" sz="3600" i="1">
                            <a:solidFill>
                              <a:schemeClr val="bg1"/>
                            </a:solidFill>
                            <a:latin typeface="Cambria Math" panose="02040503050406030204" pitchFamily="18" charset="0"/>
                          </a:rPr>
                        </m:ctrlPr>
                      </m:dPr>
                      <m:e>
                        <m:r>
                          <a:rPr lang="en-US" altLang="ja-JP" sz="3600" i="1">
                            <a:solidFill>
                              <a:schemeClr val="bg1"/>
                            </a:solidFill>
                            <a:latin typeface="Cambria Math" panose="02040503050406030204" pitchFamily="18" charset="0"/>
                          </a:rPr>
                          <m:t>𝑡</m:t>
                        </m:r>
                      </m:e>
                    </m:d>
                  </m:oMath>
                </a14:m>
                <a:r>
                  <a:rPr kumimoji="1" lang="ja-JP" altLang="en-US" dirty="0" smtClean="0">
                    <a:solidFill>
                      <a:schemeClr val="bg1"/>
                    </a:solidFill>
                  </a:rPr>
                  <a:t>の導出方法</a:t>
                </a:r>
                <a:endParaRPr kumimoji="1" lang="ja-JP" altLang="en-US" dirty="0">
                  <a:solidFill>
                    <a:schemeClr val="bg1"/>
                  </a:solidFill>
                </a:endParaRPr>
              </a:p>
            </p:txBody>
          </p:sp>
        </mc:Choice>
        <mc:Fallback xmlns="">
          <p:sp>
            <p:nvSpPr>
              <p:cNvPr id="2" name="タイトル 1"/>
              <p:cNvSpPr>
                <a:spLocks noGrp="1" noRot="1" noChangeAspect="1" noMove="1" noResize="1" noEditPoints="1" noAdjustHandles="1" noChangeArrowheads="1" noChangeShapeType="1" noTextEdit="1"/>
              </p:cNvSpPr>
              <p:nvPr>
                <p:ph type="title"/>
              </p:nvPr>
            </p:nvSpPr>
            <p:spPr>
              <a:xfrm>
                <a:off x="628650" y="365127"/>
                <a:ext cx="7886700" cy="596408"/>
              </a:xfrm>
              <a:blipFill rotWithShape="0">
                <a:blip r:embed="rId2"/>
                <a:stretch>
                  <a:fillRect l="-2087" t="-21429" b="-367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正方形/長方形 2"/>
              <p:cNvSpPr/>
              <p:nvPr/>
            </p:nvSpPr>
            <p:spPr>
              <a:xfrm>
                <a:off x="-1528545" y="4857137"/>
                <a:ext cx="6229351" cy="649858"/>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ja-JP" sz="160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𝑝</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p>
                      </m:sSubSup>
                      <m:d>
                        <m:d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e>
                      </m:d>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f>
                        <m:f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bSup>
                            <m:sSubSup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𝑧</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sup>
                          </m:sSubSup>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r>
                            <a:rPr lang="en-US" altLang="ja-JP" sz="1600" b="1"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𝒘</m:t>
                          </m:r>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um>
                        <m:den>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Sub>
                        </m:den>
                      </m:f>
                    </m:oMath>
                  </m:oMathPara>
                </a14:m>
                <a:endParaRPr lang="ja-JP" altLang="ja-JP" sz="1100" dirty="0">
                  <a:solidFill>
                    <a:prstClr val="black"/>
                  </a:solidFill>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mc:Choice>
        <mc:Fallback xmlns="">
          <p:sp>
            <p:nvSpPr>
              <p:cNvPr id="3" name="正方形/長方形 2"/>
              <p:cNvSpPr>
                <a:spLocks noRot="1" noChangeAspect="1" noMove="1" noResize="1" noEditPoints="1" noAdjustHandles="1" noChangeArrowheads="1" noChangeShapeType="1" noTextEdit="1"/>
              </p:cNvSpPr>
              <p:nvPr/>
            </p:nvSpPr>
            <p:spPr>
              <a:xfrm>
                <a:off x="-1528545" y="4857137"/>
                <a:ext cx="6229351" cy="649858"/>
              </a:xfrm>
              <a:prstGeom prst="rect">
                <a:avLst/>
              </a:prstGeom>
              <a:blipFill rotWithShape="0">
                <a:blip r:embed="rId3"/>
                <a:stretch>
                  <a:fillRect/>
                </a:stretch>
              </a:blipFill>
            </p:spPr>
            <p:txBody>
              <a:bodyPr/>
              <a:lstStyle/>
              <a:p>
                <a:r>
                  <a:rPr lang="ja-JP" altLang="en-US">
                    <a:noFill/>
                  </a:rPr>
                  <a:t> </a:t>
                </a:r>
              </a:p>
            </p:txBody>
          </p:sp>
        </mc:Fallback>
      </mc:AlternateContent>
      <p:grpSp>
        <p:nvGrpSpPr>
          <p:cNvPr id="7" name="グループ化 6"/>
          <p:cNvGrpSpPr/>
          <p:nvPr/>
        </p:nvGrpSpPr>
        <p:grpSpPr>
          <a:xfrm>
            <a:off x="596932" y="1366570"/>
            <a:ext cx="4502386" cy="2048610"/>
            <a:chOff x="501846" y="1376501"/>
            <a:chExt cx="4502386" cy="2048610"/>
          </a:xfrm>
        </p:grpSpPr>
        <mc:AlternateContent xmlns:mc="http://schemas.openxmlformats.org/markup-compatibility/2006" xmlns:a14="http://schemas.microsoft.com/office/drawing/2010/main">
          <mc:Choice Requires="a14">
            <p:sp>
              <p:nvSpPr>
                <p:cNvPr id="8" name="テキスト ボックス 7"/>
                <p:cNvSpPr txBox="1"/>
                <p:nvPr/>
              </p:nvSpPr>
              <p:spPr>
                <a:xfrm>
                  <a:off x="568670" y="1438993"/>
                  <a:ext cx="2642903" cy="61504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𝐸</m:t>
                                </m:r>
                              </m:e>
                              <m:sup>
                                <m:r>
                                  <a:rPr lang="en-US" altLang="ja-JP" sz="1600" i="1" smtClean="0">
                                    <a:solidFill>
                                      <a:prstClr val="black"/>
                                    </a:solidFill>
                                    <a:latin typeface="Cambria Math" panose="02040503050406030204" pitchFamily="18" charset="0"/>
                                  </a:rPr>
                                  <m:t>𝑡</m:t>
                                </m:r>
                              </m:sup>
                            </m:sSup>
                            <m:r>
                              <a:rPr lang="en-US" altLang="ja-JP" sz="1600"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𝒘</m:t>
                            </m:r>
                            <m:r>
                              <a:rPr lang="en-US" altLang="ja-JP" sz="1600" i="1" smtClean="0">
                                <a:solidFill>
                                  <a:prstClr val="black"/>
                                </a:solidFill>
                                <a:latin typeface="Cambria Math" panose="02040503050406030204" pitchFamily="18" charset="0"/>
                              </a:rPr>
                              <m:t>)</m:t>
                            </m:r>
                          </m:num>
                          <m:den>
                            <m:r>
                              <a:rPr lang="ja-JP" altLang="en-US" sz="1600" i="1">
                                <a:solidFill>
                                  <a:prstClr val="black"/>
                                </a:solidFill>
                                <a:latin typeface="Cambria Math" panose="02040503050406030204" pitchFamily="18" charset="0"/>
                              </a:rPr>
                              <m:t>𝜕</m:t>
                            </m:r>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𝑟𝑠</m:t>
                                </m:r>
                              </m:sub>
                            </m:sSub>
                          </m:den>
                        </m:f>
                        <m:r>
                          <a:rPr lang="en-US" altLang="ja-JP" sz="1600" i="1" smtClean="0">
                            <a:solidFill>
                              <a:prstClr val="black"/>
                            </a:solidFill>
                            <a:latin typeface="Cambria Math" panose="02040503050406030204" pitchFamily="18" charset="0"/>
                          </a:rPr>
                          <m:t>=</m:t>
                        </m:r>
                        <m:nary>
                          <m:naryPr>
                            <m:chr m:val="∑"/>
                            <m:supHide m:val="on"/>
                            <m:ctrlPr>
                              <a:rPr lang="en-US" altLang="ja-JP" sz="1600" i="1" smtClean="0">
                                <a:solidFill>
                                  <a:prstClr val="black"/>
                                </a:solidFill>
                                <a:latin typeface="Cambria Math" panose="02040503050406030204" pitchFamily="18" charset="0"/>
                              </a:rPr>
                            </m:ctrlPr>
                          </m:naryPr>
                          <m:sub>
                            <m:r>
                              <a:rPr lang="en-US" altLang="ja-JP" sz="1600" i="1" smtClean="0">
                                <a:solidFill>
                                  <a:prstClr val="black"/>
                                </a:solidFill>
                                <a:latin typeface="Cambria Math" panose="02040503050406030204" pitchFamily="18" charset="0"/>
                              </a:rPr>
                              <m:t>𝑘</m:t>
                            </m:r>
                          </m:sub>
                          <m:sup/>
                          <m:e>
                            <m:f>
                              <m:fPr>
                                <m:ctrlPr>
                                  <a:rPr lang="en-US" altLang="ja-JP" sz="1600" i="1">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𝐸</m:t>
                                    </m:r>
                                  </m:e>
                                  <m:sup>
                                    <m:r>
                                      <a:rPr lang="en-US" altLang="ja-JP" sz="1600" i="1">
                                        <a:solidFill>
                                          <a:prstClr val="black"/>
                                        </a:solidFill>
                                        <a:latin typeface="Cambria Math" panose="02040503050406030204" pitchFamily="18" charset="0"/>
                                      </a:rPr>
                                      <m:t>𝑡</m:t>
                                    </m:r>
                                  </m:sup>
                                </m:sSup>
                                <m:r>
                                  <a:rPr lang="en-US" altLang="ja-JP" sz="1600" i="1">
                                    <a:solidFill>
                                      <a:prstClr val="black"/>
                                    </a:solidFill>
                                    <a:latin typeface="Cambria Math" panose="02040503050406030204" pitchFamily="18" charset="0"/>
                                  </a:rPr>
                                  <m:t>(</m:t>
                                </m:r>
                                <m:r>
                                  <a:rPr lang="en-US" altLang="ja-JP" sz="1600" b="1" i="1">
                                    <a:solidFill>
                                      <a:prstClr val="black"/>
                                    </a:solidFill>
                                    <a:latin typeface="Cambria Math" panose="02040503050406030204" pitchFamily="18" charset="0"/>
                                  </a:rPr>
                                  <m:t>𝒘</m:t>
                                </m:r>
                                <m:r>
                                  <a:rPr lang="en-US" altLang="ja-JP" sz="1600" i="1">
                                    <a:solidFill>
                                      <a:prstClr val="black"/>
                                    </a:solidFill>
                                    <a:latin typeface="Cambria Math" panose="02040503050406030204" pitchFamily="18" charset="0"/>
                                  </a:rPr>
                                  <m:t>)</m:t>
                                </m:r>
                              </m:num>
                              <m:den>
                                <m:r>
                                  <a:rPr lang="ja-JP" altLang="en-US" sz="1600" i="1">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𝑦</m:t>
                                    </m:r>
                                  </m:e>
                                  <m:sup>
                                    <m:r>
                                      <a:rPr lang="en-US" altLang="ja-JP" sz="1600" i="1">
                                        <a:solidFill>
                                          <a:prstClr val="black"/>
                                        </a:solidFill>
                                        <a:latin typeface="Cambria Math" panose="02040503050406030204" pitchFamily="18" charset="0"/>
                                      </a:rPr>
                                      <m:t>𝑡</m:t>
                                    </m:r>
                                  </m:sup>
                                </m:sSup>
                                <m:r>
                                  <a:rPr lang="en-US" altLang="ja-JP" sz="1600" i="1">
                                    <a:solidFill>
                                      <a:prstClr val="black"/>
                                    </a:solidFill>
                                    <a:latin typeface="Cambria Math" panose="02040503050406030204" pitchFamily="18" charset="0"/>
                                  </a:rPr>
                                  <m:t>(</m:t>
                                </m:r>
                                <m:r>
                                  <a:rPr lang="en-US" altLang="ja-JP" sz="1600" b="1" i="1">
                                    <a:solidFill>
                                      <a:prstClr val="black"/>
                                    </a:solidFill>
                                    <a:latin typeface="Cambria Math" panose="02040503050406030204" pitchFamily="18" charset="0"/>
                                  </a:rPr>
                                  <m:t>𝒘</m:t>
                                </m:r>
                                <m:r>
                                  <a:rPr lang="en-US" altLang="ja-JP" sz="1600" i="1">
                                    <a:solidFill>
                                      <a:prstClr val="black"/>
                                    </a:solidFill>
                                    <a:latin typeface="Cambria Math" panose="02040503050406030204" pitchFamily="18" charset="0"/>
                                  </a:rPr>
                                  <m:t>)</m:t>
                                </m:r>
                              </m:den>
                            </m:f>
                          </m:e>
                        </m:nary>
                        <m:f>
                          <m:fPr>
                            <m:ctrlPr>
                              <a:rPr lang="en-US" altLang="ja-JP" sz="1600" i="1">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𝑦</m:t>
                                </m:r>
                              </m:e>
                              <m:sup>
                                <m:r>
                                  <a:rPr lang="en-US" altLang="ja-JP" sz="1600" i="1">
                                    <a:solidFill>
                                      <a:prstClr val="black"/>
                                    </a:solidFill>
                                    <a:latin typeface="Cambria Math" panose="02040503050406030204" pitchFamily="18" charset="0"/>
                                  </a:rPr>
                                  <m:t>𝑡</m:t>
                                </m:r>
                              </m:sup>
                            </m:sSup>
                            <m:r>
                              <a:rPr lang="en-US" altLang="ja-JP" sz="1600" i="1">
                                <a:solidFill>
                                  <a:prstClr val="black"/>
                                </a:solidFill>
                                <a:latin typeface="Cambria Math" panose="02040503050406030204" pitchFamily="18" charset="0"/>
                              </a:rPr>
                              <m:t>(</m:t>
                            </m:r>
                            <m:r>
                              <a:rPr lang="en-US" altLang="ja-JP" sz="1600" b="1" i="1">
                                <a:solidFill>
                                  <a:prstClr val="black"/>
                                </a:solidFill>
                                <a:latin typeface="Cambria Math" panose="02040503050406030204" pitchFamily="18" charset="0"/>
                              </a:rPr>
                              <m:t>𝒘</m:t>
                            </m:r>
                            <m:r>
                              <a:rPr lang="en-US" altLang="ja-JP" sz="1600" i="1">
                                <a:solidFill>
                                  <a:prstClr val="black"/>
                                </a:solidFill>
                                <a:latin typeface="Cambria Math" panose="02040503050406030204" pitchFamily="18" charset="0"/>
                              </a:rPr>
                              <m:t>)</m:t>
                            </m:r>
                          </m:num>
                          <m:den>
                            <m:r>
                              <a:rPr lang="ja-JP" altLang="en-US"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𝑟𝑠</m:t>
                                </m:r>
                              </m:sub>
                            </m:sSub>
                          </m:den>
                        </m:f>
                      </m:oMath>
                    </m:oMathPara>
                  </a14:m>
                  <a:endParaRPr lang="ja-JP" altLang="en-US" sz="1600"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68670" y="1438993"/>
                  <a:ext cx="2642903" cy="615040"/>
                </a:xfrm>
                <a:prstGeom prst="rect">
                  <a:avLst/>
                </a:prstGeom>
                <a:blipFill rotWithShape="0">
                  <a:blip r:embed="rId4"/>
                  <a:stretch>
                    <a:fillRect/>
                  </a:stretch>
                </a:blipFill>
              </p:spPr>
              <p:txBody>
                <a:bodyPr/>
                <a:lstStyle/>
                <a:p>
                  <a:r>
                    <a:rPr lang="ja-JP" altLang="en-US">
                      <a:noFill/>
                    </a:rPr>
                    <a:t> </a:t>
                  </a:r>
                </a:p>
              </p:txBody>
            </p:sp>
          </mc:Fallback>
        </mc:AlternateContent>
        <p:sp>
          <p:nvSpPr>
            <p:cNvPr id="10" name="角丸四角形 9"/>
            <p:cNvSpPr/>
            <p:nvPr/>
          </p:nvSpPr>
          <p:spPr>
            <a:xfrm>
              <a:off x="2467204" y="1376501"/>
              <a:ext cx="798656" cy="6254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12" name="正方形/長方形 11"/>
                <p:cNvSpPr/>
                <p:nvPr/>
              </p:nvSpPr>
              <p:spPr>
                <a:xfrm>
                  <a:off x="501846" y="2132857"/>
                  <a:ext cx="4502386" cy="101226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𝑝</m:t>
                            </m:r>
                          </m:e>
                          <m:sub>
                            <m:r>
                              <a:rPr lang="en-US" altLang="ja-JP" sz="1600" i="1" smtClean="0">
                                <a:solidFill>
                                  <a:prstClr val="black"/>
                                </a:solidFill>
                                <a:latin typeface="Cambria Math" panose="02040503050406030204" pitchFamily="18" charset="0"/>
                              </a:rPr>
                              <m:t>𝑟𝑠</m:t>
                            </m:r>
                          </m:sub>
                          <m:sup>
                            <m:r>
                              <a:rPr lang="en-US" altLang="ja-JP" sz="1600" i="1" smtClean="0">
                                <a:solidFill>
                                  <a:prstClr val="black"/>
                                </a:solidFill>
                                <a:latin typeface="Cambria Math" panose="02040503050406030204" pitchFamily="18" charset="0"/>
                              </a:rPr>
                              <m:t>𝑘</m:t>
                            </m:r>
                          </m:sup>
                        </m:sSubSup>
                        <m:d>
                          <m:dPr>
                            <m:ctrlPr>
                              <a:rPr lang="en-US" altLang="ja-JP" sz="1600" i="1" smtClean="0">
                                <a:solidFill>
                                  <a:prstClr val="black"/>
                                </a:solidFill>
                                <a:latin typeface="Cambria Math" panose="02040503050406030204" pitchFamily="18" charset="0"/>
                              </a:rPr>
                            </m:ctrlPr>
                          </m:dPr>
                          <m:e>
                            <m:r>
                              <a:rPr lang="en-US" altLang="ja-JP" sz="1600" i="1" smtClean="0">
                                <a:solidFill>
                                  <a:prstClr val="black"/>
                                </a:solidFill>
                                <a:latin typeface="Cambria Math" panose="02040503050406030204" pitchFamily="18" charset="0"/>
                              </a:rPr>
                              <m:t>𝑡</m:t>
                            </m:r>
                          </m:e>
                        </m:d>
                        <m:r>
                          <a:rPr lang="en-US" altLang="ja-JP" sz="1600" i="1" smtClean="0">
                            <a:solidFill>
                              <a:prstClr val="black"/>
                            </a:solidFill>
                            <a:latin typeface="Cambria Math" panose="02040503050406030204" pitchFamily="18" charset="0"/>
                          </a:rPr>
                          <m:t>=</m:t>
                        </m:r>
                        <m:f>
                          <m:fPr>
                            <m:ctrlPr>
                              <a:rPr lang="en-US" altLang="ja-JP" sz="1600" i="1">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a:solidFill>
                                      <a:prstClr val="black"/>
                                    </a:solidFill>
                                    <a:latin typeface="Cambria Math" panose="02040503050406030204" pitchFamily="18" charset="0"/>
                                  </a:rPr>
                                  <m:t>𝑡</m:t>
                                </m:r>
                              </m:sup>
                            </m:sSup>
                            <m:d>
                              <m:dPr>
                                <m:ctrlPr>
                                  <a:rPr lang="en-US" altLang="ja-JP" sz="1600" i="1">
                                    <a:solidFill>
                                      <a:prstClr val="black"/>
                                    </a:solidFill>
                                    <a:latin typeface="Cambria Math" panose="02040503050406030204" pitchFamily="18" charset="0"/>
                                  </a:rPr>
                                </m:ctrlPr>
                              </m:dPr>
                              <m:e>
                                <m:r>
                                  <a:rPr lang="en-US" altLang="ja-JP" sz="1600" b="1" i="1">
                                    <a:solidFill>
                                      <a:prstClr val="black"/>
                                    </a:solidFill>
                                    <a:latin typeface="Cambria Math" panose="02040503050406030204" pitchFamily="18" charset="0"/>
                                  </a:rPr>
                                  <m:t>𝒘</m:t>
                                </m:r>
                              </m:e>
                            </m:d>
                          </m:num>
                          <m:den>
                            <m:r>
                              <a:rPr lang="ja-JP" altLang="en-US" sz="1600" i="1">
                                <a:solidFill>
                                  <a:prstClr val="black"/>
                                </a:solidFill>
                                <a:latin typeface="Cambria Math" panose="02040503050406030204" pitchFamily="18" charset="0"/>
                              </a:rPr>
                              <m:t>𝜕</m:t>
                            </m:r>
                            <m:sSub>
                              <m:sSubPr>
                                <m:ctrlPr>
                                  <a:rPr lang="en-US" altLang="ja-JP" sz="1600" i="1">
                                    <a:solidFill>
                                      <a:prstClr val="black"/>
                                    </a:solidFill>
                                    <a:latin typeface="Cambria Math" panose="02040503050406030204" pitchFamily="18" charset="0"/>
                                  </a:rPr>
                                </m:ctrlPr>
                              </m:sSub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𝑟𝑠</m:t>
                                </m:r>
                              </m:sub>
                            </m:sSub>
                          </m:den>
                        </m:f>
                        <m:r>
                          <a:rPr lang="en-US" altLang="ja-JP" sz="1600" i="1" smtClean="0">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𝑓</m:t>
                                </m:r>
                              </m:e>
                              <m:sup>
                                <m:r>
                                  <a:rPr lang="en-US" altLang="ja-JP" sz="1600" i="1">
                                    <a:solidFill>
                                      <a:prstClr val="black"/>
                                    </a:solidFill>
                                    <a:latin typeface="Cambria Math" panose="02040503050406030204" pitchFamily="18" charset="0"/>
                                  </a:rPr>
                                  <m:t>𝑜𝑢𝑡</m:t>
                                </m:r>
                              </m:sup>
                            </m:sSup>
                          </m:e>
                          <m:sup>
                            <m:r>
                              <a:rPr lang="en-US" altLang="ja-JP" sz="1600" i="1">
                                <a:solidFill>
                                  <a:prstClr val="black"/>
                                </a:solidFill>
                                <a:latin typeface="Cambria Math" panose="02040503050406030204" pitchFamily="18" charset="0"/>
                              </a:rPr>
                              <m:t>′</m:t>
                            </m:r>
                          </m:sup>
                        </m:sSup>
                        <m:d>
                          <m:dPr>
                            <m:ctrlPr>
                              <a:rPr lang="en-US" altLang="ja-JP" sz="1600" i="1">
                                <a:solidFill>
                                  <a:prstClr val="black"/>
                                </a:solidFill>
                                <a:latin typeface="Cambria Math" panose="02040503050406030204" pitchFamily="18" charset="0"/>
                              </a:rPr>
                            </m:ctrlPr>
                          </m:dPr>
                          <m:e>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𝑣</m:t>
                                </m:r>
                              </m:e>
                              <m:sub>
                                <m:r>
                                  <a:rPr lang="en-US" altLang="ja-JP" sz="1600" i="1">
                                    <a:solidFill>
                                      <a:prstClr val="black"/>
                                    </a:solidFill>
                                    <a:latin typeface="Cambria Math" panose="02040503050406030204" pitchFamily="18" charset="0"/>
                                  </a:rPr>
                                  <m:t>𝑘</m:t>
                                </m:r>
                              </m:sub>
                              <m:sup>
                                <m:r>
                                  <a:rPr lang="en-US" altLang="ja-JP" sz="1600" i="1">
                                    <a:solidFill>
                                      <a:prstClr val="black"/>
                                    </a:solidFill>
                                    <a:latin typeface="Cambria Math" panose="02040503050406030204" pitchFamily="18" charset="0"/>
                                  </a:rPr>
                                  <m:t>𝑡</m:t>
                                </m:r>
                              </m:sup>
                            </m:sSubSup>
                          </m:e>
                        </m:d>
                        <m:f>
                          <m:fPr>
                            <m:ctrlPr>
                              <a:rPr lang="en-US" altLang="ja-JP" sz="1600" i="1" smtClean="0">
                                <a:solidFill>
                                  <a:prstClr val="black"/>
                                </a:solidFill>
                                <a:latin typeface="Cambria Math" panose="02040503050406030204" pitchFamily="18" charset="0"/>
                              </a:rPr>
                            </m:ctrlPr>
                          </m:fPr>
                          <m:num>
                            <m:r>
                              <a:rPr lang="ja-JP" altLang="en-US" sz="1600" i="1" smtClean="0">
                                <a:solidFill>
                                  <a:prstClr val="black"/>
                                </a:solidFill>
                                <a:latin typeface="Cambria Math" panose="02040503050406030204" pitchFamily="18" charset="0"/>
                              </a:rPr>
                              <m:t>𝜕</m:t>
                            </m:r>
                          </m:num>
                          <m:den>
                            <m:r>
                              <a:rPr lang="ja-JP" altLang="en-US" sz="1600" i="1">
                                <a:solidFill>
                                  <a:prstClr val="black"/>
                                </a:solidFill>
                                <a:latin typeface="Cambria Math" panose="02040503050406030204" pitchFamily="18" charset="0"/>
                              </a:rPr>
                              <m:t>𝜕</m:t>
                            </m:r>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𝑟𝑠</m:t>
                                </m:r>
                              </m:sub>
                            </m:sSub>
                          </m:den>
                        </m:f>
                        <m:nary>
                          <m:naryPr>
                            <m:chr m:val="∑"/>
                            <m:supHide m:val="on"/>
                            <m:ctrlPr>
                              <a:rPr lang="en-US" altLang="ja-JP" sz="1600" i="1" smtClean="0">
                                <a:solidFill>
                                  <a:prstClr val="black"/>
                                </a:solidFill>
                                <a:latin typeface="Cambria Math" panose="02040503050406030204" pitchFamily="18" charset="0"/>
                              </a:rPr>
                            </m:ctrlPr>
                          </m:naryPr>
                          <m:sub>
                            <m:r>
                              <m:rPr>
                                <m:brk m:alnAt="7"/>
                              </m:rPr>
                              <a:rPr lang="en-US" altLang="ja-JP" sz="1600" i="1" smtClean="0">
                                <a:solidFill>
                                  <a:prstClr val="black"/>
                                </a:solidFill>
                                <a:latin typeface="Cambria Math" panose="02040503050406030204" pitchFamily="18" charset="0"/>
                              </a:rPr>
                              <m:t>𝑗</m:t>
                            </m:r>
                          </m:sub>
                          <m:sup/>
                          <m:e>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𝑘𝑗</m:t>
                                </m:r>
                              </m:sub>
                              <m:sup>
                                <m:r>
                                  <a:rPr lang="en-US" altLang="ja-JP" sz="1600" i="1" smtClean="0">
                                    <a:solidFill>
                                      <a:prstClr val="black"/>
                                    </a:solidFill>
                                    <a:latin typeface="Cambria Math" panose="02040503050406030204" pitchFamily="18" charset="0"/>
                                  </a:rPr>
                                  <m:t>𝑜𝑢𝑡</m:t>
                                </m:r>
                              </m:sup>
                            </m:sSubSup>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𝑧</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e>
                        </m:nary>
                      </m:oMath>
                    </m:oMathPara>
                  </a14:m>
                  <a:endParaRPr lang="en-US" altLang="ja-JP" i="1" dirty="0" smtClean="0">
                    <a:solidFill>
                      <a:prstClr val="black"/>
                    </a:solidFill>
                    <a:latin typeface="Cambria Math" panose="02040503050406030204" pitchFamily="18" charset="0"/>
                  </a:endParaRPr>
                </a:p>
                <a:p>
                  <a:endParaRPr lang="ja-JP" altLang="en-US" dirty="0">
                    <a:solidFill>
                      <a:prstClr val="black"/>
                    </a:solidFill>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501846" y="2132857"/>
                  <a:ext cx="4502386" cy="1012265"/>
                </a:xfrm>
                <a:prstGeom prst="rect">
                  <a:avLst/>
                </a:prstGeom>
                <a:blipFill rotWithShape="0">
                  <a:blip r:embed="rId5"/>
                  <a:stretch>
                    <a:fillRect/>
                  </a:stretch>
                </a:blipFill>
              </p:spPr>
              <p:txBody>
                <a:bodyPr/>
                <a:lstStyle/>
                <a:p>
                  <a:r>
                    <a:rPr lang="ja-JP" altLang="en-US">
                      <a:noFill/>
                    </a:rPr>
                    <a:t> </a:t>
                  </a:r>
                </a:p>
              </p:txBody>
            </p:sp>
          </mc:Fallback>
        </mc:AlternateContent>
        <p:cxnSp>
          <p:nvCxnSpPr>
            <p:cNvPr id="13" name="直線コネクタ 12"/>
            <p:cNvCxnSpPr/>
            <p:nvPr/>
          </p:nvCxnSpPr>
          <p:spPr>
            <a:xfrm>
              <a:off x="2428185" y="2638989"/>
              <a:ext cx="876693" cy="0"/>
            </a:xfrm>
            <a:prstGeom prst="line">
              <a:avLst/>
            </a:prstGeom>
          </p:spPr>
          <p:style>
            <a:lnRef idx="1">
              <a:schemeClr val="accent1"/>
            </a:lnRef>
            <a:fillRef idx="0">
              <a:schemeClr val="accent1"/>
            </a:fillRef>
            <a:effectRef idx="0">
              <a:schemeClr val="accent1"/>
            </a:effectRef>
            <a:fontRef idx="minor">
              <a:schemeClr val="tx1"/>
            </a:fontRef>
          </p:style>
        </p:cxnSp>
        <p:sp>
          <p:nvSpPr>
            <p:cNvPr id="14" name="角丸四角形吹き出し 13"/>
            <p:cNvSpPr/>
            <p:nvPr/>
          </p:nvSpPr>
          <p:spPr>
            <a:xfrm>
              <a:off x="1890121" y="2773299"/>
              <a:ext cx="1476683" cy="434440"/>
            </a:xfrm>
            <a:prstGeom prst="wedgeRoundRectCallout">
              <a:avLst>
                <a:gd name="adj1" fmla="val 2841"/>
                <a:gd name="adj2" fmla="val -741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出力層の活性化関数の微分</a:t>
              </a:r>
              <a:endParaRPr lang="ja-JP" altLang="en-US" sz="1400" dirty="0">
                <a:solidFill>
                  <a:prstClr val="black"/>
                </a:solidFill>
              </a:endParaRPr>
            </a:p>
          </p:txBody>
        </p:sp>
        <p:cxnSp>
          <p:nvCxnSpPr>
            <p:cNvPr id="15" name="直線コネクタ 14"/>
            <p:cNvCxnSpPr/>
            <p:nvPr/>
          </p:nvCxnSpPr>
          <p:spPr>
            <a:xfrm flipV="1">
              <a:off x="3682615" y="2838372"/>
              <a:ext cx="1140643" cy="9427"/>
            </a:xfrm>
            <a:prstGeom prst="line">
              <a:avLst/>
            </a:prstGeom>
          </p:spPr>
          <p:style>
            <a:lnRef idx="1">
              <a:schemeClr val="accent1"/>
            </a:lnRef>
            <a:fillRef idx="0">
              <a:schemeClr val="accent1"/>
            </a:fillRef>
            <a:effectRef idx="0">
              <a:schemeClr val="accent1"/>
            </a:effectRef>
            <a:fontRef idx="minor">
              <a:schemeClr val="tx1"/>
            </a:fontRef>
          </p:style>
        </p:cxnSp>
        <p:sp>
          <p:nvSpPr>
            <p:cNvPr id="16" name="角丸四角形吹き出し 15"/>
            <p:cNvSpPr/>
            <p:nvPr/>
          </p:nvSpPr>
          <p:spPr>
            <a:xfrm>
              <a:off x="3769512" y="2990671"/>
              <a:ext cx="1182570" cy="434440"/>
            </a:xfrm>
            <a:prstGeom prst="wedgeRoundRectCallout">
              <a:avLst>
                <a:gd name="adj1" fmla="val 2841"/>
                <a:gd name="adj2" fmla="val -74176"/>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prstClr val="black"/>
                  </a:solidFill>
                </a:rPr>
                <a:t>中間層の</a:t>
              </a:r>
              <a:endParaRPr lang="en-US" altLang="ja-JP" sz="1400" dirty="0" smtClean="0">
                <a:solidFill>
                  <a:prstClr val="black"/>
                </a:solidFill>
              </a:endParaRPr>
            </a:p>
            <a:p>
              <a:pPr algn="ctr"/>
              <a:r>
                <a:rPr lang="ja-JP" altLang="en-US" sz="1400" dirty="0" smtClean="0">
                  <a:solidFill>
                    <a:prstClr val="black"/>
                  </a:solidFill>
                </a:rPr>
                <a:t>伝播の合計</a:t>
              </a:r>
              <a:endParaRPr lang="ja-JP" altLang="en-US" sz="1400" dirty="0">
                <a:solidFill>
                  <a:prstClr val="black"/>
                </a:solidFill>
              </a:endParaRPr>
            </a:p>
          </p:txBody>
        </p:sp>
      </p:grpSp>
      <p:grpSp>
        <p:nvGrpSpPr>
          <p:cNvPr id="17" name="グループ化 16"/>
          <p:cNvGrpSpPr/>
          <p:nvPr/>
        </p:nvGrpSpPr>
        <p:grpSpPr>
          <a:xfrm>
            <a:off x="2252680" y="3422623"/>
            <a:ext cx="3580467" cy="1395071"/>
            <a:chOff x="1335275" y="2927205"/>
            <a:chExt cx="3580467" cy="1395071"/>
          </a:xfrm>
        </p:grpSpPr>
        <mc:AlternateContent xmlns:mc="http://schemas.openxmlformats.org/markup-compatibility/2006" xmlns:a14="http://schemas.microsoft.com/office/drawing/2010/main">
          <mc:Choice Requires="a14">
            <p:sp>
              <p:nvSpPr>
                <p:cNvPr id="18" name="正方形/長方形 17"/>
                <p:cNvSpPr/>
                <p:nvPr/>
              </p:nvSpPr>
              <p:spPr>
                <a:xfrm>
                  <a:off x="1335275" y="2927205"/>
                  <a:ext cx="3580467" cy="7287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prstClr val="black"/>
                            </a:solidFill>
                            <a:latin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𝑓</m:t>
                            </m:r>
                          </m:e>
                          <m:sup>
                            <m:r>
                              <a:rPr lang="en-US" altLang="ja-JP" sz="1600" i="1">
                                <a:solidFill>
                                  <a:prstClr val="black"/>
                                </a:solidFill>
                                <a:latin typeface="Cambria Math" panose="02040503050406030204" pitchFamily="18" charset="0"/>
                              </a:rPr>
                              <m:t>𝑜𝑢𝑡</m:t>
                            </m:r>
                          </m:sup>
                        </m:sSup>
                        <m:r>
                          <a:rPr lang="en-US" altLang="ja-JP" sz="1600" i="1">
                            <a:solidFill>
                              <a:prstClr val="black"/>
                            </a:solidFill>
                            <a:latin typeface="Cambria Math" panose="02040503050406030204" pitchFamily="18" charset="0"/>
                          </a:rPr>
                          <m:t>′(</m:t>
                        </m:r>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𝑣</m:t>
                            </m:r>
                          </m:e>
                          <m:sub>
                            <m:r>
                              <a:rPr lang="en-US" altLang="ja-JP" sz="1600" i="1">
                                <a:solidFill>
                                  <a:prstClr val="black"/>
                                </a:solidFill>
                                <a:latin typeface="Cambria Math" panose="02040503050406030204" pitchFamily="18" charset="0"/>
                              </a:rPr>
                              <m:t>𝑘</m:t>
                            </m:r>
                          </m:sub>
                          <m:sup>
                            <m:r>
                              <a:rPr lang="en-US" altLang="ja-JP" sz="1600" i="1">
                                <a:solidFill>
                                  <a:prstClr val="black"/>
                                </a:solidFill>
                                <a:latin typeface="Cambria Math" panose="02040503050406030204" pitchFamily="18" charset="0"/>
                              </a:rPr>
                              <m:t>𝑡</m:t>
                            </m:r>
                          </m:sup>
                        </m:sSubSup>
                        <m:r>
                          <a:rPr lang="en-US" altLang="ja-JP" sz="1600" i="1">
                            <a:solidFill>
                              <a:prstClr val="black"/>
                            </a:solidFill>
                            <a:latin typeface="Cambria Math" panose="02040503050406030204" pitchFamily="18" charset="0"/>
                          </a:rPr>
                          <m:t>)</m:t>
                        </m:r>
                        <m:d>
                          <m:dPr>
                            <m:ctrlPr>
                              <a:rPr lang="en-US" altLang="ja-JP" sz="1600" i="1">
                                <a:solidFill>
                                  <a:prstClr val="black"/>
                                </a:solidFill>
                                <a:latin typeface="Cambria Math" panose="02040503050406030204" pitchFamily="18" charset="0"/>
                              </a:rPr>
                            </m:ctrlPr>
                          </m:dPr>
                          <m:e>
                            <m:sSub>
                              <m:sSubPr>
                                <m:ctrlPr>
                                  <a:rPr lang="en-US" altLang="ja-JP" sz="1600" i="1">
                                    <a:solidFill>
                                      <a:prstClr val="black"/>
                                    </a:solidFill>
                                    <a:latin typeface="Cambria Math" panose="02040503050406030204" pitchFamily="18" charset="0"/>
                                  </a:rPr>
                                </m:ctrlPr>
                              </m:sSubPr>
                              <m:e>
                                <m:r>
                                  <m:rPr>
                                    <m:sty m:val="p"/>
                                  </m:rPr>
                                  <a:rPr lang="en-US" altLang="ja-JP" sz="1600" i="1">
                                    <a:solidFill>
                                      <a:prstClr val="black"/>
                                    </a:solidFill>
                                    <a:latin typeface="Cambria Math" panose="02040503050406030204" pitchFamily="18" charset="0"/>
                                  </a:rPr>
                                  <m:t>δ</m:t>
                                </m:r>
                              </m:e>
                              <m:sub>
                                <m:r>
                                  <a:rPr lang="en-US" altLang="ja-JP" sz="1600" i="1">
                                    <a:solidFill>
                                      <a:prstClr val="black"/>
                                    </a:solidFill>
                                    <a:latin typeface="Cambria Math" panose="02040503050406030204" pitchFamily="18" charset="0"/>
                                  </a:rPr>
                                  <m:t>𝑟</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𝑘</m:t>
                                </m:r>
                              </m:sub>
                            </m:sSub>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𝑠</m:t>
                                </m:r>
                              </m:sub>
                              <m:sup>
                                <m:r>
                                  <a:rPr lang="en-US" altLang="ja-JP" sz="1600" i="1">
                                    <a:solidFill>
                                      <a:prstClr val="black"/>
                                    </a:solidFill>
                                    <a:latin typeface="Cambria Math" panose="02040503050406030204" pitchFamily="18" charset="0"/>
                                  </a:rPr>
                                  <m:t>𝑡</m:t>
                                </m:r>
                              </m:sup>
                            </m:sSubSup>
                            <m:r>
                              <a:rPr lang="en-US" altLang="ja-JP" sz="1600" i="1">
                                <a:solidFill>
                                  <a:prstClr val="black"/>
                                </a:solidFill>
                                <a:latin typeface="Cambria Math" panose="02040503050406030204" pitchFamily="18" charset="0"/>
                              </a:rPr>
                              <m:t>+</m:t>
                            </m:r>
                            <m:nary>
                              <m:naryPr>
                                <m:chr m:val="∑"/>
                                <m:supHide m:val="on"/>
                                <m:ctrlPr>
                                  <a:rPr lang="en-US" altLang="ja-JP" sz="1600" i="1">
                                    <a:solidFill>
                                      <a:prstClr val="black"/>
                                    </a:solidFill>
                                    <a:latin typeface="Cambria Math" panose="02040503050406030204" pitchFamily="18" charset="0"/>
                                  </a:rPr>
                                </m:ctrlPr>
                              </m:naryPr>
                              <m:sub>
                                <m:r>
                                  <m:rPr>
                                    <m:brk m:alnAt="7"/>
                                  </m:rPr>
                                  <a:rPr lang="en-US" altLang="ja-JP" sz="1600" i="1">
                                    <a:solidFill>
                                      <a:prstClr val="black"/>
                                    </a:solidFill>
                                    <a:latin typeface="Cambria Math" panose="02040503050406030204" pitchFamily="18" charset="0"/>
                                  </a:rPr>
                                  <m:t>𝑗</m:t>
                                </m:r>
                              </m:sub>
                              <m:sup/>
                              <m:e>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𝑘𝑗</m:t>
                                    </m:r>
                                  </m:sub>
                                  <m:sup>
                                    <m:r>
                                      <a:rPr lang="en-US" altLang="ja-JP" sz="1600" i="1">
                                        <a:solidFill>
                                          <a:prstClr val="black"/>
                                        </a:solidFill>
                                        <a:latin typeface="Cambria Math" panose="02040503050406030204" pitchFamily="18" charset="0"/>
                                      </a:rPr>
                                      <m:t>𝑜𝑢𝑡</m:t>
                                    </m:r>
                                  </m:sup>
                                </m:sSubSup>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𝑝</m:t>
                                    </m:r>
                                  </m:e>
                                  <m:sub>
                                    <m:r>
                                      <a:rPr lang="en-US" altLang="ja-JP" sz="1600" i="1">
                                        <a:solidFill>
                                          <a:prstClr val="black"/>
                                        </a:solidFill>
                                        <a:latin typeface="Cambria Math" panose="02040503050406030204" pitchFamily="18" charset="0"/>
                                      </a:rPr>
                                      <m:t>𝑟𝑠</m:t>
                                    </m:r>
                                  </m:sub>
                                  <m:sup>
                                    <m:r>
                                      <a:rPr lang="en-US" altLang="ja-JP" sz="1600" i="1">
                                        <a:solidFill>
                                          <a:prstClr val="black"/>
                                        </a:solidFill>
                                        <a:latin typeface="Cambria Math" panose="02040503050406030204" pitchFamily="18" charset="0"/>
                                      </a:rPr>
                                      <m:t>𝑗</m:t>
                                    </m:r>
                                  </m:sup>
                                </m:sSub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m:t>
                                </m:r>
                              </m:e>
                            </m:nary>
                          </m:e>
                        </m:d>
                      </m:oMath>
                    </m:oMathPara>
                  </a14:m>
                  <a:endParaRPr lang="ja-JP" altLang="en-US" dirty="0">
                    <a:solidFill>
                      <a:prstClr val="black"/>
                    </a:solidFill>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1335275" y="2927205"/>
                  <a:ext cx="3580467" cy="728726"/>
                </a:xfrm>
                <a:prstGeom prst="rect">
                  <a:avLst/>
                </a:prstGeom>
                <a:blipFill rotWithShape="0">
                  <a:blip r:embed="rId6"/>
                  <a:stretch>
                    <a:fillRect/>
                  </a:stretch>
                </a:blipFill>
              </p:spPr>
              <p:txBody>
                <a:bodyPr/>
                <a:lstStyle/>
                <a:p>
                  <a:r>
                    <a:rPr lang="ja-JP" altLang="en-US">
                      <a:noFill/>
                    </a:rPr>
                    <a:t> </a:t>
                  </a:r>
                </a:p>
              </p:txBody>
            </p:sp>
          </mc:Fallback>
        </mc:AlternateContent>
        <p:grpSp>
          <p:nvGrpSpPr>
            <p:cNvPr id="19" name="グループ化 18"/>
            <p:cNvGrpSpPr/>
            <p:nvPr/>
          </p:nvGrpSpPr>
          <p:grpSpPr>
            <a:xfrm>
              <a:off x="1636621" y="3727428"/>
              <a:ext cx="2837578" cy="594848"/>
              <a:chOff x="2917596" y="4969100"/>
              <a:chExt cx="2837578" cy="594848"/>
            </a:xfrm>
          </p:grpSpPr>
          <p:sp>
            <p:nvSpPr>
              <p:cNvPr id="20" name="角丸四角形吹き出し 19"/>
              <p:cNvSpPr/>
              <p:nvPr/>
            </p:nvSpPr>
            <p:spPr>
              <a:xfrm>
                <a:off x="2917596" y="4971502"/>
                <a:ext cx="2650232" cy="569272"/>
              </a:xfrm>
              <a:prstGeom prst="wedgeRoundRectCallout">
                <a:avLst>
                  <a:gd name="adj1" fmla="val -4552"/>
                  <a:gd name="adj2" fmla="val -84311"/>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400" dirty="0">
                  <a:solidFill>
                    <a:prstClr val="black"/>
                  </a:solidFill>
                </a:endParaRPr>
              </a:p>
            </p:txBody>
          </p:sp>
          <mc:AlternateContent xmlns:mc="http://schemas.openxmlformats.org/markup-compatibility/2006" xmlns:a14="http://schemas.microsoft.com/office/drawing/2010/main">
            <mc:Choice Requires="a14">
              <p:sp>
                <p:nvSpPr>
                  <p:cNvPr id="21" name="正方形/長方形 20"/>
                  <p:cNvSpPr/>
                  <p:nvPr/>
                </p:nvSpPr>
                <p:spPr>
                  <a:xfrm>
                    <a:off x="2926506" y="5045345"/>
                    <a:ext cx="2259849" cy="349326"/>
                  </a:xfrm>
                  <a:prstGeom prst="rect">
                    <a:avLst/>
                  </a:prstGeom>
                </p:spPr>
                <p:txBody>
                  <a:bodyPr wrap="none">
                    <a:spAutoFit/>
                  </a:bodyPr>
                  <a:lstStyle/>
                  <a:p>
                    <a:r>
                      <a:rPr lang="ja-JP" altLang="en-US" sz="1200" dirty="0" smtClean="0">
                        <a:solidFill>
                          <a:prstClr val="black"/>
                        </a:solidFill>
                      </a:rPr>
                      <a:t>クロネッカーの</a:t>
                    </a:r>
                    <a:r>
                      <a:rPr lang="ja-JP" altLang="en-US" sz="1200" dirty="0">
                        <a:solidFill>
                          <a:prstClr val="black"/>
                        </a:solidFill>
                      </a:rPr>
                      <a:t>デルタ</a:t>
                    </a:r>
                    <a14:m>
                      <m:oMath xmlns:m="http://schemas.openxmlformats.org/officeDocument/2006/math">
                        <m:sSub>
                          <m:sSubPr>
                            <m:ctrlPr>
                              <a:rPr lang="en-US" altLang="ja-JP" sz="1600" i="1">
                                <a:solidFill>
                                  <a:prstClr val="black"/>
                                </a:solidFill>
                                <a:latin typeface="Cambria Math" panose="02040503050406030204" pitchFamily="18" charset="0"/>
                              </a:rPr>
                            </m:ctrlPr>
                          </m:sSubPr>
                          <m:e>
                            <m:r>
                              <m:rPr>
                                <m:sty m:val="p"/>
                              </m:rPr>
                              <a:rPr lang="en-US" altLang="ja-JP" sz="1600" i="1">
                                <a:solidFill>
                                  <a:prstClr val="black"/>
                                </a:solidFill>
                                <a:latin typeface="Cambria Math" panose="02040503050406030204" pitchFamily="18" charset="0"/>
                              </a:rPr>
                              <m:t>δ</m:t>
                            </m:r>
                          </m:e>
                          <m:sub>
                            <m:r>
                              <a:rPr lang="en-US" altLang="ja-JP" sz="1600" i="1">
                                <a:solidFill>
                                  <a:prstClr val="black"/>
                                </a:solidFill>
                                <a:latin typeface="Cambria Math" panose="02040503050406030204" pitchFamily="18" charset="0"/>
                              </a:rPr>
                              <m:t>𝑟</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𝑘</m:t>
                            </m:r>
                          </m:sub>
                        </m:sSub>
                        <m:r>
                          <a:rPr lang="en-US" altLang="ja-JP" sz="1600" i="1" smtClean="0">
                            <a:solidFill>
                              <a:prstClr val="black"/>
                            </a:solidFill>
                            <a:latin typeface="Cambria Math" panose="02040503050406030204" pitchFamily="18" charset="0"/>
                          </a:rPr>
                          <m:t>=</m:t>
                        </m:r>
                      </m:oMath>
                    </a14:m>
                    <a:endParaRPr lang="ja-JP" altLang="en-US" sz="1600" dirty="0">
                      <a:solidFill>
                        <a:prstClr val="black"/>
                      </a:solidFill>
                    </a:endParaRPr>
                  </a:p>
                </p:txBody>
              </p:sp>
            </mc:Choice>
            <mc:Fallback xmlns="">
              <p:sp>
                <p:nvSpPr>
                  <p:cNvPr id="21" name="正方形/長方形 20"/>
                  <p:cNvSpPr>
                    <a:spLocks noRot="1" noChangeAspect="1" noMove="1" noResize="1" noEditPoints="1" noAdjustHandles="1" noChangeArrowheads="1" noChangeShapeType="1" noTextEdit="1"/>
                  </p:cNvSpPr>
                  <p:nvPr/>
                </p:nvSpPr>
                <p:spPr>
                  <a:xfrm>
                    <a:off x="2926506" y="5045345"/>
                    <a:ext cx="2259849" cy="349326"/>
                  </a:xfrm>
                  <a:prstGeom prst="rect">
                    <a:avLst/>
                  </a:prstGeom>
                  <a:blipFill rotWithShape="0">
                    <a:blip r:embed="rId7"/>
                    <a:stretch>
                      <a:fillRect b="-10345"/>
                    </a:stretch>
                  </a:blipFill>
                </p:spPr>
                <p:txBody>
                  <a:bodyPr/>
                  <a:lstStyle/>
                  <a:p>
                    <a:r>
                      <a:rPr lang="ja-JP" altLang="en-US">
                        <a:noFill/>
                      </a:rPr>
                      <a:t> </a:t>
                    </a:r>
                  </a:p>
                </p:txBody>
              </p:sp>
            </mc:Fallback>
          </mc:AlternateContent>
          <p:sp>
            <p:nvSpPr>
              <p:cNvPr id="22" name="テキスト ボックス 21"/>
              <p:cNvSpPr txBox="1"/>
              <p:nvPr/>
            </p:nvSpPr>
            <p:spPr>
              <a:xfrm>
                <a:off x="5139552" y="4969100"/>
                <a:ext cx="615622" cy="338554"/>
              </a:xfrm>
              <a:prstGeom prst="rect">
                <a:avLst/>
              </a:prstGeom>
              <a:noFill/>
            </p:spPr>
            <p:txBody>
              <a:bodyPr wrap="square" rtlCol="0">
                <a:spAutoFit/>
              </a:bodyPr>
              <a:lstStyle/>
              <a:p>
                <a:r>
                  <a:rPr lang="en-US" altLang="ja-JP" sz="1600" dirty="0" smtClean="0">
                    <a:solidFill>
                      <a:prstClr val="black"/>
                    </a:solidFill>
                  </a:rPr>
                  <a:t>0</a:t>
                </a:r>
                <a:endParaRPr lang="ja-JP" altLang="en-US" sz="1600" dirty="0">
                  <a:solidFill>
                    <a:prstClr val="black"/>
                  </a:solidFill>
                </a:endParaRPr>
              </a:p>
            </p:txBody>
          </p:sp>
          <p:sp>
            <p:nvSpPr>
              <p:cNvPr id="23" name="テキスト ボックス 22"/>
              <p:cNvSpPr txBox="1"/>
              <p:nvPr/>
            </p:nvSpPr>
            <p:spPr>
              <a:xfrm>
                <a:off x="5139552" y="5225394"/>
                <a:ext cx="615622" cy="338554"/>
              </a:xfrm>
              <a:prstGeom prst="rect">
                <a:avLst/>
              </a:prstGeom>
              <a:noFill/>
            </p:spPr>
            <p:txBody>
              <a:bodyPr wrap="square" rtlCol="0">
                <a:spAutoFit/>
              </a:bodyPr>
              <a:lstStyle/>
              <a:p>
                <a:r>
                  <a:rPr lang="en-US" altLang="ja-JP" sz="1600" dirty="0" smtClean="0">
                    <a:solidFill>
                      <a:prstClr val="black"/>
                    </a:solidFill>
                  </a:rPr>
                  <a:t>1</a:t>
                </a:r>
                <a:endParaRPr lang="ja-JP" altLang="en-US" sz="1600" dirty="0">
                  <a:solidFill>
                    <a:prstClr val="black"/>
                  </a:solidFill>
                </a:endParaRPr>
              </a:p>
            </p:txBody>
          </p:sp>
          <p:sp>
            <p:nvSpPr>
              <p:cNvPr id="24" name="左中かっこ 23"/>
              <p:cNvSpPr/>
              <p:nvPr/>
            </p:nvSpPr>
            <p:spPr>
              <a:xfrm>
                <a:off x="5139552" y="4998866"/>
                <a:ext cx="45719" cy="47836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mc:AlternateContent xmlns:mc="http://schemas.openxmlformats.org/markup-compatibility/2006" xmlns:a14="http://schemas.microsoft.com/office/drawing/2010/main">
        <mc:Choice Requires="a14">
          <p:sp>
            <p:nvSpPr>
              <p:cNvPr id="5" name="正方形/長方形 4"/>
              <p:cNvSpPr/>
              <p:nvPr/>
            </p:nvSpPr>
            <p:spPr>
              <a:xfrm>
                <a:off x="1058068" y="5909826"/>
                <a:ext cx="5439266" cy="890308"/>
              </a:xfrm>
              <a:prstGeom prst="rect">
                <a:avLst/>
              </a:prstGeom>
            </p:spPr>
            <p:txBody>
              <a:bodyPr wrap="square">
                <a:spAutoFit/>
              </a:bodyPr>
              <a:lstStyle/>
              <a:p>
                <a:endParaRPr lang="ja-JP" altLang="ja-JP" sz="1050" kern="100" dirty="0">
                  <a:solidFill>
                    <a:prstClr val="black"/>
                  </a:solidFill>
                  <a:latin typeface="Century" panose="02040604050505020304" pitchFamily="18" charset="0"/>
                  <a:ea typeface="ＭＳ 明朝" panose="02020609040205080304" pitchFamily="17" charset="-128"/>
                  <a:cs typeface="Times New Roman" panose="02020603050405020304" pitchFamily="18" charset="0"/>
                </a:endParaRPr>
              </a:p>
              <a:p>
                <a:pPr/>
                <a14:m>
                  <m:oMathPara xmlns:m="http://schemas.openxmlformats.org/officeDocument/2006/math">
                    <m:oMathParaPr>
                      <m:jc m:val="centerGroup"/>
                    </m:oMathParaPr>
                    <m:oMath xmlns:m="http://schemas.openxmlformats.org/officeDocument/2006/math">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sz="1600" i="1">
                              <a:solidFill>
                                <a:srgbClr val="000000"/>
                              </a:solidFill>
                              <a:latin typeface="Cambria Math" panose="02040503050406030204" pitchFamily="18" charset="0"/>
                              <a:ea typeface="Cambria Math" panose="02040503050406030204" pitchFamily="18" charset="0"/>
                            </a:rPr>
                          </m:ctrlPr>
                        </m:s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𝑓</m:t>
                          </m:r>
                        </m:e>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p>
                      <m:d>
                        <m:dPr>
                          <m:ctrlPr>
                            <a:rPr lang="ja-JP" altLang="ja-JP" sz="1600" i="1">
                              <a:solidFill>
                                <a:srgbClr val="000000"/>
                              </a:solidFill>
                              <a:latin typeface="Cambria Math" panose="02040503050406030204" pitchFamily="18" charset="0"/>
                              <a:ea typeface="Cambria Math" panose="02040503050406030204" pitchFamily="18" charset="0"/>
                            </a:rPr>
                          </m:ctrlPr>
                        </m:dPr>
                        <m:e>
                          <m:sSubSup>
                            <m:sSubSupPr>
                              <m:ctrlPr>
                                <a:rPr lang="ja-JP" altLang="ja-JP" sz="1600" i="1">
                                  <a:solidFill>
                                    <a:srgbClr val="000000"/>
                                  </a:solidFill>
                                  <a:latin typeface="Cambria Math" panose="02040503050406030204" pitchFamily="18" charset="0"/>
                                  <a:ea typeface="Cambria Math" panose="020405030504060302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𝑢</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sup>
                          </m:sSubSup>
                        </m:e>
                      </m:d>
                      <m:f>
                        <m:fPr>
                          <m:ctrlPr>
                            <a:rPr lang="ja-JP" altLang="ja-JP" sz="1600" i="1">
                              <a:solidFill>
                                <a:srgbClr val="000000"/>
                              </a:solidFill>
                              <a:latin typeface="Cambria Math" panose="02040503050406030204" pitchFamily="18" charset="0"/>
                              <a:ea typeface="Cambria Math" panose="02040503050406030204" pitchFamily="18" charset="0"/>
                            </a:rPr>
                          </m:ctrlPr>
                        </m:fPr>
                        <m:num>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um>
                        <m:den>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a:solidFill>
                                    <a:srgbClr val="000000"/>
                                  </a:solidFill>
                                  <a:latin typeface="Cambria Math" panose="02040503050406030204" pitchFamily="18" charset="0"/>
                                  <a:ea typeface="Cambria Math" panose="02040503050406030204" pitchFamily="18" charset="0"/>
                                </a:rPr>
                              </m:ctrlPr>
                            </m:sSub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Sub>
                        </m:den>
                      </m:f>
                      <m:d>
                        <m:dPr>
                          <m:ctrlPr>
                            <a:rPr lang="ja-JP" altLang="ja-JP" sz="1600" i="1">
                              <a:solidFill>
                                <a:srgbClr val="000000"/>
                              </a:solidFill>
                              <a:latin typeface="Cambria Math" panose="02040503050406030204" pitchFamily="18" charset="0"/>
                              <a:ea typeface="Cambria Math" panose="02040503050406030204" pitchFamily="18" charset="0"/>
                            </a:rPr>
                          </m:ctrlPr>
                        </m:dPr>
                        <m:e>
                          <m:sSub>
                            <m:sSubPr>
                              <m:ctrlPr>
                                <a:rPr lang="en-US" altLang="ja-JP" sz="1600" i="1">
                                  <a:solidFill>
                                    <a:srgbClr val="000000"/>
                                  </a:solidFill>
                                  <a:latin typeface="Cambria Math" panose="02040503050406030204" pitchFamily="18" charset="0"/>
                                  <a:ea typeface="Cambria Math" panose="02040503050406030204" pitchFamily="18" charset="0"/>
                                </a:rPr>
                              </m:ctrlPr>
                            </m:sSubPr>
                            <m:e>
                              <m:r>
                                <m:rPr>
                                  <m:sty m:val="p"/>
                                </m:rPr>
                                <a:rPr lang="en-US" altLang="ja-JP" sz="1600" i="1">
                                  <a:solidFill>
                                    <a:srgbClr val="000000"/>
                                  </a:solidFill>
                                  <a:latin typeface="Cambria Math" panose="02040503050406030204" pitchFamily="18" charset="0"/>
                                  <a:ea typeface="Cambria Math" panose="02040503050406030204" pitchFamily="18" charset="0"/>
                                </a:rPr>
                                <m:t>δ</m:t>
                              </m:r>
                            </m:e>
                            <m:sub>
                              <m:r>
                                <a:rPr lang="en-US" altLang="ja-JP" sz="1600" i="1">
                                  <a:solidFill>
                                    <a:srgbClr val="000000"/>
                                  </a:solidFill>
                                  <a:latin typeface="Cambria Math" panose="02040503050406030204" pitchFamily="18" charset="0"/>
                                  <a:ea typeface="Cambria Math" panose="02040503050406030204" pitchFamily="18" charset="0"/>
                                </a:rPr>
                                <m:t>𝑟</m:t>
                              </m:r>
                              <m:r>
                                <a:rPr lang="en-US" altLang="ja-JP" sz="1600" i="1">
                                  <a:solidFill>
                                    <a:srgbClr val="000000"/>
                                  </a:solidFill>
                                  <a:latin typeface="Cambria Math" panose="02040503050406030204" pitchFamily="18" charset="0"/>
                                  <a:ea typeface="Cambria Math" panose="02040503050406030204" pitchFamily="18" charset="0"/>
                                </a:rPr>
                                <m:t>,</m:t>
                              </m:r>
                              <m:r>
                                <a:rPr lang="en-US" altLang="ja-JP" sz="1600" i="1">
                                  <a:solidFill>
                                    <a:srgbClr val="000000"/>
                                  </a:solidFill>
                                  <a:latin typeface="Cambria Math" panose="02040503050406030204" pitchFamily="18" charset="0"/>
                                  <a:ea typeface="Cambria Math" panose="02040503050406030204" pitchFamily="18" charset="0"/>
                                </a:rPr>
                                <m:t>𝑗</m:t>
                              </m:r>
                            </m:sub>
                          </m:sSub>
                          <m:sSubSup>
                            <m:sSubSupPr>
                              <m:ctrlPr>
                                <a:rPr lang="en-US" altLang="ja-JP" sz="1600" i="1">
                                  <a:solidFill>
                                    <a:srgbClr val="000000"/>
                                  </a:solidFill>
                                  <a:latin typeface="Cambria Math" panose="02040503050406030204" pitchFamily="18" charset="0"/>
                                  <a:ea typeface="Cambria Math" panose="02040503050406030204" pitchFamily="18" charset="0"/>
                                </a:rPr>
                              </m:ctrlPr>
                            </m:sSubSupPr>
                            <m:e>
                              <m:r>
                                <a:rPr lang="en-US" altLang="ja-JP" sz="1600" i="1">
                                  <a:solidFill>
                                    <a:srgbClr val="000000"/>
                                  </a:solidFill>
                                  <a:latin typeface="Cambria Math" panose="02040503050406030204" pitchFamily="18" charset="0"/>
                                  <a:ea typeface="Cambria Math" panose="02040503050406030204" pitchFamily="18" charset="0"/>
                                </a:rPr>
                                <m:t>𝑥</m:t>
                              </m:r>
                            </m:e>
                            <m:sub>
                              <m:r>
                                <a:rPr lang="en-US" altLang="ja-JP" sz="1600" i="1">
                                  <a:solidFill>
                                    <a:srgbClr val="000000"/>
                                  </a:solidFill>
                                  <a:latin typeface="Cambria Math" panose="02040503050406030204" pitchFamily="18" charset="0"/>
                                  <a:ea typeface="Cambria Math" panose="02040503050406030204" pitchFamily="18" charset="0"/>
                                </a:rPr>
                                <m:t>𝑠</m:t>
                              </m:r>
                            </m:sub>
                            <m:sup>
                              <m:r>
                                <a:rPr lang="en-US" altLang="ja-JP" sz="1600" i="1">
                                  <a:solidFill>
                                    <a:srgbClr val="000000"/>
                                  </a:solidFill>
                                  <a:latin typeface="Cambria Math" panose="02040503050406030204" pitchFamily="18" charset="0"/>
                                  <a:ea typeface="Cambria Math" panose="02040503050406030204" pitchFamily="18" charset="0"/>
                                </a:rPr>
                                <m:t>𝑡</m:t>
                              </m:r>
                            </m:sup>
                          </m:sSubSup>
                          <m:r>
                            <a:rPr lang="en-US" altLang="ja-JP" sz="1600" i="1">
                              <a:solidFill>
                                <a:srgbClr val="000000"/>
                              </a:solidFill>
                              <a:latin typeface="Cambria Math" panose="02040503050406030204" pitchFamily="18" charset="0"/>
                              <a:ea typeface="Cambria Math" panose="02040503050406030204" pitchFamily="18" charset="0"/>
                            </a:rPr>
                            <m:t>+</m:t>
                          </m:r>
                          <m:sSub>
                            <m:sSubPr>
                              <m:ctrlPr>
                                <a:rPr lang="en-US" altLang="ja-JP" sz="1600" i="1">
                                  <a:solidFill>
                                    <a:srgbClr val="000000"/>
                                  </a:solidFill>
                                  <a:latin typeface="Cambria Math" panose="02040503050406030204" pitchFamily="18" charset="0"/>
                                  <a:ea typeface="Cambria Math" panose="02040503050406030204" pitchFamily="18" charset="0"/>
                                </a:rPr>
                              </m:ctrlPr>
                            </m:sSubPr>
                            <m:e>
                              <m:r>
                                <m:rPr>
                                  <m:sty m:val="p"/>
                                </m:rPr>
                                <a:rPr lang="en-US" altLang="ja-JP" sz="1600" i="1">
                                  <a:solidFill>
                                    <a:srgbClr val="000000"/>
                                  </a:solidFill>
                                  <a:latin typeface="Cambria Math" panose="02040503050406030204" pitchFamily="18" charset="0"/>
                                  <a:ea typeface="Cambria Math" panose="02040503050406030204" pitchFamily="18" charset="0"/>
                                </a:rPr>
                                <m:t>δ</m:t>
                              </m:r>
                            </m:e>
                            <m:sub>
                              <m:r>
                                <a:rPr lang="en-US" altLang="ja-JP" sz="1600" i="1">
                                  <a:solidFill>
                                    <a:srgbClr val="000000"/>
                                  </a:solidFill>
                                  <a:latin typeface="Cambria Math" panose="02040503050406030204" pitchFamily="18" charset="0"/>
                                  <a:ea typeface="Cambria Math" panose="02040503050406030204" pitchFamily="18" charset="0"/>
                                </a:rPr>
                                <m:t>𝑟</m:t>
                              </m:r>
                              <m:r>
                                <a:rPr lang="en-US" altLang="ja-JP" sz="1600" i="1">
                                  <a:solidFill>
                                    <a:srgbClr val="000000"/>
                                  </a:solidFill>
                                  <a:latin typeface="Cambria Math" panose="02040503050406030204" pitchFamily="18" charset="0"/>
                                  <a:ea typeface="Cambria Math" panose="02040503050406030204" pitchFamily="18" charset="0"/>
                                </a:rPr>
                                <m:t>,</m:t>
                              </m:r>
                              <m:r>
                                <a:rPr lang="en-US" altLang="ja-JP" sz="1600" i="1">
                                  <a:solidFill>
                                    <a:srgbClr val="000000"/>
                                  </a:solidFill>
                                  <a:latin typeface="Cambria Math" panose="02040503050406030204" pitchFamily="18" charset="0"/>
                                  <a:ea typeface="Cambria Math" panose="02040503050406030204" pitchFamily="18" charset="0"/>
                                </a:rPr>
                                <m:t>𝑗</m:t>
                              </m:r>
                            </m:sub>
                          </m:sSub>
                          <m:sSubSup>
                            <m:sSubSupPr>
                              <m:ctrlPr>
                                <a:rPr lang="en-US" altLang="ja-JP" sz="1600" i="1">
                                  <a:solidFill>
                                    <a:srgbClr val="000000"/>
                                  </a:solidFill>
                                  <a:latin typeface="Cambria Math" panose="02040503050406030204" pitchFamily="18" charset="0"/>
                                  <a:ea typeface="Cambria Math" panose="02040503050406030204" pitchFamily="18" charset="0"/>
                                </a:rPr>
                              </m:ctrlPr>
                            </m:sSubSupPr>
                            <m:e>
                              <m:r>
                                <a:rPr lang="en-US" altLang="ja-JP" sz="1600" i="1">
                                  <a:solidFill>
                                    <a:srgbClr val="000000"/>
                                  </a:solidFill>
                                  <a:latin typeface="Cambria Math" panose="02040503050406030204" pitchFamily="18" charset="0"/>
                                  <a:ea typeface="Cambria Math" panose="02040503050406030204" pitchFamily="18" charset="0"/>
                                </a:rPr>
                                <m:t>𝑧</m:t>
                              </m:r>
                            </m:e>
                            <m:sub>
                              <m:r>
                                <a:rPr lang="en-US" altLang="ja-JP" sz="1600" i="1">
                                  <a:solidFill>
                                    <a:srgbClr val="000000"/>
                                  </a:solidFill>
                                  <a:latin typeface="Cambria Math" panose="02040503050406030204" pitchFamily="18" charset="0"/>
                                  <a:ea typeface="Cambria Math" panose="02040503050406030204" pitchFamily="18" charset="0"/>
                                </a:rPr>
                                <m:t>𝑠</m:t>
                              </m:r>
                            </m:sub>
                            <m:sup>
                              <m:r>
                                <a:rPr lang="en-US" altLang="ja-JP" sz="1600" i="1">
                                  <a:solidFill>
                                    <a:srgbClr val="000000"/>
                                  </a:solidFill>
                                  <a:latin typeface="Cambria Math" panose="02040503050406030204" pitchFamily="18" charset="0"/>
                                  <a:ea typeface="Cambria Math" panose="02040503050406030204" pitchFamily="18" charset="0"/>
                                </a:rPr>
                                <m:t>𝑡</m:t>
                              </m:r>
                              <m:r>
                                <a:rPr lang="en-US" altLang="ja-JP" sz="1600" i="1">
                                  <a:solidFill>
                                    <a:srgbClr val="000000"/>
                                  </a:solidFill>
                                  <a:latin typeface="Cambria Math" panose="02040503050406030204" pitchFamily="18" charset="0"/>
                                  <a:ea typeface="Cambria Math" panose="02040503050406030204" pitchFamily="18" charset="0"/>
                                </a:rPr>
                                <m:t>−1</m:t>
                              </m:r>
                            </m:sup>
                          </m:sSub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ary>
                            <m:naryPr>
                              <m:chr m:val="∑"/>
                              <m:supHide m:val="on"/>
                              <m:ctrlPr>
                                <a:rPr lang="ja-JP" altLang="ja-JP" sz="1600" i="1">
                                  <a:solidFill>
                                    <a:srgbClr val="000000"/>
                                  </a:solidFill>
                                  <a:latin typeface="Cambria Math" panose="02040503050406030204" pitchFamily="18" charset="0"/>
                                  <a:ea typeface="Cambria Math" panose="02040503050406030204" pitchFamily="18" charset="0"/>
                                </a:rPr>
                              </m:ctrlPr>
                            </m:naryPr>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e>
                              <m:sSubSup>
                                <m:sSubSupPr>
                                  <m:ctrlPr>
                                    <a:rPr lang="ja-JP" altLang="ja-JP" sz="1600" i="1">
                                      <a:solidFill>
                                        <a:srgbClr val="000000"/>
                                      </a:solidFill>
                                      <a:latin typeface="Cambria Math" panose="02040503050406030204" pitchFamily="18" charset="0"/>
                                      <a:ea typeface="Cambria Math" panose="020405030504060302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𝑗𝑗</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bSup>
                              <m:sSubSup>
                                <m:sSubSupPr>
                                  <m:ctrlPr>
                                    <a:rPr lang="ja-JP" altLang="ja-JP" sz="1600" i="1">
                                      <a:solidFill>
                                        <a:srgbClr val="000000"/>
                                      </a:solidFill>
                                      <a:latin typeface="Cambria Math" panose="02040503050406030204" pitchFamily="18" charset="0"/>
                                      <a:ea typeface="Cambria Math" panose="020405030504060302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𝑝</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up>
                                  <m:sSup>
                                    <m:sSupPr>
                                      <m:ctrlPr>
                                        <a:rPr lang="ja-JP" altLang="ja-JP" sz="1600" i="1">
                                          <a:solidFill>
                                            <a:srgbClr val="000000"/>
                                          </a:solidFill>
                                          <a:latin typeface="Cambria Math" panose="02040503050406030204" pitchFamily="18" charset="0"/>
                                          <a:ea typeface="Cambria Math" panose="02040503050406030204" pitchFamily="18" charset="0"/>
                                        </a:rPr>
                                      </m:ctrlPr>
                                    </m:s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e>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p>
                                </m:sup>
                              </m:sSubSup>
                            </m:e>
                          </m:nary>
                          <m:r>
                            <m:rPr>
                              <m:nor/>
                            </m:rPr>
                            <a:rPr lang="en-US" altLang="ja-JP" sz="160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r>
                            <m:rPr>
                              <m:nor/>
                            </m:rPr>
                            <a:rPr lang="en-US" altLang="ja-JP" sz="160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t</m:t>
                          </m:r>
                          <m:r>
                            <m:rPr>
                              <m:nor/>
                            </m:rPr>
                            <a:rPr lang="ja-JP" altLang="ja-JP" sz="160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r>
                            <m:rPr>
                              <m:nor/>
                            </m:rPr>
                            <a:rPr lang="en-US" altLang="ja-JP" sz="160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1)</m:t>
                          </m:r>
                        </m:e>
                      </m:d>
                    </m:oMath>
                  </m:oMathPara>
                </a14:m>
                <a:endParaRPr lang="ja-JP" altLang="en-US" sz="1600" dirty="0">
                  <a:solidFill>
                    <a:prstClr val="black"/>
                  </a:solidFill>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1058068" y="5909826"/>
                <a:ext cx="5439266" cy="890308"/>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p:cNvSpPr/>
              <p:nvPr/>
            </p:nvSpPr>
            <p:spPr>
              <a:xfrm>
                <a:off x="1312680" y="5391007"/>
                <a:ext cx="3891578" cy="72872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p>
                        <m:sSup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𝑓</m:t>
                          </m:r>
                        </m:e>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p>
                      <m:d>
                        <m:d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sSubSup>
                            <m:sSubSup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𝑢</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sup>
                          </m:sSubSup>
                        </m:e>
                      </m:d>
                      <m:f>
                        <m:f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fPr>
                        <m:num>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um>
                        <m:den>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Sub>
                            <m:sSub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Sub>
                        </m:den>
                      </m:f>
                      <m:d>
                        <m:d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dPr>
                        <m:e>
                          <m:nary>
                            <m:naryPr>
                              <m:chr m:val="∑"/>
                              <m:limLoc m:val="undOvr"/>
                              <m:supHide m:val="on"/>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𝑖</m:t>
                              </m:r>
                            </m:sub>
                            <m:sup/>
                            <m:e>
                              <m:sSubSup>
                                <m:sSubSupPr>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𝑗𝑖</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𝑖𝑛</m:t>
                                  </m:r>
                                </m:sup>
                              </m:sSubSup>
                            </m:e>
                          </m:nary>
                          <m:sSubSup>
                            <m:sSubSupPr>
                              <m:ctrlP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𝑥</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𝑖</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sup>
                          </m:sSub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ary>
                            <m:naryPr>
                              <m:chr m:val="∑"/>
                              <m:supHide m:val="on"/>
                              <m:ctrlPr>
                                <a:rPr lang="ja-JP" altLang="ja-JP" sz="1600" i="1">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b>
                            <m:sup/>
                            <m:e>
                              <m:sSub>
                                <m:sSubPr>
                                  <m:ctrlP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ctrlPr>
                                </m:sSubPr>
                                <m:e>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𝑤</m:t>
                                  </m:r>
                                </m:e>
                                <m:sub>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𝑗𝑗</m:t>
                                  </m:r>
                                  <m:r>
                                    <a:rPr lang="en-US" altLang="ja-JP" sz="16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b>
                              </m:sSub>
                              <m:sSubSup>
                                <m:sSubSupPr>
                                  <m:ctrlP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ctrlPr>
                                </m:sSubSupPr>
                                <m:e>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𝑧</m:t>
                                  </m:r>
                                </m:e>
                                <m:sub>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b>
                                <m:sup>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r>
                                    <a:rPr lang="en-US" altLang="ja-JP" sz="16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−1</m:t>
                                  </m:r>
                                </m:sup>
                              </m:sSubSup>
                            </m:e>
                          </m:nary>
                        </m:e>
                      </m:d>
                    </m:oMath>
                  </m:oMathPara>
                </a14:m>
                <a:endParaRPr lang="ja-JP" altLang="en-US" dirty="0">
                  <a:solidFill>
                    <a:prstClr val="black"/>
                  </a:solidFill>
                </a:endParaRPr>
              </a:p>
            </p:txBody>
          </p:sp>
        </mc:Choice>
        <mc:Fallback xmlns="">
          <p:sp>
            <p:nvSpPr>
              <p:cNvPr id="25" name="正方形/長方形 24"/>
              <p:cNvSpPr>
                <a:spLocks noRot="1" noChangeAspect="1" noMove="1" noResize="1" noEditPoints="1" noAdjustHandles="1" noChangeArrowheads="1" noChangeShapeType="1" noTextEdit="1"/>
              </p:cNvSpPr>
              <p:nvPr/>
            </p:nvSpPr>
            <p:spPr>
              <a:xfrm>
                <a:off x="1312680" y="5391007"/>
                <a:ext cx="3891578" cy="728726"/>
              </a:xfrm>
              <a:prstGeom prst="rect">
                <a:avLst/>
              </a:prstGeom>
              <a:blipFill rotWithShape="0">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6351043" y="1671707"/>
                <a:ext cx="2792957" cy="1661993"/>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簡単のために以下のユニットの組み合わせを表す</a:t>
                </a:r>
                <a:endParaRPr lang="en-US" altLang="ja-JP" sz="1400" dirty="0" smtClean="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𝑖</m:t>
                    </m:r>
                  </m:oMath>
                </a14:m>
                <a:r>
                  <a:rPr lang="en-US" altLang="ja-JP" sz="1400" dirty="0" smtClean="0">
                    <a:solidFill>
                      <a:prstClr val="black"/>
                    </a:solidFill>
                    <a:latin typeface="Cambria Math" panose="02040503050406030204" pitchFamily="18" charset="0"/>
                  </a:rPr>
                  <a:t> :  </a:t>
                </a:r>
                <a:r>
                  <a:rPr lang="ja-JP" altLang="en-US" sz="1400" dirty="0" smtClean="0">
                    <a:solidFill>
                      <a:prstClr val="black"/>
                    </a:solidFill>
                    <a:latin typeface="Cambria Math" panose="02040503050406030204" pitchFamily="18" charset="0"/>
                  </a:rPr>
                  <a:t>⇔</a:t>
                </a:r>
                <a:r>
                  <a:rPr lang="ja-JP" altLang="en-US" sz="1400" i="1" dirty="0" smtClean="0">
                    <a:solidFill>
                      <a:prstClr val="black"/>
                    </a:solidFill>
                    <a:latin typeface="Cambria Math" panose="02040503050406030204" pitchFamily="18" charset="0"/>
                  </a:rPr>
                  <a:t>入力層</a:t>
                </a:r>
                <a:endParaRPr lang="en-US" altLang="ja-JP" sz="1400" i="1" dirty="0" smtClean="0">
                  <a:solidFill>
                    <a:prstClr val="black"/>
                  </a:solidFill>
                  <a:latin typeface="Cambria Math" panose="02040503050406030204" pitchFamily="18" charset="0"/>
                </a:endParaRPr>
              </a:p>
              <a:p>
                <a14:m>
                  <m:oMath xmlns:m="http://schemas.openxmlformats.org/officeDocument/2006/math">
                    <m:r>
                      <m:rPr>
                        <m:brk m:alnAt="7"/>
                      </m:rPr>
                      <a:rPr lang="en-US" altLang="ja-JP" sz="1400" i="1">
                        <a:solidFill>
                          <a:prstClr val="black"/>
                        </a:solidFill>
                        <a:latin typeface="Cambria Math" panose="02040503050406030204" pitchFamily="18" charset="0"/>
                      </a:rPr>
                      <m:t>𝑗</m:t>
                    </m:r>
                  </m:oMath>
                </a14:m>
                <a:r>
                  <a:rPr lang="en-US" altLang="ja-JP" sz="1400" dirty="0" smtClean="0">
                    <a:solidFill>
                      <a:prstClr val="black"/>
                    </a:solidFill>
                  </a:rPr>
                  <a:t> : </a:t>
                </a:r>
                <a:r>
                  <a:rPr lang="ja-JP" altLang="en-US" sz="1400" dirty="0" smtClean="0">
                    <a:solidFill>
                      <a:prstClr val="black"/>
                    </a:solidFill>
                  </a:rPr>
                  <a:t>⇔中間層</a:t>
                </a:r>
                <a:endParaRPr lang="en-US" altLang="ja-JP" sz="1400" dirty="0" smtClean="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𝑘</m:t>
                    </m:r>
                  </m:oMath>
                </a14:m>
                <a:r>
                  <a:rPr lang="en-US" altLang="ja-JP" sz="1400" dirty="0" smtClean="0">
                    <a:solidFill>
                      <a:prstClr val="black"/>
                    </a:solidFill>
                  </a:rPr>
                  <a:t>: </a:t>
                </a:r>
                <a:r>
                  <a:rPr lang="ja-JP" altLang="en-US" sz="1400" dirty="0" smtClean="0">
                    <a:solidFill>
                      <a:prstClr val="black"/>
                    </a:solidFill>
                  </a:rPr>
                  <a:t>⇔出力層</a:t>
                </a:r>
                <a:endParaRPr lang="en-US" altLang="ja-JP" sz="1400" dirty="0" smtClean="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𝑟</m:t>
                    </m:r>
                  </m:oMath>
                </a14:m>
                <a:r>
                  <a:rPr lang="en-US" altLang="ja-JP" sz="1400" dirty="0" smtClean="0">
                    <a:solidFill>
                      <a:prstClr val="black"/>
                    </a:solidFill>
                  </a:rPr>
                  <a:t> : </a:t>
                </a:r>
                <a:r>
                  <a:rPr lang="ja-JP" altLang="en-US" sz="1400" dirty="0" smtClean="0">
                    <a:solidFill>
                      <a:prstClr val="black"/>
                    </a:solidFill>
                  </a:rPr>
                  <a:t>⇔中間層</a:t>
                </a:r>
                <a:r>
                  <a:rPr lang="en-US" altLang="ja-JP" sz="1400" dirty="0" smtClean="0">
                    <a:solidFill>
                      <a:prstClr val="black"/>
                    </a:solidFill>
                  </a:rPr>
                  <a:t>or</a:t>
                </a:r>
                <a:r>
                  <a:rPr lang="ja-JP" altLang="en-US" sz="1400" dirty="0" smtClean="0">
                    <a:solidFill>
                      <a:prstClr val="black"/>
                    </a:solidFill>
                  </a:rPr>
                  <a:t>出力層</a:t>
                </a:r>
                <a:endParaRPr lang="en-US" altLang="ja-JP" sz="1400" dirty="0" smtClean="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𝑠</m:t>
                    </m:r>
                  </m:oMath>
                </a14:m>
                <a:r>
                  <a:rPr lang="en-US" altLang="ja-JP" sz="1400" dirty="0" smtClean="0">
                    <a:solidFill>
                      <a:prstClr val="black"/>
                    </a:solidFill>
                  </a:rPr>
                  <a:t> : </a:t>
                </a:r>
                <a:r>
                  <a:rPr lang="ja-JP" altLang="en-US" sz="1400" dirty="0" smtClean="0">
                    <a:solidFill>
                      <a:prstClr val="black"/>
                    </a:solidFill>
                  </a:rPr>
                  <a:t>⇔全ての層</a:t>
                </a:r>
                <a:endParaRPr lang="en-US" altLang="ja-JP" sz="1400" dirty="0">
                  <a:solidFill>
                    <a:prstClr val="black"/>
                  </a:solidFill>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6351043" y="1671707"/>
                <a:ext cx="2792957" cy="1661993"/>
              </a:xfrm>
              <a:prstGeom prst="rect">
                <a:avLst/>
              </a:prstGeom>
              <a:blipFill rotWithShape="0">
                <a:blip r:embed="rId10"/>
                <a:stretch>
                  <a:fillRect l="-655" t="-2198"/>
                </a:stretch>
              </a:blipFill>
            </p:spPr>
            <p:txBody>
              <a:bodyPr/>
              <a:lstStyle/>
              <a:p>
                <a:r>
                  <a:rPr lang="ja-JP" altLang="en-US">
                    <a:noFill/>
                  </a:rPr>
                  <a:t> </a:t>
                </a:r>
              </a:p>
            </p:txBody>
          </p:sp>
        </mc:Fallback>
      </mc:AlternateContent>
      <p:sp>
        <p:nvSpPr>
          <p:cNvPr id="27" name="テキスト ボックス 26"/>
          <p:cNvSpPr txBox="1"/>
          <p:nvPr/>
        </p:nvSpPr>
        <p:spPr>
          <a:xfrm>
            <a:off x="179109" y="4477732"/>
            <a:ext cx="1806098" cy="379405"/>
          </a:xfrm>
          <a:prstGeom prst="rect">
            <a:avLst/>
          </a:prstGeom>
          <a:noFill/>
        </p:spPr>
        <p:txBody>
          <a:bodyPr wrap="square" rtlCol="0">
            <a:spAutoFit/>
          </a:bodyPr>
          <a:lstStyle/>
          <a:p>
            <a:r>
              <a:rPr lang="ja-JP" altLang="en-US" dirty="0" smtClean="0">
                <a:solidFill>
                  <a:prstClr val="black"/>
                </a:solidFill>
              </a:rPr>
              <a:t>同様にして，</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28" name="テキスト ボックス 27"/>
              <p:cNvSpPr txBox="1"/>
              <p:nvPr/>
            </p:nvSpPr>
            <p:spPr>
              <a:xfrm>
                <a:off x="6396999" y="3399565"/>
                <a:ext cx="2104222" cy="307777"/>
              </a:xfrm>
              <a:prstGeom prst="rect">
                <a:avLst/>
              </a:prstGeom>
              <a:noFill/>
            </p:spPr>
            <p:txBody>
              <a:bodyPr wrap="square" rtlCol="0">
                <a:spAutoFit/>
              </a:bodyPr>
              <a:lstStyle/>
              <a:p>
                <a:r>
                  <a:rPr lang="en-US" altLang="ja-JP" sz="1400" dirty="0" smtClean="0">
                    <a:solidFill>
                      <a:prstClr val="black"/>
                    </a:solidFill>
                  </a:rPr>
                  <a:t>※</a:t>
                </a:r>
                <a:r>
                  <a:rPr lang="en-US" altLang="ja-JP" sz="1400" dirty="0">
                    <a:solidFill>
                      <a:srgbClr val="000000"/>
                    </a:solidFill>
                    <a:ea typeface="ＭＳ 明朝" panose="02020609040205080304" pitchFamily="17" charset="-128"/>
                    <a:cs typeface="Times New Roman" panose="02020603050405020304" pitchFamily="18" charset="0"/>
                  </a:rPr>
                  <a:t> </a:t>
                </a:r>
                <a14:m>
                  <m:oMath xmlns:m="http://schemas.openxmlformats.org/officeDocument/2006/math">
                    <m:r>
                      <a:rPr lang="en-US" altLang="ja-JP" sz="14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r>
                      <a:rPr lang="en-US" altLang="ja-JP" sz="14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oMath>
                </a14:m>
                <a:r>
                  <a:rPr lang="en-US" altLang="ja-JP" sz="1400" dirty="0" smtClean="0">
                    <a:solidFill>
                      <a:prstClr val="black"/>
                    </a:solidFill>
                  </a:rPr>
                  <a:t> : </a:t>
                </a:r>
                <a:r>
                  <a:rPr lang="ja-JP" altLang="en-US" sz="1400" dirty="0" smtClean="0">
                    <a:solidFill>
                      <a:prstClr val="black"/>
                    </a:solidFill>
                  </a:rPr>
                  <a:t>他の中間層を指す</a:t>
                </a:r>
                <a:endParaRPr lang="ja-JP" altLang="en-US" sz="1400"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6396999" y="3399565"/>
                <a:ext cx="2104222" cy="307777"/>
              </a:xfrm>
              <a:prstGeom prst="rect">
                <a:avLst/>
              </a:prstGeom>
              <a:blipFill rotWithShape="0">
                <a:blip r:embed="rId11"/>
                <a:stretch>
                  <a:fillRect l="-867" t="-12000" b="-22000"/>
                </a:stretch>
              </a:blipFill>
            </p:spPr>
            <p:txBody>
              <a:bodyPr/>
              <a:lstStyle/>
              <a:p>
                <a:r>
                  <a:rPr lang="ja-JP" altLang="en-US">
                    <a:noFill/>
                  </a:rPr>
                  <a:t> </a:t>
                </a:r>
              </a:p>
            </p:txBody>
          </p:sp>
        </mc:Fallback>
      </mc:AlternateContent>
      <p:sp>
        <p:nvSpPr>
          <p:cNvPr id="9" name="スライド番号プレースホルダー 8"/>
          <p:cNvSpPr>
            <a:spLocks noGrp="1"/>
          </p:cNvSpPr>
          <p:nvPr>
            <p:ph type="sldNum" sz="quarter" idx="12"/>
          </p:nvPr>
        </p:nvSpPr>
        <p:spPr/>
        <p:txBody>
          <a:bodyPr/>
          <a:lstStyle/>
          <a:p>
            <a:fld id="{2946B411-00CB-44F9-870B-A40FB757CB49}" type="slidenum">
              <a:rPr lang="ja-JP" altLang="en-US" smtClean="0">
                <a:solidFill>
                  <a:prstClr val="white"/>
                </a:solidFill>
              </a:rPr>
              <a:pPr/>
              <a:t>109</a:t>
            </a:fld>
            <a:endParaRPr lang="ja-JP" altLang="en-US">
              <a:solidFill>
                <a:prstClr val="white"/>
              </a:solidFill>
            </a:endParaRPr>
          </a:p>
        </p:txBody>
      </p:sp>
    </p:spTree>
    <p:extLst>
      <p:ext uri="{BB962C8B-B14F-4D97-AF65-F5344CB8AC3E}">
        <p14:creationId xmlns:p14="http://schemas.microsoft.com/office/powerpoint/2010/main" val="1918590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2.4</a:t>
            </a:r>
            <a:r>
              <a:rPr lang="ja-JP" altLang="en-US" sz="2800" dirty="0">
                <a:solidFill>
                  <a:schemeClr val="bg1"/>
                </a:solidFill>
              </a:rPr>
              <a:t>　機械学習の基礎</a:t>
            </a:r>
            <a:endParaRPr kumimoji="1" lang="ja-JP" altLang="en-US" sz="2800" dirty="0">
              <a:solidFill>
                <a:schemeClr val="bg1"/>
              </a:solidFill>
            </a:endParaRP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7886700" cy="4351338"/>
          </a:xfrm>
        </p:spPr>
        <p:txBody>
          <a:bodyPr>
            <a:normAutofit/>
          </a:bodyPr>
          <a:lstStyle/>
          <a:p>
            <a:pPr marL="0" indent="0">
              <a:buNone/>
            </a:pPr>
            <a:r>
              <a:rPr lang="en-US" altLang="ja-JP" sz="1800" dirty="0"/>
              <a:t>2.4.3 </a:t>
            </a:r>
            <a:r>
              <a:rPr lang="ja-JP" altLang="en-US" sz="1800" dirty="0"/>
              <a:t>線形回帰の確率的アプローチ</a:t>
            </a:r>
            <a:r>
              <a:rPr lang="en-US" altLang="ja-JP" sz="1800" dirty="0"/>
              <a:t/>
            </a:r>
            <a:br>
              <a:rPr lang="en-US" altLang="ja-JP" sz="1800" dirty="0"/>
            </a:br>
            <a:endParaRPr lang="en-US" altLang="ja-JP" sz="1800" dirty="0"/>
          </a:p>
          <a:p>
            <a:pPr marL="0" indent="0">
              <a:buNone/>
            </a:pPr>
            <a:endParaRPr lang="en-US" altLang="ja-JP" sz="1800" dirty="0"/>
          </a:p>
          <a:p>
            <a:pPr marL="0" indent="0">
              <a:buNone/>
            </a:pPr>
            <a:endParaRPr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6" name="テキスト ボックス 5"/>
          <p:cNvSpPr txBox="1"/>
          <p:nvPr/>
        </p:nvSpPr>
        <p:spPr>
          <a:xfrm>
            <a:off x="561932" y="286214"/>
            <a:ext cx="8616307" cy="830997"/>
          </a:xfrm>
          <a:prstGeom prst="rect">
            <a:avLst/>
          </a:prstGeom>
          <a:noFill/>
        </p:spPr>
        <p:txBody>
          <a:bodyPr wrap="square" rtlCol="0">
            <a:spAutoFit/>
          </a:bodyPr>
          <a:lstStyle/>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endParaRPr kumimoji="0" lang="en-US" altLang="ja-JP" sz="1600" dirty="0">
              <a:solidFill>
                <a:prstClr val="black"/>
              </a:solidFill>
            </a:endParaRPr>
          </a:p>
        </p:txBody>
      </p:sp>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xmlns="" id="{8A7E2735-26C3-4613-A03C-09BFCFF42571}"/>
                  </a:ext>
                </a:extLst>
              </p:cNvPr>
              <p:cNvSpPr txBox="1"/>
              <p:nvPr/>
            </p:nvSpPr>
            <p:spPr>
              <a:xfrm>
                <a:off x="527694" y="1027506"/>
                <a:ext cx="8438754" cy="3715248"/>
              </a:xfrm>
              <a:prstGeom prst="rect">
                <a:avLst/>
              </a:prstGeom>
              <a:noFill/>
            </p:spPr>
            <p:txBody>
              <a:bodyPr wrap="square" rtlCol="0">
                <a:spAutoFit/>
              </a:bodyPr>
              <a:lstStyle/>
              <a:p>
                <a:pPr defTabSz="457200"/>
                <a14:m>
                  <m:oMath xmlns:m="http://schemas.openxmlformats.org/officeDocument/2006/math">
                    <m:sSub>
                      <m:sSubPr>
                        <m:ctrlPr>
                          <a:rPr kumimoji="0" lang="en-US" altLang="ja-JP" i="1" smtClean="0">
                            <a:solidFill>
                              <a:prstClr val="black"/>
                            </a:solidFill>
                            <a:latin typeface="Cambria Math" panose="02040503050406030204" pitchFamily="18" charset="0"/>
                          </a:rPr>
                        </m:ctrlPr>
                      </m:sSubPr>
                      <m:e>
                        <m:r>
                          <a:rPr kumimoji="0" lang="en-US" altLang="ja-JP" i="1">
                            <a:solidFill>
                              <a:prstClr val="black"/>
                            </a:solidFill>
                            <a:latin typeface="Cambria Math" panose="02040503050406030204" pitchFamily="18" charset="0"/>
                          </a:rPr>
                          <m:t>𝑃</m:t>
                        </m:r>
                      </m:e>
                      <m:sub>
                        <m:r>
                          <a:rPr kumimoji="0" lang="en-US" altLang="ja-JP" i="1">
                            <a:solidFill>
                              <a:prstClr val="black"/>
                            </a:solidFill>
                            <a:latin typeface="Cambria Math" panose="02040503050406030204" pitchFamily="18" charset="0"/>
                          </a:rPr>
                          <m:t>𝑑𝑎𝑡𝑎</m:t>
                        </m:r>
                      </m:sub>
                    </m:sSub>
                    <m:d>
                      <m:dPr>
                        <m:ctrlPr>
                          <a:rPr kumimoji="0" lang="en-US" altLang="ja-JP" i="1">
                            <a:solidFill>
                              <a:prstClr val="black"/>
                            </a:solidFill>
                            <a:latin typeface="Cambria Math" panose="02040503050406030204" pitchFamily="18" charset="0"/>
                          </a:rPr>
                        </m:ctrlPr>
                      </m:dPr>
                      <m:e>
                        <m:r>
                          <a:rPr kumimoji="0" lang="en-US" altLang="ja-JP" b="1" i="1">
                            <a:solidFill>
                              <a:prstClr val="black"/>
                            </a:solidFill>
                            <a:latin typeface="Cambria Math" panose="02040503050406030204" pitchFamily="18" charset="0"/>
                          </a:rPr>
                          <m:t>𝒙</m:t>
                        </m:r>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𝑦</m:t>
                        </m:r>
                      </m:e>
                    </m:d>
                    <m:r>
                      <a:rPr kumimoji="0" lang="ja-JP" altLang="en-US" i="1">
                        <a:solidFill>
                          <a:prstClr val="black"/>
                        </a:solidFill>
                        <a:latin typeface="Cambria Math" panose="02040503050406030204" pitchFamily="18" charset="0"/>
                      </a:rPr>
                      <m:t>を</m:t>
                    </m:r>
                  </m:oMath>
                </a14:m>
                <a:r>
                  <a:rPr kumimoji="0" lang="ja-JP" altLang="en-US" dirty="0">
                    <a:solidFill>
                      <a:prstClr val="black"/>
                    </a:solidFill>
                  </a:rPr>
                  <a:t>データから予測する必要がある</a:t>
                </a:r>
                <a:endParaRPr kumimoji="0" lang="en-US" altLang="ja-JP" dirty="0">
                  <a:solidFill>
                    <a:prstClr val="black"/>
                  </a:solidFill>
                </a:endParaRPr>
              </a:p>
              <a:p>
                <a:pPr defTabSz="457200"/>
                <a:endParaRPr kumimoji="0" lang="en-US" altLang="ja-JP" dirty="0">
                  <a:solidFill>
                    <a:prstClr val="black"/>
                  </a:solidFill>
                </a:endParaRPr>
              </a:p>
              <a:p>
                <a:pPr marL="342900" indent="-342900" defTabSz="457200">
                  <a:buFont typeface="+mj-ea"/>
                  <a:buAutoNum type="circleNumDbPlain"/>
                </a:pPr>
                <a:r>
                  <a:rPr kumimoji="0" lang="ja-JP" altLang="en-US" dirty="0">
                    <a:solidFill>
                      <a:prstClr val="black"/>
                    </a:solidFill>
                  </a:rPr>
                  <a:t>生成モデル：</a:t>
                </a:r>
                <a:r>
                  <a:rPr kumimoji="0" lang="en-US" altLang="ja-JP" dirty="0">
                    <a:solidFill>
                      <a:prstClr val="black"/>
                    </a:solidFill>
                  </a:rPr>
                  <a:t/>
                </a:r>
                <a:br>
                  <a:rPr kumimoji="0" lang="en-US" altLang="ja-JP" dirty="0">
                    <a:solidFill>
                      <a:prstClr val="black"/>
                    </a:solidFill>
                  </a:rPr>
                </a:br>
                <a:r>
                  <a:rPr kumimoji="0" lang="ja-JP" altLang="en-US" dirty="0">
                    <a:solidFill>
                      <a:prstClr val="black"/>
                    </a:solidFill>
                  </a:rPr>
                  <a:t>データ背後にある生成メカニズムを直接，同時分布</a:t>
                </a:r>
                <a14:m>
                  <m:oMath xmlns:m="http://schemas.openxmlformats.org/officeDocument/2006/math">
                    <m:r>
                      <a:rPr kumimoji="0" lang="en-US" altLang="ja-JP" i="1" smtClean="0">
                        <a:solidFill>
                          <a:prstClr val="black"/>
                        </a:solidFill>
                        <a:latin typeface="Cambria Math" panose="02040503050406030204" pitchFamily="18" charset="0"/>
                      </a:rPr>
                      <m:t>𝑃</m:t>
                    </m:r>
                    <m:r>
                      <a:rPr kumimoji="0" lang="en-US" altLang="ja-JP" i="1" smtClean="0">
                        <a:solidFill>
                          <a:prstClr val="black"/>
                        </a:solidFill>
                        <a:latin typeface="Cambria Math" panose="02040503050406030204" pitchFamily="18" charset="0"/>
                      </a:rPr>
                      <m:t>(</m:t>
                    </m:r>
                    <m:r>
                      <a:rPr kumimoji="0" lang="en-US" altLang="ja-JP" b="1" i="1" smtClean="0">
                        <a:solidFill>
                          <a:prstClr val="black"/>
                        </a:solidFill>
                        <a:latin typeface="Cambria Math" panose="02040503050406030204" pitchFamily="18" charset="0"/>
                      </a:rPr>
                      <m:t>𝒙</m:t>
                    </m:r>
                    <m:r>
                      <a:rPr kumimoji="0" lang="en-US" altLang="ja-JP" b="1"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r>
                      <a:rPr kumimoji="0" lang="en-US" altLang="ja-JP" i="1" smtClean="0">
                        <a:solidFill>
                          <a:prstClr val="black"/>
                        </a:solidFill>
                        <a:latin typeface="Cambria Math" panose="02040503050406030204" pitchFamily="18" charset="0"/>
                      </a:rPr>
                      <m:t>)</m:t>
                    </m:r>
                    <m:r>
                      <a:rPr kumimoji="0" lang="ja-JP" altLang="en-US" i="1">
                        <a:solidFill>
                          <a:prstClr val="black"/>
                        </a:solidFill>
                        <a:latin typeface="Cambria Math" panose="02040503050406030204" pitchFamily="18" charset="0"/>
                      </a:rPr>
                      <m:t>として</m:t>
                    </m:r>
                  </m:oMath>
                </a14:m>
                <a:r>
                  <a:rPr kumimoji="0" lang="ja-JP" altLang="en-US" dirty="0">
                    <a:solidFill>
                      <a:prstClr val="black"/>
                    </a:solidFill>
                  </a:rPr>
                  <a:t>モデル化</a:t>
                </a:r>
                <a:r>
                  <a:rPr kumimoji="0" lang="en-US" altLang="ja-JP" dirty="0">
                    <a:solidFill>
                      <a:prstClr val="black"/>
                    </a:solidFill>
                  </a:rPr>
                  <a:t/>
                </a:r>
                <a:br>
                  <a:rPr kumimoji="0" lang="en-US" altLang="ja-JP" dirty="0">
                    <a:solidFill>
                      <a:prstClr val="black"/>
                    </a:solidFill>
                  </a:rPr>
                </a:br>
                <a:r>
                  <a:rPr kumimoji="0" lang="en-US" altLang="ja-JP" dirty="0">
                    <a:solidFill>
                      <a:prstClr val="black"/>
                    </a:solidFill>
                  </a:rPr>
                  <a:t>(a) </a:t>
                </a:r>
                <a:r>
                  <a:rPr kumimoji="0" lang="ja-JP" altLang="en-US" dirty="0">
                    <a:solidFill>
                      <a:prstClr val="black"/>
                    </a:solidFill>
                  </a:rPr>
                  <a:t>モデル化した分布</a:t>
                </a:r>
                <a14:m>
                  <m:oMath xmlns:m="http://schemas.openxmlformats.org/officeDocument/2006/math">
                    <m:r>
                      <a:rPr kumimoji="0" lang="en-US" altLang="ja-JP" i="1" smtClean="0">
                        <a:solidFill>
                          <a:prstClr val="black"/>
                        </a:solidFill>
                        <a:latin typeface="Cambria Math" panose="02040503050406030204" pitchFamily="18" charset="0"/>
                      </a:rPr>
                      <m:t>𝑃</m:t>
                    </m:r>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𝑥</m:t>
                    </m:r>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r>
                      <a:rPr kumimoji="0" lang="en-US" altLang="ja-JP" i="1" smtClean="0">
                        <a:solidFill>
                          <a:prstClr val="black"/>
                        </a:solidFill>
                        <a:latin typeface="Cambria Math" panose="02040503050406030204" pitchFamily="18" charset="0"/>
                      </a:rPr>
                      <m:t>)</m:t>
                    </m:r>
                  </m:oMath>
                </a14:m>
                <a:r>
                  <a:rPr kumimoji="0" lang="ja-JP" altLang="en-US" dirty="0">
                    <a:solidFill>
                      <a:prstClr val="black"/>
                    </a:solidFill>
                  </a:rPr>
                  <a:t>をデータから推定</a:t>
                </a:r>
                <a:r>
                  <a:rPr kumimoji="0" lang="en-US" altLang="ja-JP" dirty="0">
                    <a:solidFill>
                      <a:prstClr val="black"/>
                    </a:solidFill>
                  </a:rPr>
                  <a:t/>
                </a:r>
                <a:br>
                  <a:rPr kumimoji="0" lang="en-US" altLang="ja-JP" dirty="0">
                    <a:solidFill>
                      <a:prstClr val="black"/>
                    </a:solidFill>
                  </a:rPr>
                </a:br>
                <a:r>
                  <a:rPr kumimoji="0" lang="en-US" altLang="ja-JP" dirty="0">
                    <a:solidFill>
                      <a:prstClr val="black"/>
                    </a:solidFill>
                  </a:rPr>
                  <a:t>(b) </a:t>
                </a:r>
                <a:r>
                  <a:rPr kumimoji="0" lang="ja-JP" altLang="en-US" dirty="0">
                    <a:solidFill>
                      <a:prstClr val="black"/>
                    </a:solidFill>
                  </a:rPr>
                  <a:t>事前確率</a:t>
                </a:r>
                <a14:m>
                  <m:oMath xmlns:m="http://schemas.openxmlformats.org/officeDocument/2006/math">
                    <m:r>
                      <a:rPr kumimoji="0" lang="en-US" altLang="ja-JP" i="1" dirty="0" smtClean="0">
                        <a:solidFill>
                          <a:prstClr val="black"/>
                        </a:solidFill>
                        <a:latin typeface="Cambria Math" panose="02040503050406030204" pitchFamily="18" charset="0"/>
                      </a:rPr>
                      <m:t>𝑃</m:t>
                    </m:r>
                    <m:r>
                      <a:rPr kumimoji="0" lang="en-US" altLang="ja-JP" i="1" dirty="0" smtClean="0">
                        <a:solidFill>
                          <a:prstClr val="black"/>
                        </a:solidFill>
                        <a:latin typeface="Cambria Math" panose="02040503050406030204" pitchFamily="18" charset="0"/>
                      </a:rPr>
                      <m:t>(</m:t>
                    </m:r>
                    <m:r>
                      <a:rPr kumimoji="0" lang="en-US" altLang="ja-JP" i="1" dirty="0" smtClean="0">
                        <a:solidFill>
                          <a:prstClr val="black"/>
                        </a:solidFill>
                        <a:latin typeface="Cambria Math" panose="02040503050406030204" pitchFamily="18" charset="0"/>
                      </a:rPr>
                      <m:t>𝑥</m:t>
                    </m:r>
                    <m:r>
                      <a:rPr kumimoji="0" lang="en-US" altLang="ja-JP" i="1" dirty="0" smtClean="0">
                        <a:solidFill>
                          <a:prstClr val="black"/>
                        </a:solidFill>
                        <a:latin typeface="Cambria Math" panose="02040503050406030204" pitchFamily="18" charset="0"/>
                      </a:rPr>
                      <m:t>)=</m:t>
                    </m:r>
                    <m:nary>
                      <m:naryPr>
                        <m:chr m:val="∑"/>
                        <m:supHide m:val="on"/>
                        <m:ctrlPr>
                          <a:rPr kumimoji="0" lang="en-US" altLang="ja-JP" i="1" dirty="0" smtClean="0">
                            <a:solidFill>
                              <a:prstClr val="black"/>
                            </a:solidFill>
                            <a:latin typeface="Cambria Math" panose="02040503050406030204" pitchFamily="18" charset="0"/>
                          </a:rPr>
                        </m:ctrlPr>
                      </m:naryPr>
                      <m:sub>
                        <m:r>
                          <m:rPr>
                            <m:brk m:alnAt="7"/>
                          </m:rPr>
                          <a:rPr kumimoji="0" lang="en-US" altLang="ja-JP" i="1" dirty="0" smtClean="0">
                            <a:solidFill>
                              <a:prstClr val="black"/>
                            </a:solidFill>
                            <a:latin typeface="Cambria Math" panose="02040503050406030204" pitchFamily="18" charset="0"/>
                          </a:rPr>
                          <m:t>𝑦</m:t>
                        </m:r>
                      </m:sub>
                      <m:sup/>
                      <m:e>
                        <m:r>
                          <a:rPr kumimoji="0" lang="en-US" altLang="ja-JP" i="1" dirty="0" smtClean="0">
                            <a:solidFill>
                              <a:prstClr val="black"/>
                            </a:solidFill>
                            <a:latin typeface="Cambria Math" panose="02040503050406030204" pitchFamily="18" charset="0"/>
                          </a:rPr>
                          <m:t>𝑃</m:t>
                        </m:r>
                        <m:d>
                          <m:dPr>
                            <m:ctrlPr>
                              <a:rPr kumimoji="0" lang="en-US" altLang="ja-JP" i="1" dirty="0" smtClean="0">
                                <a:solidFill>
                                  <a:prstClr val="black"/>
                                </a:solidFill>
                                <a:latin typeface="Cambria Math" panose="02040503050406030204" pitchFamily="18" charset="0"/>
                              </a:rPr>
                            </m:ctrlPr>
                          </m:dPr>
                          <m:e>
                            <m:r>
                              <a:rPr kumimoji="0" lang="en-US" altLang="ja-JP" b="1" i="1" dirty="0" smtClean="0">
                                <a:solidFill>
                                  <a:prstClr val="black"/>
                                </a:solidFill>
                                <a:latin typeface="Cambria Math" panose="02040503050406030204" pitchFamily="18" charset="0"/>
                              </a:rPr>
                              <m:t>𝒙</m:t>
                            </m:r>
                            <m:r>
                              <a:rPr kumimoji="0" lang="en-US" altLang="ja-JP" i="1" dirty="0" smtClean="0">
                                <a:solidFill>
                                  <a:prstClr val="black"/>
                                </a:solidFill>
                                <a:latin typeface="Cambria Math" panose="02040503050406030204" pitchFamily="18" charset="0"/>
                              </a:rPr>
                              <m:t>,</m:t>
                            </m:r>
                            <m:r>
                              <a:rPr kumimoji="0" lang="en-US" altLang="ja-JP" i="1" dirty="0" smtClean="0">
                                <a:solidFill>
                                  <a:prstClr val="black"/>
                                </a:solidFill>
                                <a:latin typeface="Cambria Math" panose="02040503050406030204" pitchFamily="18" charset="0"/>
                              </a:rPr>
                              <m:t>𝑦</m:t>
                            </m:r>
                          </m:e>
                        </m:d>
                      </m:e>
                    </m:nary>
                    <m:r>
                      <a:rPr kumimoji="0" lang="ja-JP" altLang="en-US" i="1" dirty="0">
                        <a:solidFill>
                          <a:prstClr val="black"/>
                        </a:solidFill>
                        <a:latin typeface="Cambria Math" panose="02040503050406030204" pitchFamily="18" charset="0"/>
                      </a:rPr>
                      <m:t>と</m:t>
                    </m:r>
                  </m:oMath>
                </a14:m>
                <a:r>
                  <a:rPr kumimoji="0" lang="ja-JP" altLang="en-US" dirty="0">
                    <a:solidFill>
                      <a:prstClr val="black"/>
                    </a:solidFill>
                  </a:rPr>
                  <a:t>ベイズの公式から条件付分布</a:t>
                </a:r>
                <a14:m>
                  <m:oMath xmlns:m="http://schemas.openxmlformats.org/officeDocument/2006/math">
                    <m:r>
                      <a:rPr kumimoji="0" lang="en-US" altLang="ja-JP" i="1">
                        <a:solidFill>
                          <a:prstClr val="black"/>
                        </a:solidFill>
                        <a:latin typeface="Cambria Math" panose="02040503050406030204" pitchFamily="18" charset="0"/>
                      </a:rPr>
                      <m:t>𝑃</m:t>
                    </m:r>
                    <m:r>
                      <a:rPr kumimoji="0" lang="en-US" altLang="ja-JP" i="1">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𝑦</m:t>
                    </m:r>
                    <m:r>
                      <a:rPr kumimoji="0" lang="en-US" altLang="ja-JP" i="1">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𝑥</m:t>
                    </m:r>
                    <m:r>
                      <a:rPr kumimoji="0" lang="en-US" altLang="ja-JP" i="1">
                        <a:solidFill>
                          <a:prstClr val="black"/>
                        </a:solidFill>
                        <a:latin typeface="Cambria Math" panose="02040503050406030204" pitchFamily="18" charset="0"/>
                      </a:rPr>
                      <m:t>)</m:t>
                    </m:r>
                    <m:r>
                      <a:rPr kumimoji="0" lang="ja-JP" altLang="en-US" i="1" smtClean="0">
                        <a:solidFill>
                          <a:prstClr val="black"/>
                        </a:solidFill>
                        <a:latin typeface="Cambria Math" panose="02040503050406030204" pitchFamily="18" charset="0"/>
                      </a:rPr>
                      <m:t>を</m:t>
                    </m:r>
                  </m:oMath>
                </a14:m>
                <a:r>
                  <a:rPr kumimoji="0" lang="ja-JP" altLang="en-US" dirty="0">
                    <a:solidFill>
                      <a:prstClr val="black"/>
                    </a:solidFill>
                  </a:rPr>
                  <a:t>計算</a:t>
                </a:r>
                <a:r>
                  <a:rPr kumimoji="0" lang="en-US" altLang="ja-JP" dirty="0">
                    <a:solidFill>
                      <a:prstClr val="black"/>
                    </a:solidFill>
                  </a:rPr>
                  <a:t/>
                </a:r>
                <a:br>
                  <a:rPr kumimoji="0" lang="en-US" altLang="ja-JP" dirty="0">
                    <a:solidFill>
                      <a:prstClr val="black"/>
                    </a:solidFill>
                  </a:rPr>
                </a:br>
                <a:r>
                  <a:rPr kumimoji="0" lang="en-US" altLang="ja-JP" dirty="0">
                    <a:solidFill>
                      <a:prstClr val="black"/>
                    </a:solidFill>
                  </a:rPr>
                  <a:t/>
                </a:r>
                <a:br>
                  <a:rPr kumimoji="0" lang="en-US" altLang="ja-JP" dirty="0">
                    <a:solidFill>
                      <a:prstClr val="black"/>
                    </a:solidFill>
                  </a:rPr>
                </a:br>
                <a:r>
                  <a:rPr kumimoji="0" lang="en-US" altLang="ja-JP" dirty="0">
                    <a:solidFill>
                      <a:prstClr val="black"/>
                    </a:solidFill>
                  </a:rPr>
                  <a:t/>
                </a:r>
                <a:br>
                  <a:rPr kumimoji="0" lang="en-US" altLang="ja-JP" dirty="0">
                    <a:solidFill>
                      <a:prstClr val="black"/>
                    </a:solidFill>
                  </a:rPr>
                </a:br>
                <a:endParaRPr kumimoji="0" lang="en-US" altLang="ja-JP" dirty="0">
                  <a:solidFill>
                    <a:prstClr val="black"/>
                  </a:solidFill>
                </a:endParaRPr>
              </a:p>
              <a:p>
                <a:pPr marL="342900" indent="-342900" defTabSz="457200">
                  <a:buFont typeface="+mj-ea"/>
                  <a:buAutoNum type="circleNumDbPlain"/>
                </a:pPr>
                <a:r>
                  <a:rPr kumimoji="0" lang="ja-JP" altLang="en-US" dirty="0">
                    <a:solidFill>
                      <a:prstClr val="black"/>
                    </a:solidFill>
                  </a:rPr>
                  <a:t>識別モデル：</a:t>
                </a:r>
                <a:r>
                  <a:rPr kumimoji="0" lang="en-US" altLang="ja-JP" dirty="0">
                    <a:solidFill>
                      <a:prstClr val="black"/>
                    </a:solidFill>
                  </a:rPr>
                  <a:t/>
                </a:r>
                <a:br>
                  <a:rPr kumimoji="0" lang="en-US" altLang="ja-JP" dirty="0">
                    <a:solidFill>
                      <a:prstClr val="black"/>
                    </a:solidFill>
                  </a:rPr>
                </a:br>
                <a:r>
                  <a:rPr kumimoji="0" lang="ja-JP" altLang="en-US" dirty="0">
                    <a:solidFill>
                      <a:prstClr val="black"/>
                    </a:solidFill>
                  </a:rPr>
                  <a:t>条件付分布を直接モデル化する</a:t>
                </a:r>
                <a:r>
                  <a:rPr kumimoji="0" lang="en-US" altLang="ja-JP" dirty="0">
                    <a:solidFill>
                      <a:prstClr val="black"/>
                    </a:solidFill>
                  </a:rPr>
                  <a:t/>
                </a:r>
                <a:br>
                  <a:rPr kumimoji="0" lang="en-US" altLang="ja-JP" dirty="0">
                    <a:solidFill>
                      <a:prstClr val="black"/>
                    </a:solidFill>
                  </a:rPr>
                </a:br>
                <a:r>
                  <a:rPr kumimoji="0" lang="ja-JP" altLang="en-US" dirty="0">
                    <a:solidFill>
                      <a:prstClr val="black"/>
                    </a:solidFill>
                  </a:rPr>
                  <a:t>→あとで詳しくやります</a:t>
                </a:r>
                <a:endParaRPr kumimoji="0" lang="en-US" altLang="ja-JP" dirty="0">
                  <a:solidFill>
                    <a:prstClr val="black"/>
                  </a:solidFill>
                </a:endParaRPr>
              </a:p>
              <a:p>
                <a:pPr defTabSz="457200"/>
                <a:endParaRPr kumimoji="0" lang="en-US" altLang="ja-JP" dirty="0">
                  <a:solidFill>
                    <a:prstClr val="black"/>
                  </a:solidFill>
                </a:endParaRPr>
              </a:p>
            </p:txBody>
          </p:sp>
        </mc:Choice>
        <mc:Fallback xmlns="">
          <p:sp>
            <p:nvSpPr>
              <p:cNvPr id="8" name="テキスト ボックス 7">
                <a:extLst>
                  <a:ext uri="{FF2B5EF4-FFF2-40B4-BE49-F238E27FC236}">
                    <a16:creationId xmlns:a16="http://schemas.microsoft.com/office/drawing/2014/main" id="{8A7E2735-26C3-4613-A03C-09BFCFF42571}"/>
                  </a:ext>
                </a:extLst>
              </p:cNvPr>
              <p:cNvSpPr txBox="1">
                <a:spLocks noRot="1" noChangeAspect="1" noMove="1" noResize="1" noEditPoints="1" noAdjustHandles="1" noChangeArrowheads="1" noChangeShapeType="1" noTextEdit="1"/>
              </p:cNvSpPr>
              <p:nvPr/>
            </p:nvSpPr>
            <p:spPr>
              <a:xfrm>
                <a:off x="527694" y="1027506"/>
                <a:ext cx="8438754" cy="3715248"/>
              </a:xfrm>
              <a:prstGeom prst="rect">
                <a:avLst/>
              </a:prstGeom>
              <a:blipFill>
                <a:blip r:embed="rId2"/>
                <a:stretch>
                  <a:fillRect l="-723" t="-821"/>
                </a:stretch>
              </a:blipFill>
            </p:spPr>
            <p:txBody>
              <a:bodyPr/>
              <a:lstStyle/>
              <a:p>
                <a:r>
                  <a:rPr lang="ja-JP" altLang="en-US">
                    <a:noFill/>
                  </a:rPr>
                  <a:t> </a:t>
                </a:r>
              </a:p>
            </p:txBody>
          </p:sp>
        </mc:Fallback>
      </mc:AlternateContent>
      <p:sp>
        <p:nvSpPr>
          <p:cNvPr id="9" name="テキスト ボックス 8">
            <a:extLst>
              <a:ext uri="{FF2B5EF4-FFF2-40B4-BE49-F238E27FC236}">
                <a16:creationId xmlns:a16="http://schemas.microsoft.com/office/drawing/2014/main" xmlns="" id="{CD9BF2F2-1A5E-46B4-A777-3860B83441AF}"/>
              </a:ext>
            </a:extLst>
          </p:cNvPr>
          <p:cNvSpPr txBox="1"/>
          <p:nvPr/>
        </p:nvSpPr>
        <p:spPr>
          <a:xfrm>
            <a:off x="6804898" y="716914"/>
            <a:ext cx="2339102" cy="307777"/>
          </a:xfrm>
          <a:prstGeom prst="rect">
            <a:avLst/>
          </a:prstGeom>
          <a:noFill/>
          <a:ln>
            <a:noFill/>
            <a:prstDash val="solid"/>
          </a:ln>
        </p:spPr>
        <p:txBody>
          <a:bodyPr wrap="none" rtlCol="0">
            <a:spAutoFit/>
          </a:bodyPr>
          <a:lstStyle/>
          <a:p>
            <a:pPr defTabSz="457200"/>
            <a:r>
              <a:rPr lang="ja-JP" altLang="en-US" sz="1400" dirty="0">
                <a:solidFill>
                  <a:srgbClr val="FF0000"/>
                </a:solidFill>
              </a:rPr>
              <a:t>誤差関数も確率変数となる</a:t>
            </a:r>
          </a:p>
        </p:txBody>
      </p:sp>
      <p:sp>
        <p:nvSpPr>
          <p:cNvPr id="10"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4872799"/>
            <a:ext cx="78867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2.4.4 </a:t>
            </a:r>
            <a:r>
              <a:rPr lang="ja-JP" altLang="en-US" sz="1800" dirty="0">
                <a:solidFill>
                  <a:prstClr val="black"/>
                </a:solidFill>
              </a:rPr>
              <a:t>最小二乗法と最尤法</a:t>
            </a:r>
            <a:r>
              <a:rPr lang="en-US" altLang="ja-JP" sz="1800" dirty="0">
                <a:solidFill>
                  <a:prstClr val="black"/>
                </a:solidFill>
              </a:rPr>
              <a:t/>
            </a:r>
            <a:br>
              <a:rPr lang="en-US" altLang="ja-JP" sz="1800" dirty="0">
                <a:solidFill>
                  <a:prstClr val="black"/>
                </a:solidFill>
              </a:rPr>
            </a:br>
            <a:endParaRPr lang="en-US" altLang="ja-JP" sz="1800" dirty="0">
              <a:solidFill>
                <a:prstClr val="black"/>
              </a:solidFill>
            </a:endParaRPr>
          </a:p>
          <a:p>
            <a:pPr marL="0" indent="0">
              <a:buFont typeface="Arial" panose="020B0604020202020204" pitchFamily="34" charset="0"/>
              <a:buNone/>
            </a:pPr>
            <a:r>
              <a:rPr lang="ja-JP" altLang="en-US" sz="1800" dirty="0">
                <a:solidFill>
                  <a:prstClr val="black"/>
                </a:solidFill>
              </a:rPr>
              <a:t>　　→省略！</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3448133" y="2746630"/>
                <a:ext cx="1910203" cy="669094"/>
              </a:xfrm>
              <a:prstGeom prst="rect">
                <a:avLst/>
              </a:prstGeom>
              <a:noFill/>
            </p:spPr>
            <p:txBody>
              <a:bodyPr wrap="none" rtlCol="0">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𝑃</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𝑦</m:t>
                          </m:r>
                        </m:e>
                        <m:e>
                          <m:r>
                            <a:rPr lang="en-US" altLang="ja-JP" b="1" i="1" smtClean="0">
                              <a:solidFill>
                                <a:prstClr val="black"/>
                              </a:solidFill>
                              <a:latin typeface="Cambria Math" panose="02040503050406030204" pitchFamily="18" charset="0"/>
                            </a:rPr>
                            <m:t>𝒙</m:t>
                          </m:r>
                        </m:e>
                      </m:d>
                      <m:r>
                        <a:rPr lang="en-US" altLang="ja-JP" b="1" i="1" smtClean="0">
                          <a:solidFill>
                            <a:prstClr val="black"/>
                          </a:solidFill>
                          <a:latin typeface="Cambria Math" panose="02040503050406030204" pitchFamily="18" charset="0"/>
                        </a:rPr>
                        <m:t>=</m:t>
                      </m:r>
                      <m:f>
                        <m:fPr>
                          <m:ctrlPr>
                            <a:rPr lang="en-US" altLang="ja-JP" b="1" i="1" smtClean="0">
                              <a:solidFill>
                                <a:prstClr val="black"/>
                              </a:solidFill>
                              <a:latin typeface="Cambria Math" panose="02040503050406030204" pitchFamily="18" charset="0"/>
                            </a:rPr>
                          </m:ctrlPr>
                        </m:fPr>
                        <m:num>
                          <m:r>
                            <a:rPr lang="en-US" altLang="ja-JP" i="1" smtClean="0">
                              <a:solidFill>
                                <a:prstClr val="black"/>
                              </a:solidFill>
                              <a:latin typeface="Cambria Math" panose="02040503050406030204" pitchFamily="18" charset="0"/>
                            </a:rPr>
                            <m:t>𝑃</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𝑥</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𝑦</m:t>
                          </m:r>
                          <m:r>
                            <a:rPr lang="en-US" altLang="ja-JP" i="1" smtClean="0">
                              <a:solidFill>
                                <a:prstClr val="black"/>
                              </a:solidFill>
                              <a:latin typeface="Cambria Math" panose="02040503050406030204" pitchFamily="18" charset="0"/>
                            </a:rPr>
                            <m:t>)</m:t>
                          </m:r>
                        </m:num>
                        <m:den>
                          <m:r>
                            <a:rPr lang="en-US" altLang="ja-JP" i="1">
                              <a:solidFill>
                                <a:prstClr val="black"/>
                              </a:solidFill>
                              <a:latin typeface="Cambria Math" panose="02040503050406030204" pitchFamily="18" charset="0"/>
                            </a:rPr>
                            <m:t>𝑃</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𝑥</m:t>
                          </m:r>
                          <m:r>
                            <a:rPr lang="en-US" altLang="ja-JP" i="1">
                              <a:solidFill>
                                <a:prstClr val="black"/>
                              </a:solidFill>
                              <a:latin typeface="Cambria Math" panose="02040503050406030204" pitchFamily="18" charset="0"/>
                            </a:rPr>
                            <m:t>)</m:t>
                          </m:r>
                        </m:den>
                      </m:f>
                    </m:oMath>
                  </m:oMathPara>
                </a14:m>
                <a:endParaRPr lang="ja-JP" altLang="en-US" b="1"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448133" y="2746630"/>
                <a:ext cx="1910203" cy="669094"/>
              </a:xfrm>
              <a:prstGeom prst="rect">
                <a:avLst/>
              </a:prstGeom>
              <a:blipFill>
                <a:blip r:embed="rId4"/>
                <a:stretch>
                  <a:fillRect/>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xmlns="" id="{B56F4971-3EC6-4159-9230-A335D0F19164}"/>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11</a:t>
            </a:fld>
            <a:endParaRPr kumimoji="1" lang="ja-JP" altLang="en-US">
              <a:solidFill>
                <a:prstClr val="black">
                  <a:tint val="75000"/>
                </a:prstClr>
              </a:solidFill>
            </a:endParaRPr>
          </a:p>
        </p:txBody>
      </p:sp>
    </p:spTree>
    <p:extLst>
      <p:ext uri="{BB962C8B-B14F-4D97-AF65-F5344CB8AC3E}">
        <p14:creationId xmlns:p14="http://schemas.microsoft.com/office/powerpoint/2010/main" val="133295601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0"/>
            <a:ext cx="9144000" cy="707886"/>
          </a:xfrm>
          <a:prstGeom prst="rect">
            <a:avLst/>
          </a:prstGeom>
          <a:noFill/>
        </p:spPr>
        <p:txBody>
          <a:bodyPr wrap="square" rtlCol="0">
            <a:spAutoFit/>
          </a:bodyPr>
          <a:lstStyle/>
          <a:p>
            <a:r>
              <a:rPr lang="ja-JP" altLang="en-US" sz="4000" b="1" dirty="0">
                <a:solidFill>
                  <a:srgbClr val="9C85C0"/>
                </a:solidFill>
              </a:rPr>
              <a:t>　</a:t>
            </a:r>
            <a:r>
              <a:rPr lang="ja-JP" altLang="en-US" sz="4000" b="1" dirty="0" smtClean="0">
                <a:solidFill>
                  <a:srgbClr val="9C85C0"/>
                </a:solidFill>
              </a:rPr>
              <a:t>参考文献</a:t>
            </a:r>
            <a:endParaRPr lang="ja-JP" altLang="en-US" sz="4000" b="1" dirty="0">
              <a:solidFill>
                <a:srgbClr val="9C85C0"/>
              </a:solidFill>
            </a:endParaRPr>
          </a:p>
        </p:txBody>
      </p:sp>
      <p:cxnSp>
        <p:nvCxnSpPr>
          <p:cNvPr id="4" name="直線コネクタ 3"/>
          <p:cNvCxnSpPr/>
          <p:nvPr/>
        </p:nvCxnSpPr>
        <p:spPr>
          <a:xfrm flipV="1">
            <a:off x="0" y="706056"/>
            <a:ext cx="9144000" cy="11574"/>
          </a:xfrm>
          <a:prstGeom prst="line">
            <a:avLst/>
          </a:prstGeom>
          <a:ln w="38100">
            <a:solidFill>
              <a:schemeClr val="accent5">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sp>
        <p:nvSpPr>
          <p:cNvPr id="8" name="テキスト ボックス 7"/>
          <p:cNvSpPr txBox="1"/>
          <p:nvPr/>
        </p:nvSpPr>
        <p:spPr>
          <a:xfrm>
            <a:off x="8553692" y="158760"/>
            <a:ext cx="590308" cy="400110"/>
          </a:xfrm>
          <a:prstGeom prst="rect">
            <a:avLst/>
          </a:prstGeom>
          <a:noFill/>
        </p:spPr>
        <p:txBody>
          <a:bodyPr wrap="square" rtlCol="0">
            <a:spAutoFit/>
          </a:bodyPr>
          <a:lstStyle/>
          <a:p>
            <a:r>
              <a:rPr lang="en-US" altLang="ja-JP" sz="2000" dirty="0" smtClean="0">
                <a:solidFill>
                  <a:srgbClr val="9C85C0"/>
                </a:solidFill>
              </a:rPr>
              <a:t>28</a:t>
            </a:r>
            <a:endParaRPr lang="ja-JP" altLang="en-US" sz="2000" dirty="0">
              <a:solidFill>
                <a:srgbClr val="9C85C0"/>
              </a:solidFill>
            </a:endParaRPr>
          </a:p>
        </p:txBody>
      </p:sp>
      <p:sp>
        <p:nvSpPr>
          <p:cNvPr id="3" name="テキスト ボックス 2"/>
          <p:cNvSpPr txBox="1"/>
          <p:nvPr/>
        </p:nvSpPr>
        <p:spPr>
          <a:xfrm>
            <a:off x="544009" y="1967696"/>
            <a:ext cx="5555849" cy="400110"/>
          </a:xfrm>
          <a:prstGeom prst="rect">
            <a:avLst/>
          </a:prstGeom>
          <a:noFill/>
        </p:spPr>
        <p:txBody>
          <a:bodyPr wrap="square" rtlCol="0">
            <a:spAutoFit/>
          </a:bodyPr>
          <a:lstStyle/>
          <a:p>
            <a:r>
              <a:rPr lang="ja-JP" altLang="en-US" sz="2000" dirty="0" smtClean="0">
                <a:solidFill>
                  <a:prstClr val="black"/>
                </a:solidFill>
              </a:rPr>
              <a:t>＊「関係データ学習」　石黒勝彦・林浩平　講談社</a:t>
            </a:r>
            <a:endParaRPr lang="ja-JP" altLang="en-US" sz="2000" dirty="0">
              <a:solidFill>
                <a:prstClr val="black"/>
              </a:solidFill>
            </a:endParaRPr>
          </a:p>
        </p:txBody>
      </p:sp>
      <p:sp>
        <p:nvSpPr>
          <p:cNvPr id="25" name="テキスト ボックス 24"/>
          <p:cNvSpPr txBox="1"/>
          <p:nvPr/>
        </p:nvSpPr>
        <p:spPr>
          <a:xfrm>
            <a:off x="544009" y="2664106"/>
            <a:ext cx="8009683" cy="400110"/>
          </a:xfrm>
          <a:prstGeom prst="rect">
            <a:avLst/>
          </a:prstGeom>
          <a:noFill/>
        </p:spPr>
        <p:txBody>
          <a:bodyPr wrap="square" rtlCol="0">
            <a:spAutoFit/>
          </a:bodyPr>
          <a:lstStyle/>
          <a:p>
            <a:r>
              <a:rPr lang="ja-JP" altLang="en-US" sz="2000" dirty="0" smtClean="0">
                <a:solidFill>
                  <a:prstClr val="black"/>
                </a:solidFill>
              </a:rPr>
              <a:t>＊「続・わかりやすい　パターン認識」　石井健一郎・上田修功　オーム社</a:t>
            </a:r>
            <a:endParaRPr lang="ja-JP" altLang="en-US" sz="2000" dirty="0">
              <a:solidFill>
                <a:prstClr val="black"/>
              </a:solidFill>
            </a:endParaRPr>
          </a:p>
        </p:txBody>
      </p:sp>
    </p:spTree>
    <p:extLst>
      <p:ext uri="{BB962C8B-B14F-4D97-AF65-F5344CB8AC3E}">
        <p14:creationId xmlns:p14="http://schemas.microsoft.com/office/powerpoint/2010/main" val="35406999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吹き出し 4"/>
          <p:cNvSpPr/>
          <p:nvPr/>
        </p:nvSpPr>
        <p:spPr>
          <a:xfrm>
            <a:off x="2464370" y="802462"/>
            <a:ext cx="5798034" cy="354979"/>
          </a:xfrm>
          <a:prstGeom prst="wedgeRoundRectCallout">
            <a:avLst>
              <a:gd name="adj1" fmla="val -46917"/>
              <a:gd name="adj2" fmla="val 72896"/>
              <a:gd name="adj3" fmla="val 16667"/>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2.4 </a:t>
            </a:r>
            <a:r>
              <a:rPr kumimoji="1" lang="ja-JP" altLang="en-US" sz="2800" dirty="0">
                <a:solidFill>
                  <a:schemeClr val="bg1"/>
                </a:solidFill>
              </a:rPr>
              <a:t>機械学習の基礎</a:t>
            </a: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7886700" cy="4351338"/>
          </a:xfrm>
        </p:spPr>
        <p:txBody>
          <a:bodyPr>
            <a:normAutofit/>
          </a:bodyPr>
          <a:lstStyle/>
          <a:p>
            <a:pPr marL="0" indent="0">
              <a:buNone/>
            </a:pPr>
            <a:r>
              <a:rPr lang="en-US" altLang="ja-JP" sz="1800" dirty="0"/>
              <a:t>2.4.5 </a:t>
            </a:r>
            <a:r>
              <a:rPr lang="ja-JP" altLang="en-US" sz="1800" dirty="0"/>
              <a:t>過適合と汎化</a:t>
            </a:r>
            <a:r>
              <a:rPr lang="en-US" altLang="ja-JP" sz="1800" dirty="0"/>
              <a:t/>
            </a:r>
            <a:br>
              <a:rPr lang="en-US" altLang="ja-JP" sz="1800" dirty="0"/>
            </a:br>
            <a:endParaRPr lang="en-US" altLang="ja-JP" sz="1800" dirty="0"/>
          </a:p>
          <a:p>
            <a:pPr marL="0" indent="0">
              <a:buNone/>
            </a:pPr>
            <a:endParaRPr lang="en-US" altLang="ja-JP" sz="1800" dirty="0"/>
          </a:p>
          <a:p>
            <a:pPr marL="0" indent="0">
              <a:buNone/>
            </a:pPr>
            <a:endParaRPr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p:sp>
        <p:nvSpPr>
          <p:cNvPr id="6" name="テキスト ボックス 5"/>
          <p:cNvSpPr txBox="1"/>
          <p:nvPr/>
        </p:nvSpPr>
        <p:spPr>
          <a:xfrm>
            <a:off x="669068" y="305414"/>
            <a:ext cx="1287804" cy="830997"/>
          </a:xfrm>
          <a:prstGeom prst="rect">
            <a:avLst/>
          </a:prstGeom>
          <a:noFill/>
        </p:spPr>
        <p:txBody>
          <a:bodyPr wrap="square" rtlCol="0">
            <a:spAutoFit/>
          </a:bodyPr>
          <a:lstStyle/>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endParaRPr kumimoji="0" lang="en-US" altLang="ja-JP" sz="1600" dirty="0">
              <a:solidFill>
                <a:prstClr val="black"/>
              </a:solidFill>
            </a:endParaRPr>
          </a:p>
        </p:txBody>
      </p:sp>
      <p:sp>
        <p:nvSpPr>
          <p:cNvPr id="9" name="テキスト ボックス 8">
            <a:extLst>
              <a:ext uri="{FF2B5EF4-FFF2-40B4-BE49-F238E27FC236}">
                <a16:creationId xmlns:a16="http://schemas.microsoft.com/office/drawing/2014/main" xmlns="" id="{CD9BF2F2-1A5E-46B4-A777-3860B83441AF}"/>
              </a:ext>
            </a:extLst>
          </p:cNvPr>
          <p:cNvSpPr txBox="1"/>
          <p:nvPr/>
        </p:nvSpPr>
        <p:spPr>
          <a:xfrm>
            <a:off x="2403940" y="849664"/>
            <a:ext cx="5929828" cy="307777"/>
          </a:xfrm>
          <a:prstGeom prst="rect">
            <a:avLst/>
          </a:prstGeom>
          <a:noFill/>
          <a:ln>
            <a:noFill/>
            <a:prstDash val="solid"/>
          </a:ln>
        </p:spPr>
        <p:txBody>
          <a:bodyPr wrap="none" rtlCol="0">
            <a:spAutoFit/>
          </a:bodyPr>
          <a:lstStyle/>
          <a:p>
            <a:pPr defTabSz="457200"/>
            <a:r>
              <a:rPr lang="ja-JP" altLang="en-US" sz="1400" dirty="0">
                <a:solidFill>
                  <a:srgbClr val="4472C4"/>
                </a:solidFill>
              </a:rPr>
              <a:t>ハイパーパラメータ：モデル選択時に決める，学習されないパラメータ</a:t>
            </a:r>
          </a:p>
        </p:txBody>
      </p:sp>
      <p:pic>
        <p:nvPicPr>
          <p:cNvPr id="4" name="図 3"/>
          <p:cNvPicPr>
            <a:picLocks noChangeAspect="1"/>
          </p:cNvPicPr>
          <p:nvPr/>
        </p:nvPicPr>
        <p:blipFill>
          <a:blip r:embed="rId2"/>
          <a:stretch>
            <a:fillRect/>
          </a:stretch>
        </p:blipFill>
        <p:spPr>
          <a:xfrm>
            <a:off x="1230004" y="1747219"/>
            <a:ext cx="5857875" cy="2333625"/>
          </a:xfrm>
          <a:prstGeom prst="rect">
            <a:avLst/>
          </a:prstGeom>
        </p:spPr>
      </p:pic>
      <mc:AlternateContent xmlns:mc="http://schemas.openxmlformats.org/markup-compatibility/2006" xmlns:a14="http://schemas.microsoft.com/office/drawing/2010/main">
        <mc:Choice Requires="a14">
          <p:sp>
            <p:nvSpPr>
              <p:cNvPr id="10" name="テキスト ボックス 9">
                <a:extLst>
                  <a:ext uri="{FF2B5EF4-FFF2-40B4-BE49-F238E27FC236}">
                    <a16:creationId xmlns:a16="http://schemas.microsoft.com/office/drawing/2014/main" xmlns="" id="{8A7E2735-26C3-4613-A03C-09BFCFF42571}"/>
                  </a:ext>
                </a:extLst>
              </p:cNvPr>
              <p:cNvSpPr txBox="1"/>
              <p:nvPr/>
            </p:nvSpPr>
            <p:spPr>
              <a:xfrm>
                <a:off x="523665" y="1114219"/>
                <a:ext cx="8438754" cy="693138"/>
              </a:xfrm>
              <a:prstGeom prst="rect">
                <a:avLst/>
              </a:prstGeom>
              <a:noFill/>
            </p:spPr>
            <p:txBody>
              <a:bodyPr wrap="square" rtlCol="0">
                <a:spAutoFit/>
              </a:bodyPr>
              <a:lstStyle/>
              <a:p>
                <a:pPr defTabSz="457200"/>
                <a14:m>
                  <m:oMath xmlns:m="http://schemas.openxmlformats.org/officeDocument/2006/math">
                    <m:r>
                      <a:rPr kumimoji="0" lang="ja-JP" altLang="en-US" i="1" smtClean="0">
                        <a:solidFill>
                          <a:prstClr val="black"/>
                        </a:solidFill>
                        <a:latin typeface="Cambria Math" panose="02040503050406030204" pitchFamily="18" charset="0"/>
                      </a:rPr>
                      <m:t>多項式</m:t>
                    </m:r>
                  </m:oMath>
                </a14:m>
                <a:r>
                  <a:rPr kumimoji="0" lang="ja-JP" altLang="en-US" dirty="0">
                    <a:solidFill>
                      <a:prstClr val="black"/>
                    </a:solidFill>
                  </a:rPr>
                  <a:t>モデル </a:t>
                </a:r>
                <a14:m>
                  <m:oMath xmlns:m="http://schemas.openxmlformats.org/officeDocument/2006/math">
                    <m:acc>
                      <m:accPr>
                        <m:chr m:val="̂"/>
                        <m:ctrlPr>
                          <a:rPr kumimoji="0" lang="ja-JP" altLang="en-US" i="1" smtClean="0">
                            <a:solidFill>
                              <a:prstClr val="black"/>
                            </a:solidFill>
                            <a:latin typeface="Cambria Math" panose="02040503050406030204" pitchFamily="18" charset="0"/>
                          </a:rPr>
                        </m:ctrlPr>
                      </m:accPr>
                      <m:e>
                        <m:r>
                          <a:rPr kumimoji="0" lang="en-US" altLang="ja-JP" i="1" smtClean="0">
                            <a:solidFill>
                              <a:prstClr val="black"/>
                            </a:solidFill>
                            <a:latin typeface="Cambria Math" panose="02040503050406030204" pitchFamily="18" charset="0"/>
                          </a:rPr>
                          <m:t>𝑦</m:t>
                        </m:r>
                      </m:e>
                    </m:acc>
                    <m:r>
                      <a:rPr kumimoji="0" lang="en-US" altLang="ja-JP" i="1" smtClean="0">
                        <a:solidFill>
                          <a:prstClr val="black"/>
                        </a:solidFill>
                        <a:latin typeface="Cambria Math" panose="02040503050406030204" pitchFamily="18" charset="0"/>
                      </a:rPr>
                      <m:t>=</m:t>
                    </m:r>
                    <m:nary>
                      <m:naryPr>
                        <m:chr m:val="∑"/>
                        <m:limLoc m:val="subSup"/>
                        <m:ctrlPr>
                          <a:rPr kumimoji="0" lang="en-US" altLang="ja-JP" i="1" smtClean="0">
                            <a:solidFill>
                              <a:prstClr val="black"/>
                            </a:solidFill>
                            <a:latin typeface="Cambria Math" panose="02040503050406030204" pitchFamily="18" charset="0"/>
                          </a:rPr>
                        </m:ctrlPr>
                      </m:naryPr>
                      <m:sub>
                        <m:r>
                          <m:rPr>
                            <m:brk m:alnAt="25"/>
                          </m:rPr>
                          <a:rPr kumimoji="0" lang="en-US" altLang="ja-JP" i="1" smtClean="0">
                            <a:solidFill>
                              <a:prstClr val="black"/>
                            </a:solidFill>
                            <a:latin typeface="Cambria Math" panose="02040503050406030204" pitchFamily="18" charset="0"/>
                          </a:rPr>
                          <m:t>𝑗</m:t>
                        </m:r>
                        <m:r>
                          <a:rPr kumimoji="0" lang="en-US" altLang="ja-JP" i="1" smtClean="0">
                            <a:solidFill>
                              <a:prstClr val="black"/>
                            </a:solidFill>
                            <a:latin typeface="Cambria Math" panose="02040503050406030204" pitchFamily="18" charset="0"/>
                          </a:rPr>
                          <m:t>=0</m:t>
                        </m:r>
                      </m:sub>
                      <m:sup>
                        <m:r>
                          <a:rPr kumimoji="0" lang="en-US" altLang="ja-JP" i="1" smtClean="0">
                            <a:solidFill>
                              <a:srgbClr val="FF0000"/>
                            </a:solidFill>
                            <a:latin typeface="Cambria Math" panose="02040503050406030204" pitchFamily="18" charset="0"/>
                          </a:rPr>
                          <m:t>𝑀</m:t>
                        </m:r>
                      </m:sup>
                      <m:e>
                        <m:sSub>
                          <m:sSubPr>
                            <m:ctrlPr>
                              <a:rPr kumimoji="0" lang="en-US" altLang="ja-JP" i="1" smtClean="0">
                                <a:solidFill>
                                  <a:prstClr val="black"/>
                                </a:solidFill>
                                <a:latin typeface="Cambria Math" panose="02040503050406030204" pitchFamily="18" charset="0"/>
                              </a:rPr>
                            </m:ctrlPr>
                          </m:sSubPr>
                          <m:e>
                            <m:r>
                              <a:rPr kumimoji="0" lang="en-US" altLang="ja-JP" i="1" smtClean="0">
                                <a:solidFill>
                                  <a:prstClr val="black"/>
                                </a:solidFill>
                                <a:latin typeface="Cambria Math" panose="02040503050406030204" pitchFamily="18" charset="0"/>
                              </a:rPr>
                              <m:t>𝑤</m:t>
                            </m:r>
                          </m:e>
                          <m:sub>
                            <m:r>
                              <a:rPr kumimoji="0" lang="en-US" altLang="ja-JP" i="1" smtClean="0">
                                <a:solidFill>
                                  <a:prstClr val="black"/>
                                </a:solidFill>
                                <a:latin typeface="Cambria Math" panose="02040503050406030204" pitchFamily="18" charset="0"/>
                              </a:rPr>
                              <m:t>𝑗</m:t>
                            </m:r>
                          </m:sub>
                        </m:sSub>
                        <m:sSup>
                          <m:sSupPr>
                            <m:ctrlPr>
                              <a:rPr kumimoji="0" lang="en-US" altLang="ja-JP" i="1" smtClean="0">
                                <a:solidFill>
                                  <a:prstClr val="black"/>
                                </a:solidFill>
                                <a:latin typeface="Cambria Math" panose="02040503050406030204" pitchFamily="18" charset="0"/>
                              </a:rPr>
                            </m:ctrlPr>
                          </m:sSupPr>
                          <m:e>
                            <m:r>
                              <a:rPr kumimoji="0" lang="en-US" altLang="ja-JP" i="1" smtClean="0">
                                <a:solidFill>
                                  <a:prstClr val="black"/>
                                </a:solidFill>
                                <a:latin typeface="Cambria Math" panose="02040503050406030204" pitchFamily="18" charset="0"/>
                              </a:rPr>
                              <m:t>𝑥</m:t>
                            </m:r>
                          </m:e>
                          <m:sup>
                            <m:r>
                              <a:rPr kumimoji="0" lang="en-US" altLang="ja-JP" i="1" smtClean="0">
                                <a:solidFill>
                                  <a:prstClr val="black"/>
                                </a:solidFill>
                                <a:latin typeface="Cambria Math" panose="02040503050406030204" pitchFamily="18" charset="0"/>
                              </a:rPr>
                              <m:t>𝑗</m:t>
                            </m:r>
                          </m:sup>
                        </m:sSup>
                      </m:e>
                    </m:nary>
                    <m:r>
                      <a:rPr kumimoji="0" lang="ja-JP" altLang="en-US" i="1">
                        <a:solidFill>
                          <a:prstClr val="black"/>
                        </a:solidFill>
                        <a:latin typeface="Cambria Math" panose="02040503050406030204" pitchFamily="18" charset="0"/>
                      </a:rPr>
                      <m:t>を</m:t>
                    </m:r>
                  </m:oMath>
                </a14:m>
                <a:r>
                  <a:rPr kumimoji="0" lang="ja-JP" altLang="en-US" dirty="0">
                    <a:solidFill>
                      <a:prstClr val="black"/>
                    </a:solidFill>
                  </a:rPr>
                  <a:t>決める際の説明変数の数の話</a:t>
                </a:r>
                <a:endParaRPr kumimoji="0" lang="en-US" altLang="ja-JP" dirty="0">
                  <a:solidFill>
                    <a:prstClr val="black"/>
                  </a:solidFill>
                </a:endParaRPr>
              </a:p>
              <a:p>
                <a:pPr defTabSz="457200"/>
                <a:endParaRPr kumimoji="0" lang="en-US" altLang="ja-JP" dirty="0">
                  <a:solidFill>
                    <a:prstClr val="black"/>
                  </a:solidFill>
                </a:endParaRPr>
              </a:p>
            </p:txBody>
          </p:sp>
        </mc:Choice>
        <mc:Fallback xmlns="">
          <p:sp>
            <p:nvSpPr>
              <p:cNvPr id="10" name="テキスト ボックス 9">
                <a:extLst>
                  <a:ext uri="{FF2B5EF4-FFF2-40B4-BE49-F238E27FC236}">
                    <a16:creationId xmlns:a16="http://schemas.microsoft.com/office/drawing/2014/main" id="{8A7E2735-26C3-4613-A03C-09BFCFF42571}"/>
                  </a:ext>
                </a:extLst>
              </p:cNvPr>
              <p:cNvSpPr txBox="1">
                <a:spLocks noRot="1" noChangeAspect="1" noMove="1" noResize="1" noEditPoints="1" noAdjustHandles="1" noChangeArrowheads="1" noChangeShapeType="1" noTextEdit="1"/>
              </p:cNvSpPr>
              <p:nvPr/>
            </p:nvSpPr>
            <p:spPr>
              <a:xfrm>
                <a:off x="523665" y="1114219"/>
                <a:ext cx="8438754" cy="693138"/>
              </a:xfrm>
              <a:prstGeom prst="rect">
                <a:avLst/>
              </a:prstGeom>
              <a:blipFill>
                <a:blip r:embed="rId3"/>
                <a:stretch>
                  <a:fillRect l="-217" t="-61947" b="-55752"/>
                </a:stretch>
              </a:blipFill>
            </p:spPr>
            <p:txBody>
              <a:bodyPr/>
              <a:lstStyle/>
              <a:p>
                <a:r>
                  <a:rPr lang="ja-JP" altLang="en-US">
                    <a:noFill/>
                  </a:rPr>
                  <a:t> </a:t>
                </a:r>
              </a:p>
            </p:txBody>
          </p:sp>
        </mc:Fallback>
      </mc:AlternateContent>
      <p:cxnSp>
        <p:nvCxnSpPr>
          <p:cNvPr id="11" name="直線矢印コネクタ 10"/>
          <p:cNvCxnSpPr/>
          <p:nvPr/>
        </p:nvCxnSpPr>
        <p:spPr>
          <a:xfrm flipV="1">
            <a:off x="254228" y="4142981"/>
            <a:ext cx="8627343" cy="257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テキスト ボックス 13"/>
              <p:cNvSpPr txBox="1"/>
              <p:nvPr/>
            </p:nvSpPr>
            <p:spPr>
              <a:xfrm>
                <a:off x="8393221" y="3896759"/>
                <a:ext cx="538609" cy="492443"/>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srgbClr val="FF0000"/>
                          </a:solidFill>
                          <a:latin typeface="Cambria Math" panose="02040503050406030204" pitchFamily="18" charset="0"/>
                        </a:rPr>
                        <m:t>𝑀</m:t>
                      </m:r>
                    </m:oMath>
                  </m:oMathPara>
                </a14:m>
                <a:endParaRPr lang="en-US" altLang="ja-JP" dirty="0">
                  <a:solidFill>
                    <a:srgbClr val="FF0000"/>
                  </a:solidFill>
                </a:endParaRPr>
              </a:p>
              <a:p>
                <a:pPr defTabSz="457200"/>
                <a:r>
                  <a:rPr lang="ja-JP" altLang="en-US" sz="1400" dirty="0">
                    <a:solidFill>
                      <a:srgbClr val="FF0000"/>
                    </a:solidFill>
                  </a:rPr>
                  <a:t>自由度</a:t>
                </a:r>
                <a:endParaRPr lang="ja-JP" altLang="en-US" dirty="0">
                  <a:solidFill>
                    <a:srgbClr val="FF0000"/>
                  </a:solidFill>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8393221" y="3896759"/>
                <a:ext cx="538609" cy="492443"/>
              </a:xfrm>
              <a:prstGeom prst="rect">
                <a:avLst/>
              </a:prstGeom>
              <a:blipFill>
                <a:blip r:embed="rId4"/>
                <a:stretch>
                  <a:fillRect l="-20455" r="-19318" b="-20988"/>
                </a:stretch>
              </a:blipFill>
            </p:spPr>
            <p:txBody>
              <a:bodyPr/>
              <a:lstStyle/>
              <a:p>
                <a:r>
                  <a:rPr lang="ja-JP" altLang="en-US">
                    <a:noFill/>
                  </a:rPr>
                  <a:t> </a:t>
                </a:r>
              </a:p>
            </p:txBody>
          </p:sp>
        </mc:Fallback>
      </mc:AlternateContent>
      <p:sp>
        <p:nvSpPr>
          <p:cNvPr id="15" name="楕円 14"/>
          <p:cNvSpPr/>
          <p:nvPr/>
        </p:nvSpPr>
        <p:spPr>
          <a:xfrm>
            <a:off x="5230276" y="1807357"/>
            <a:ext cx="1857603" cy="1590175"/>
          </a:xfrm>
          <a:prstGeom prst="ellipse">
            <a:avLst/>
          </a:prstGeom>
          <a:noFill/>
          <a:ln w="28575">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6" name="線吹き出し 1 (枠付き) 15"/>
          <p:cNvSpPr/>
          <p:nvPr/>
        </p:nvSpPr>
        <p:spPr>
          <a:xfrm>
            <a:off x="5569553" y="4592941"/>
            <a:ext cx="2520632" cy="725341"/>
          </a:xfrm>
          <a:prstGeom prst="borderCallout1">
            <a:avLst>
              <a:gd name="adj1" fmla="val 1078"/>
              <a:gd name="adj2" fmla="val 50617"/>
              <a:gd name="adj3" fmla="val -157259"/>
              <a:gd name="adj4" fmla="val 33446"/>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7" name="テキスト ボックス 16"/>
          <p:cNvSpPr txBox="1"/>
          <p:nvPr/>
        </p:nvSpPr>
        <p:spPr>
          <a:xfrm>
            <a:off x="5588559" y="4642458"/>
            <a:ext cx="2538529" cy="646331"/>
          </a:xfrm>
          <a:prstGeom prst="rect">
            <a:avLst/>
          </a:prstGeom>
          <a:noFill/>
        </p:spPr>
        <p:txBody>
          <a:bodyPr wrap="square" rtlCol="0">
            <a:spAutoFit/>
          </a:bodyPr>
          <a:lstStyle/>
          <a:p>
            <a:pPr defTabSz="457200"/>
            <a:r>
              <a:rPr lang="ja-JP" altLang="en-US" sz="1200" dirty="0">
                <a:solidFill>
                  <a:prstClr val="black"/>
                </a:solidFill>
              </a:rPr>
              <a:t>過適合，過剰適合，過学習</a:t>
            </a:r>
            <a:endParaRPr lang="en-US" altLang="ja-JP" sz="1200" dirty="0">
              <a:solidFill>
                <a:prstClr val="black"/>
              </a:solidFill>
            </a:endParaRPr>
          </a:p>
          <a:p>
            <a:pPr defTabSz="457200"/>
            <a:r>
              <a:rPr lang="ja-JP" altLang="en-US" sz="1200" dirty="0">
                <a:solidFill>
                  <a:prstClr val="black"/>
                </a:solidFill>
              </a:rPr>
              <a:t>→</a:t>
            </a:r>
            <a:r>
              <a:rPr kumimoji="0" lang="ja-JP" altLang="en-US" sz="1200" dirty="0">
                <a:solidFill>
                  <a:prstClr val="black"/>
                </a:solidFill>
              </a:rPr>
              <a:t>汎化誤差</a:t>
            </a:r>
            <a:endParaRPr kumimoji="0" lang="en-US" altLang="ja-JP" sz="1200" dirty="0">
              <a:solidFill>
                <a:prstClr val="black"/>
              </a:solidFill>
            </a:endParaRPr>
          </a:p>
          <a:p>
            <a:pPr defTabSz="457200"/>
            <a:r>
              <a:rPr lang="ja-JP" altLang="en-US" sz="1200" dirty="0">
                <a:solidFill>
                  <a:prstClr val="black"/>
                </a:solidFill>
              </a:rPr>
              <a:t>「丸暗記しかできていない学生」</a:t>
            </a:r>
            <a:endParaRPr lang="en-US" altLang="ja-JP" sz="1200" dirty="0">
              <a:solidFill>
                <a:prstClr val="black"/>
              </a:solidFill>
            </a:endParaRPr>
          </a:p>
        </p:txBody>
      </p:sp>
      <p:sp>
        <p:nvSpPr>
          <p:cNvPr id="18" name="線吹き出し 1 (枠付き) 17"/>
          <p:cNvSpPr/>
          <p:nvPr/>
        </p:nvSpPr>
        <p:spPr>
          <a:xfrm>
            <a:off x="629722" y="4592941"/>
            <a:ext cx="2520632" cy="725341"/>
          </a:xfrm>
          <a:prstGeom prst="borderCallout1">
            <a:avLst>
              <a:gd name="adj1" fmla="val 1078"/>
              <a:gd name="adj2" fmla="val 50617"/>
              <a:gd name="adj3" fmla="val -164043"/>
              <a:gd name="adj4" fmla="val 61426"/>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9" name="テキスト ボックス 18"/>
          <p:cNvSpPr txBox="1"/>
          <p:nvPr/>
        </p:nvSpPr>
        <p:spPr>
          <a:xfrm>
            <a:off x="648728" y="4642458"/>
            <a:ext cx="2538529" cy="646331"/>
          </a:xfrm>
          <a:prstGeom prst="rect">
            <a:avLst/>
          </a:prstGeom>
          <a:noFill/>
        </p:spPr>
        <p:txBody>
          <a:bodyPr wrap="square" rtlCol="0">
            <a:spAutoFit/>
          </a:bodyPr>
          <a:lstStyle/>
          <a:p>
            <a:pPr defTabSz="457200"/>
            <a:r>
              <a:rPr lang="ja-JP" altLang="en-US" sz="1200" dirty="0">
                <a:solidFill>
                  <a:prstClr val="black"/>
                </a:solidFill>
              </a:rPr>
              <a:t>未学習</a:t>
            </a:r>
            <a:endParaRPr lang="en-US" altLang="ja-JP" sz="1200" dirty="0">
              <a:solidFill>
                <a:prstClr val="black"/>
              </a:solidFill>
            </a:endParaRPr>
          </a:p>
          <a:p>
            <a:pPr defTabSz="457200"/>
            <a:r>
              <a:rPr lang="ja-JP" altLang="en-US" sz="1200" dirty="0">
                <a:solidFill>
                  <a:prstClr val="black"/>
                </a:solidFill>
              </a:rPr>
              <a:t>→</a:t>
            </a:r>
            <a:r>
              <a:rPr kumimoji="0" lang="ja-JP" altLang="en-US" sz="1200" dirty="0">
                <a:solidFill>
                  <a:prstClr val="black"/>
                </a:solidFill>
              </a:rPr>
              <a:t>訓練誤差</a:t>
            </a:r>
            <a:endParaRPr kumimoji="0" lang="en-US" altLang="ja-JP" sz="1200" dirty="0">
              <a:solidFill>
                <a:prstClr val="black"/>
              </a:solidFill>
            </a:endParaRPr>
          </a:p>
          <a:p>
            <a:pPr defTabSz="457200"/>
            <a:r>
              <a:rPr lang="ja-JP" altLang="en-US" sz="1200" dirty="0">
                <a:solidFill>
                  <a:prstClr val="black"/>
                </a:solidFill>
              </a:rPr>
              <a:t>「勉強していない学生」</a:t>
            </a:r>
            <a:endParaRPr lang="en-US" altLang="ja-JP" sz="1200" dirty="0">
              <a:solidFill>
                <a:prstClr val="black"/>
              </a:solidFill>
            </a:endParaRPr>
          </a:p>
        </p:txBody>
      </p:sp>
      <p:sp>
        <p:nvSpPr>
          <p:cNvPr id="20" name="楕円 19"/>
          <p:cNvSpPr/>
          <p:nvPr/>
        </p:nvSpPr>
        <p:spPr>
          <a:xfrm>
            <a:off x="1211884" y="1807357"/>
            <a:ext cx="1857603" cy="1590175"/>
          </a:xfrm>
          <a:prstGeom prst="ellipse">
            <a:avLst/>
          </a:prstGeom>
          <a:noFill/>
          <a:ln w="28575">
            <a:solidFill>
              <a:srgbClr val="00B05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1" name="楕円 20"/>
          <p:cNvSpPr/>
          <p:nvPr/>
        </p:nvSpPr>
        <p:spPr>
          <a:xfrm>
            <a:off x="3257981" y="1757811"/>
            <a:ext cx="1857603" cy="1590175"/>
          </a:xfrm>
          <a:prstGeom prst="ellipse">
            <a:avLst/>
          </a:prstGeom>
          <a:solidFill>
            <a:schemeClr val="accent2">
              <a:lumMod val="20000"/>
              <a:lumOff val="80000"/>
              <a:alpha val="50000"/>
            </a:schemeClr>
          </a:solidFill>
          <a:ln w="28575">
            <a:solidFill>
              <a:schemeClr val="bg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3" name="線吹き出し 1 (枠付き) 22"/>
          <p:cNvSpPr/>
          <p:nvPr/>
        </p:nvSpPr>
        <p:spPr>
          <a:xfrm>
            <a:off x="1832828" y="5424154"/>
            <a:ext cx="4866058" cy="725341"/>
          </a:xfrm>
          <a:prstGeom prst="borderCallout1">
            <a:avLst>
              <a:gd name="adj1" fmla="val 1078"/>
              <a:gd name="adj2" fmla="val 50617"/>
              <a:gd name="adj3" fmla="val -294986"/>
              <a:gd name="adj4" fmla="val 41720"/>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4" name="テキスト ボックス 23"/>
          <p:cNvSpPr txBox="1"/>
          <p:nvPr/>
        </p:nvSpPr>
        <p:spPr>
          <a:xfrm>
            <a:off x="1832828" y="5453647"/>
            <a:ext cx="4866058" cy="646331"/>
          </a:xfrm>
          <a:prstGeom prst="rect">
            <a:avLst/>
          </a:prstGeom>
          <a:noFill/>
        </p:spPr>
        <p:txBody>
          <a:bodyPr wrap="square" rtlCol="0">
            <a:spAutoFit/>
          </a:bodyPr>
          <a:lstStyle/>
          <a:p>
            <a:pPr defTabSz="457200"/>
            <a:r>
              <a:rPr lang="ja-JP" altLang="en-US" sz="1200" dirty="0">
                <a:solidFill>
                  <a:prstClr val="black"/>
                </a:solidFill>
              </a:rPr>
              <a:t>望ましい状態</a:t>
            </a:r>
            <a:endParaRPr lang="en-US" altLang="ja-JP" sz="1200" dirty="0">
              <a:solidFill>
                <a:prstClr val="black"/>
              </a:solidFill>
            </a:endParaRPr>
          </a:p>
          <a:p>
            <a:pPr defTabSz="457200"/>
            <a:r>
              <a:rPr lang="ja-JP" altLang="en-US" sz="1200" dirty="0">
                <a:solidFill>
                  <a:prstClr val="black"/>
                </a:solidFill>
              </a:rPr>
              <a:t>→見つける確固たる方法はなく，検証用データをモデルの良し悪しを見て判断する</a:t>
            </a:r>
            <a:endParaRPr lang="en-US" altLang="ja-JP" sz="1200" dirty="0">
              <a:solidFill>
                <a:prstClr val="black"/>
              </a:solidFill>
            </a:endParaRPr>
          </a:p>
        </p:txBody>
      </p:sp>
      <p:sp>
        <p:nvSpPr>
          <p:cNvPr id="7" name="スライド番号プレースホルダー 6">
            <a:extLst>
              <a:ext uri="{FF2B5EF4-FFF2-40B4-BE49-F238E27FC236}">
                <a16:creationId xmlns:a16="http://schemas.microsoft.com/office/drawing/2014/main" xmlns="" id="{0C764BA1-8034-4F86-8681-E4791743F566}"/>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12</a:t>
            </a:fld>
            <a:endParaRPr kumimoji="1" lang="ja-JP" altLang="en-US">
              <a:solidFill>
                <a:prstClr val="black">
                  <a:tint val="75000"/>
                </a:prstClr>
              </a:solidFill>
            </a:endParaRPr>
          </a:p>
        </p:txBody>
      </p:sp>
    </p:spTree>
    <p:extLst>
      <p:ext uri="{BB962C8B-B14F-4D97-AF65-F5344CB8AC3E}">
        <p14:creationId xmlns:p14="http://schemas.microsoft.com/office/powerpoint/2010/main" val="31413293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p:cNvSpPr/>
          <p:nvPr/>
        </p:nvSpPr>
        <p:spPr>
          <a:xfrm>
            <a:off x="5152667" y="5582405"/>
            <a:ext cx="1018526" cy="67743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正方形/長方形 1"/>
          <p:cNvSpPr/>
          <p:nvPr/>
        </p:nvSpPr>
        <p:spPr>
          <a:xfrm>
            <a:off x="5124470" y="3295063"/>
            <a:ext cx="692242" cy="369523"/>
          </a:xfrm>
          <a:prstGeom prst="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0" name="正方形/長方形 9"/>
          <p:cNvSpPr/>
          <p:nvPr/>
        </p:nvSpPr>
        <p:spPr>
          <a:xfrm>
            <a:off x="1" y="1010681"/>
            <a:ext cx="9144000" cy="9953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4"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a:solidFill>
                  <a:prstClr val="white"/>
                </a:solidFill>
              </a:rPr>
              <a:t>2.4 </a:t>
            </a:r>
            <a:r>
              <a:rPr lang="ja-JP" altLang="en-US" sz="2800">
                <a:solidFill>
                  <a:prstClr val="white"/>
                </a:solidFill>
              </a:rPr>
              <a:t>機械学習の基礎</a:t>
            </a:r>
            <a:endParaRPr lang="ja-JP" altLang="en-US" sz="2800" dirty="0">
              <a:solidFill>
                <a:prstClr val="white"/>
              </a:solidFill>
            </a:endParaRPr>
          </a:p>
        </p:txBody>
      </p:sp>
      <mc:AlternateContent xmlns:mc="http://schemas.openxmlformats.org/markup-compatibility/2006" xmlns:a14="http://schemas.microsoft.com/office/drawing/2010/main">
        <mc:Choice Requires="a14">
          <p:sp>
            <p:nvSpPr>
              <p:cNvPr id="6" name="正方形/長方形 5"/>
              <p:cNvSpPr/>
              <p:nvPr/>
            </p:nvSpPr>
            <p:spPr>
              <a:xfrm>
                <a:off x="-54380" y="566443"/>
                <a:ext cx="9198380" cy="6581545"/>
              </a:xfrm>
              <a:prstGeom prst="rect">
                <a:avLst/>
              </a:prstGeom>
            </p:spPr>
            <p:txBody>
              <a:bodyPr wrap="square">
                <a:spAutoFit/>
              </a:bodyPr>
              <a:lstStyle/>
              <a:p>
                <a:pPr defTabSz="457200"/>
                <a:r>
                  <a:rPr kumimoji="0" lang="en-US" altLang="ja-JP" dirty="0">
                    <a:solidFill>
                      <a:prstClr val="black"/>
                    </a:solidFill>
                  </a:rPr>
                  <a:t>2.4.6</a:t>
                </a:r>
                <a:r>
                  <a:rPr kumimoji="0" lang="ja-JP" altLang="en-US" dirty="0">
                    <a:solidFill>
                      <a:prstClr val="black"/>
                    </a:solidFill>
                  </a:rPr>
                  <a:t>　正則化</a:t>
                </a:r>
                <a:endParaRPr kumimoji="0" lang="en-US" altLang="ja-JP" dirty="0">
                  <a:solidFill>
                    <a:prstClr val="black"/>
                  </a:solidFill>
                </a:endParaRPr>
              </a:p>
              <a:p>
                <a:pPr defTabSz="457200"/>
                <a:endParaRPr kumimoji="0" lang="en-US" altLang="ja-JP" dirty="0">
                  <a:solidFill>
                    <a:prstClr val="black"/>
                  </a:solidFill>
                </a:endParaRPr>
              </a:p>
              <a:p>
                <a:pPr defTabSz="457200"/>
                <a:r>
                  <a:rPr kumimoji="0" lang="ja-JP" altLang="en-US" dirty="0">
                    <a:solidFill>
                      <a:prstClr val="black"/>
                    </a:solidFill>
                  </a:rPr>
                  <a:t>正則化：自由度を実質的に減らしてしまう手法のこと，</a:t>
                </a:r>
                <a:endParaRPr kumimoji="0" lang="en-US" altLang="ja-JP" dirty="0">
                  <a:solidFill>
                    <a:prstClr val="black"/>
                  </a:solidFill>
                </a:endParaRPr>
              </a:p>
              <a:p>
                <a:pPr defTabSz="457200"/>
                <a:r>
                  <a:rPr kumimoji="0" lang="ja-JP" altLang="en-US" dirty="0">
                    <a:solidFill>
                      <a:prstClr val="black"/>
                    </a:solidFill>
                  </a:rPr>
                  <a:t>　　　　モデル変更なしで学習アルゴリズムを変更することで，自由度を減らす</a:t>
                </a:r>
                <a:r>
                  <a:rPr kumimoji="0" lang="en-US" altLang="ja-JP" dirty="0">
                    <a:solidFill>
                      <a:prstClr val="black"/>
                    </a:solidFill>
                  </a:rPr>
                  <a:t/>
                </a:r>
                <a:br>
                  <a:rPr kumimoji="0" lang="en-US" altLang="ja-JP" dirty="0">
                    <a:solidFill>
                      <a:prstClr val="black"/>
                    </a:solidFill>
                  </a:rPr>
                </a:br>
                <a:r>
                  <a:rPr kumimoji="0" lang="ja-JP" altLang="en-US" dirty="0">
                    <a:solidFill>
                      <a:prstClr val="black"/>
                    </a:solidFill>
                  </a:rPr>
                  <a:t>　　　　誤差関数の変更をすることが多い</a:t>
                </a:r>
                <a:endParaRPr kumimoji="0" lang="en-US" altLang="ja-JP" dirty="0">
                  <a:solidFill>
                    <a:prstClr val="black"/>
                  </a:solidFill>
                </a:endParaRPr>
              </a:p>
              <a:p>
                <a:pPr defTabSz="457200"/>
                <a:endParaRPr kumimoji="0"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sSub>
                        <m:sSubPr>
                          <m:ctrlPr>
                            <a:rPr kumimoji="0" lang="en-US" altLang="ja-JP" i="1" smtClean="0">
                              <a:solidFill>
                                <a:prstClr val="black"/>
                              </a:solidFill>
                              <a:latin typeface="Cambria Math" panose="02040503050406030204" pitchFamily="18" charset="0"/>
                            </a:rPr>
                          </m:ctrlPr>
                        </m:sSubPr>
                        <m:e>
                          <m:r>
                            <a:rPr kumimoji="0" lang="en-US" altLang="ja-JP" i="1" smtClean="0">
                              <a:solidFill>
                                <a:prstClr val="black"/>
                              </a:solidFill>
                              <a:latin typeface="Cambria Math" panose="02040503050406030204" pitchFamily="18" charset="0"/>
                            </a:rPr>
                            <m:t>𝐸</m:t>
                          </m:r>
                        </m:e>
                        <m:sub>
                          <m:r>
                            <a:rPr kumimoji="0" lang="en-US" altLang="ja-JP" i="1" smtClean="0">
                              <a:solidFill>
                                <a:prstClr val="black"/>
                              </a:solidFill>
                              <a:latin typeface="Cambria Math" panose="02040503050406030204" pitchFamily="18" charset="0"/>
                            </a:rPr>
                            <m:t>𝑛𝑒𝑤</m:t>
                          </m:r>
                        </m:sub>
                      </m:sSub>
                      <m:d>
                        <m:dPr>
                          <m:ctrlPr>
                            <a:rPr kumimoji="0" lang="en-US" altLang="ja-JP" i="1" smtClean="0">
                              <a:solidFill>
                                <a:prstClr val="black"/>
                              </a:solidFill>
                              <a:latin typeface="Cambria Math" panose="02040503050406030204" pitchFamily="18" charset="0"/>
                            </a:rPr>
                          </m:ctrlPr>
                        </m:dPr>
                        <m:e>
                          <m:r>
                            <a:rPr kumimoji="0" lang="en-US" altLang="ja-JP" i="1" smtClean="0">
                              <a:solidFill>
                                <a:prstClr val="black"/>
                              </a:solidFill>
                              <a:latin typeface="Cambria Math" panose="02040503050406030204" pitchFamily="18" charset="0"/>
                            </a:rPr>
                            <m:t>𝑤</m:t>
                          </m:r>
                        </m:e>
                      </m:d>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𝐸</m:t>
                      </m:r>
                      <m:d>
                        <m:dPr>
                          <m:ctrlPr>
                            <a:rPr kumimoji="0" lang="en-US" altLang="ja-JP" i="1" smtClean="0">
                              <a:solidFill>
                                <a:prstClr val="black"/>
                              </a:solidFill>
                              <a:latin typeface="Cambria Math" panose="02040503050406030204" pitchFamily="18" charset="0"/>
                            </a:rPr>
                          </m:ctrlPr>
                        </m:dPr>
                        <m:e>
                          <m:r>
                            <a:rPr kumimoji="0" lang="en-US" altLang="ja-JP" i="1" smtClean="0">
                              <a:solidFill>
                                <a:prstClr val="black"/>
                              </a:solidFill>
                              <a:latin typeface="Cambria Math" panose="02040503050406030204" pitchFamily="18" charset="0"/>
                            </a:rPr>
                            <m:t>𝑤</m:t>
                          </m:r>
                        </m:e>
                      </m:d>
                      <m:r>
                        <a:rPr kumimoji="0" lang="en-US" altLang="ja-JP" i="1" smtClean="0">
                          <a:solidFill>
                            <a:prstClr val="black"/>
                          </a:solidFill>
                          <a:latin typeface="Cambria Math" panose="02040503050406030204" pitchFamily="18" charset="0"/>
                        </a:rPr>
                        <m:t>+</m:t>
                      </m:r>
                      <m:r>
                        <a:rPr kumimoji="0" lang="en-US" altLang="ja-JP" i="1" smtClean="0">
                          <a:solidFill>
                            <a:srgbClr val="FF0000"/>
                          </a:solidFill>
                          <a:latin typeface="Cambria Math" panose="02040503050406030204" pitchFamily="18" charset="0"/>
                        </a:rPr>
                        <m:t>𝜆</m:t>
                      </m:r>
                      <m:r>
                        <a:rPr kumimoji="0" lang="en-US" altLang="ja-JP" i="1" smtClean="0">
                          <a:solidFill>
                            <a:prstClr val="black"/>
                          </a:solidFill>
                          <a:latin typeface="Cambria Math" panose="02040503050406030204" pitchFamily="18" charset="0"/>
                        </a:rPr>
                        <m:t>𝑅</m:t>
                      </m:r>
                      <m:d>
                        <m:dPr>
                          <m:ctrlPr>
                            <a:rPr kumimoji="0" lang="en-US" altLang="ja-JP" i="1" smtClean="0">
                              <a:solidFill>
                                <a:prstClr val="black"/>
                              </a:solidFill>
                              <a:latin typeface="Cambria Math" panose="02040503050406030204" pitchFamily="18" charset="0"/>
                            </a:rPr>
                          </m:ctrlPr>
                        </m:dPr>
                        <m:e>
                          <m:r>
                            <a:rPr kumimoji="0" lang="en-US" altLang="ja-JP" i="1" smtClean="0">
                              <a:solidFill>
                                <a:prstClr val="black"/>
                              </a:solidFill>
                              <a:latin typeface="Cambria Math" panose="02040503050406030204" pitchFamily="18" charset="0"/>
                            </a:rPr>
                            <m:t>𝑤</m:t>
                          </m:r>
                        </m:e>
                      </m:d>
                    </m:oMath>
                  </m:oMathPara>
                </a14:m>
                <a:endParaRPr kumimoji="0" lang="en-US" altLang="ja-JP" dirty="0">
                  <a:solidFill>
                    <a:prstClr val="black"/>
                  </a:solidFill>
                </a:endParaRPr>
              </a:p>
              <a:p>
                <a:pPr defTabSz="457200"/>
                <a:endParaRPr kumimoji="0" lang="en-US" altLang="ja-JP" dirty="0">
                  <a:solidFill>
                    <a:prstClr val="black"/>
                  </a:solidFill>
                </a:endParaRPr>
              </a:p>
              <a:p>
                <a:pPr defTabSz="457200"/>
                <a:r>
                  <a:rPr kumimoji="0" lang="en-US" altLang="ja-JP" dirty="0">
                    <a:solidFill>
                      <a:prstClr val="black"/>
                    </a:solidFill>
                  </a:rPr>
                  <a:t>(Ex) </a:t>
                </a:r>
                <a:r>
                  <a:rPr kumimoji="0" lang="ja-JP" altLang="en-US" dirty="0">
                    <a:solidFill>
                      <a:prstClr val="black"/>
                    </a:solidFill>
                  </a:rPr>
                  <a:t>重み減衰：強制的にパラメータを</a:t>
                </a:r>
                <a:r>
                  <a:rPr kumimoji="0" lang="en-US" altLang="ja-JP" dirty="0">
                    <a:solidFill>
                      <a:prstClr val="black"/>
                    </a:solidFill>
                  </a:rPr>
                  <a:t>0</a:t>
                </a:r>
                <a:r>
                  <a:rPr kumimoji="0" lang="ja-JP" altLang="en-US" dirty="0">
                    <a:solidFill>
                      <a:prstClr val="black"/>
                    </a:solidFill>
                  </a:rPr>
                  <a:t>に制限することで自由度を減らす手法</a:t>
                </a:r>
                <a:endParaRPr kumimoji="0" lang="en-US" altLang="ja-JP" dirty="0">
                  <a:solidFill>
                    <a:prstClr val="black"/>
                  </a:solidFill>
                </a:endParaRPr>
              </a:p>
              <a:p>
                <a:pPr defTabSz="457200"/>
                <a:endParaRPr kumimoji="0"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sSub>
                        <m:sSubPr>
                          <m:ctrlPr>
                            <a:rPr kumimoji="0" lang="en-US" altLang="ja-JP" i="1">
                              <a:solidFill>
                                <a:prstClr val="black"/>
                              </a:solidFill>
                              <a:latin typeface="Cambria Math" panose="02040503050406030204" pitchFamily="18" charset="0"/>
                            </a:rPr>
                          </m:ctrlPr>
                        </m:sSubPr>
                        <m:e>
                          <m:r>
                            <a:rPr kumimoji="0" lang="en-US" altLang="ja-JP" i="1">
                              <a:solidFill>
                                <a:prstClr val="black"/>
                              </a:solidFill>
                              <a:latin typeface="Cambria Math" panose="02040503050406030204" pitchFamily="18" charset="0"/>
                            </a:rPr>
                            <m:t>𝐸</m:t>
                          </m:r>
                        </m:e>
                        <m:sub>
                          <m:r>
                            <a:rPr kumimoji="0" lang="en-US" altLang="ja-JP" i="1" smtClean="0">
                              <a:solidFill>
                                <a:prstClr val="black"/>
                              </a:solidFill>
                              <a:latin typeface="Cambria Math" panose="02040503050406030204" pitchFamily="18" charset="0"/>
                            </a:rPr>
                            <m:t>𝑒𝑑</m:t>
                          </m:r>
                        </m:sub>
                      </m:sSub>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𝑤</m:t>
                          </m:r>
                        </m:e>
                      </m:d>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𝐸</m:t>
                      </m:r>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𝑤</m:t>
                          </m:r>
                        </m:e>
                      </m:d>
                      <m:r>
                        <a:rPr kumimoji="0" lang="en-US" altLang="ja-JP" i="1">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𝜆</m:t>
                      </m:r>
                      <m:sSup>
                        <m:sSupPr>
                          <m:ctrlPr>
                            <a:rPr kumimoji="0" lang="en-US" altLang="ja-JP" i="1" smtClean="0">
                              <a:solidFill>
                                <a:srgbClr val="FF0000"/>
                              </a:solidFill>
                              <a:latin typeface="Cambria Math" panose="02040503050406030204" pitchFamily="18" charset="0"/>
                            </a:rPr>
                          </m:ctrlPr>
                        </m:sSupPr>
                        <m:e>
                          <m:r>
                            <a:rPr kumimoji="0" lang="en-US" altLang="ja-JP" i="1" smtClean="0">
                              <a:solidFill>
                                <a:srgbClr val="FF0000"/>
                              </a:solidFill>
                              <a:latin typeface="Cambria Math" panose="02040503050406030204" pitchFamily="18" charset="0"/>
                            </a:rPr>
                            <m:t>𝑤</m:t>
                          </m:r>
                        </m:e>
                        <m:sup>
                          <m:r>
                            <a:rPr kumimoji="0" lang="en-US" altLang="ja-JP" i="1" smtClean="0">
                              <a:solidFill>
                                <a:srgbClr val="FF0000"/>
                              </a:solidFill>
                              <a:latin typeface="Cambria Math" panose="02040503050406030204" pitchFamily="18" charset="0"/>
                            </a:rPr>
                            <m:t>𝑇</m:t>
                          </m:r>
                        </m:sup>
                      </m:sSup>
                      <m:r>
                        <a:rPr kumimoji="0" lang="en-US" altLang="ja-JP" i="1" smtClean="0">
                          <a:solidFill>
                            <a:srgbClr val="FF0000"/>
                          </a:solidFill>
                          <a:latin typeface="Cambria Math" panose="02040503050406030204" pitchFamily="18" charset="0"/>
                        </a:rPr>
                        <m:t>𝑤</m:t>
                      </m:r>
                    </m:oMath>
                  </m:oMathPara>
                </a14:m>
                <a:endParaRPr kumimoji="0" lang="en-US" altLang="ja-JP" dirty="0">
                  <a:solidFill>
                    <a:srgbClr val="FF0000"/>
                  </a:solidFill>
                </a:endParaRPr>
              </a:p>
              <a:p>
                <a:pPr defTabSz="457200"/>
                <a:endParaRPr kumimoji="0" lang="en-US" altLang="ja-JP" dirty="0">
                  <a:solidFill>
                    <a:prstClr val="black"/>
                  </a:solidFill>
                </a:endParaRPr>
              </a:p>
              <a:p>
                <a:pPr defTabSz="457200"/>
                <a:endParaRPr kumimoji="0" lang="en-US" altLang="ja-JP" dirty="0">
                  <a:solidFill>
                    <a:prstClr val="black"/>
                  </a:solidFill>
                </a:endParaRPr>
              </a:p>
              <a:p>
                <a:pPr defTabSz="457200"/>
                <a:r>
                  <a:rPr kumimoji="0" lang="ja-JP" altLang="en-US" dirty="0">
                    <a:solidFill>
                      <a:prstClr val="black"/>
                    </a:solidFill>
                  </a:rPr>
                  <a:t>　　　　　　　重み減衰をもちいて回帰したものを</a:t>
                </a:r>
                <a:r>
                  <a:rPr kumimoji="0" lang="en-US" altLang="ja-JP" dirty="0">
                    <a:solidFill>
                      <a:srgbClr val="FF0000"/>
                    </a:solidFill>
                  </a:rPr>
                  <a:t>Ridge</a:t>
                </a:r>
                <a:r>
                  <a:rPr kumimoji="0" lang="ja-JP" altLang="en-US" dirty="0">
                    <a:solidFill>
                      <a:srgbClr val="FF0000"/>
                    </a:solidFill>
                  </a:rPr>
                  <a:t>回帰</a:t>
                </a:r>
                <a:r>
                  <a:rPr kumimoji="0" lang="ja-JP" altLang="en-US" dirty="0">
                    <a:solidFill>
                      <a:prstClr val="black"/>
                    </a:solidFill>
                  </a:rPr>
                  <a:t>と呼ぶ</a:t>
                </a:r>
                <a:endParaRPr kumimoji="0" lang="en-US" altLang="ja-JP" dirty="0">
                  <a:solidFill>
                    <a:prstClr val="black"/>
                  </a:solidFill>
                </a:endParaRPr>
              </a:p>
              <a:p>
                <a:pPr defTabSz="457200"/>
                <a:endParaRPr kumimoji="0" lang="en-US" altLang="ja-JP" dirty="0">
                  <a:solidFill>
                    <a:prstClr val="black"/>
                  </a:solidFill>
                </a:endParaRPr>
              </a:p>
              <a:p>
                <a:pPr defTabSz="457200"/>
                <a:r>
                  <a:rPr kumimoji="0" lang="en-US" altLang="ja-JP" dirty="0">
                    <a:solidFill>
                      <a:prstClr val="black"/>
                    </a:solidFill>
                  </a:rPr>
                  <a:t>(Ex) LASSO</a:t>
                </a:r>
                <a:r>
                  <a:rPr kumimoji="0" lang="ja-JP" altLang="en-US" dirty="0">
                    <a:solidFill>
                      <a:prstClr val="black"/>
                    </a:solidFill>
                  </a:rPr>
                  <a:t>回帰：不要な重みづけを</a:t>
                </a:r>
                <a:r>
                  <a:rPr kumimoji="0" lang="en-US" altLang="ja-JP" dirty="0">
                    <a:solidFill>
                      <a:prstClr val="black"/>
                    </a:solidFill>
                  </a:rPr>
                  <a:t>0</a:t>
                </a:r>
                <a:r>
                  <a:rPr kumimoji="0" lang="ja-JP" altLang="en-US" dirty="0">
                    <a:solidFill>
                      <a:prstClr val="black"/>
                    </a:solidFill>
                  </a:rPr>
                  <a:t>に近づける手法を用いて回帰したもの</a:t>
                </a:r>
                <a:endParaRPr kumimoji="0" lang="en-US" altLang="ja-JP" dirty="0">
                  <a:solidFill>
                    <a:prstClr val="black"/>
                  </a:solidFill>
                </a:endParaRPr>
              </a:p>
              <a:p>
                <a:pPr defTabSz="457200"/>
                <a:r>
                  <a:rPr kumimoji="0" lang="ja-JP" altLang="en-US" dirty="0">
                    <a:solidFill>
                      <a:prstClr val="black"/>
                    </a:solidFill>
                  </a:rPr>
                  <a:t>　　　　　　　  </a:t>
                </a:r>
                <a:r>
                  <a:rPr kumimoji="0" lang="en-US" altLang="ja-JP" dirty="0">
                    <a:solidFill>
                      <a:prstClr val="black"/>
                    </a:solidFill>
                  </a:rPr>
                  <a:t>least absolute shrinkage and selection operator</a:t>
                </a:r>
              </a:p>
              <a:p>
                <a:pPr defTabSz="457200"/>
                <a:endParaRPr kumimoji="0"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sSub>
                        <m:sSubPr>
                          <m:ctrlPr>
                            <a:rPr kumimoji="0" lang="en-US" altLang="ja-JP" i="1">
                              <a:solidFill>
                                <a:prstClr val="black"/>
                              </a:solidFill>
                              <a:latin typeface="Cambria Math" panose="02040503050406030204" pitchFamily="18" charset="0"/>
                            </a:rPr>
                          </m:ctrlPr>
                        </m:sSubPr>
                        <m:e>
                          <m:r>
                            <a:rPr kumimoji="0" lang="en-US" altLang="ja-JP" i="1">
                              <a:solidFill>
                                <a:prstClr val="black"/>
                              </a:solidFill>
                              <a:latin typeface="Cambria Math" panose="02040503050406030204" pitchFamily="18" charset="0"/>
                            </a:rPr>
                            <m:t>𝐸</m:t>
                          </m:r>
                        </m:e>
                        <m:sub>
                          <m:r>
                            <m:rPr>
                              <m:sty m:val="p"/>
                            </m:rPr>
                            <a:rPr kumimoji="0" lang="en-US" altLang="ja-JP" i="1">
                              <a:solidFill>
                                <a:prstClr val="black"/>
                              </a:solidFill>
                              <a:latin typeface="Cambria Math" panose="02040503050406030204" pitchFamily="18" charset="0"/>
                            </a:rPr>
                            <m:t>LASSO</m:t>
                          </m:r>
                        </m:sub>
                      </m:sSub>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𝑤</m:t>
                          </m:r>
                        </m:e>
                      </m:d>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𝐸</m:t>
                      </m:r>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𝑤</m:t>
                          </m:r>
                        </m:e>
                      </m:d>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𝜆</m:t>
                      </m:r>
                      <m:nary>
                        <m:naryPr>
                          <m:chr m:val="∑"/>
                          <m:supHide m:val="on"/>
                          <m:ctrlPr>
                            <a:rPr kumimoji="0" lang="en-US" altLang="ja-JP" i="1" smtClean="0">
                              <a:solidFill>
                                <a:srgbClr val="FF0000"/>
                              </a:solidFill>
                              <a:latin typeface="Cambria Math" panose="02040503050406030204" pitchFamily="18" charset="0"/>
                            </a:rPr>
                          </m:ctrlPr>
                        </m:naryPr>
                        <m:sub>
                          <m:r>
                            <m:rPr>
                              <m:brk m:alnAt="7"/>
                            </m:rPr>
                            <a:rPr kumimoji="0" lang="en-US" altLang="ja-JP" i="1" smtClean="0">
                              <a:solidFill>
                                <a:srgbClr val="FF0000"/>
                              </a:solidFill>
                              <a:latin typeface="Cambria Math" panose="02040503050406030204" pitchFamily="18" charset="0"/>
                            </a:rPr>
                            <m:t>𝑖</m:t>
                          </m:r>
                        </m:sub>
                        <m:sup/>
                        <m:e>
                          <m:r>
                            <a:rPr kumimoji="0" lang="en-US" altLang="ja-JP" i="1" smtClean="0">
                              <a:solidFill>
                                <a:srgbClr val="FF0000"/>
                              </a:solidFill>
                              <a:latin typeface="Cambria Math" panose="02040503050406030204" pitchFamily="18" charset="0"/>
                            </a:rPr>
                            <m:t>|</m:t>
                          </m:r>
                          <m:sSub>
                            <m:sSubPr>
                              <m:ctrlPr>
                                <a:rPr kumimoji="0" lang="en-US" altLang="ja-JP" i="1" smtClean="0">
                                  <a:solidFill>
                                    <a:srgbClr val="FF0000"/>
                                  </a:solidFill>
                                  <a:latin typeface="Cambria Math" panose="02040503050406030204" pitchFamily="18" charset="0"/>
                                </a:rPr>
                              </m:ctrlPr>
                            </m:sSubPr>
                            <m:e>
                              <m:r>
                                <a:rPr kumimoji="0" lang="en-US" altLang="ja-JP" i="1" smtClean="0">
                                  <a:solidFill>
                                    <a:srgbClr val="FF0000"/>
                                  </a:solidFill>
                                  <a:latin typeface="Cambria Math" panose="02040503050406030204" pitchFamily="18" charset="0"/>
                                </a:rPr>
                                <m:t>𝑤</m:t>
                              </m:r>
                            </m:e>
                            <m:sub>
                              <m:r>
                                <a:rPr kumimoji="0" lang="en-US" altLang="ja-JP" i="1" smtClean="0">
                                  <a:solidFill>
                                    <a:srgbClr val="FF0000"/>
                                  </a:solidFill>
                                  <a:latin typeface="Cambria Math" panose="02040503050406030204" pitchFamily="18" charset="0"/>
                                </a:rPr>
                                <m:t>𝑖</m:t>
                              </m:r>
                            </m:sub>
                          </m:sSub>
                          <m:r>
                            <a:rPr kumimoji="0" lang="en-US" altLang="ja-JP" i="1" smtClean="0">
                              <a:solidFill>
                                <a:srgbClr val="FF0000"/>
                              </a:solidFill>
                              <a:latin typeface="Cambria Math" panose="02040503050406030204" pitchFamily="18" charset="0"/>
                            </a:rPr>
                            <m:t>|</m:t>
                          </m:r>
                        </m:e>
                      </m:nary>
                    </m:oMath>
                  </m:oMathPara>
                </a14:m>
                <a:endParaRPr kumimoji="0" lang="en-US" altLang="ja-JP" dirty="0">
                  <a:solidFill>
                    <a:srgbClr val="FF0000"/>
                  </a:solidFill>
                </a:endParaRPr>
              </a:p>
              <a:p>
                <a:pPr defTabSz="457200"/>
                <a:endParaRPr kumimoji="0" lang="en-US" altLang="ja-JP" dirty="0">
                  <a:solidFill>
                    <a:prstClr val="black"/>
                  </a:solidFill>
                </a:endParaRPr>
              </a:p>
              <a:p>
                <a:pPr algn="ctr" defTabSz="457200"/>
                <a:r>
                  <a:rPr kumimoji="0" lang="ja-JP" altLang="en-US" dirty="0">
                    <a:solidFill>
                      <a:prstClr val="black"/>
                    </a:solidFill>
                  </a:rPr>
                  <a:t>→</a:t>
                </a:r>
                <a:r>
                  <a:rPr kumimoji="0" lang="en-US" altLang="ja-JP" dirty="0">
                    <a:solidFill>
                      <a:prstClr val="black"/>
                    </a:solidFill>
                  </a:rPr>
                  <a:t>5</a:t>
                </a:r>
                <a:r>
                  <a:rPr kumimoji="0" lang="ja-JP" altLang="en-US" dirty="0">
                    <a:solidFill>
                      <a:prstClr val="black"/>
                    </a:solidFill>
                  </a:rPr>
                  <a:t>章で詳しくやるようです，ご紹介程度に</a:t>
                </a:r>
                <a:endParaRPr kumimoji="0" lang="en-US" altLang="ja-JP" dirty="0">
                  <a:solidFill>
                    <a:prstClr val="black"/>
                  </a:solidFill>
                </a:endParaRPr>
              </a:p>
              <a:p>
                <a:pPr defTabSz="457200"/>
                <a:r>
                  <a:rPr kumimoji="0" lang="en-US" altLang="ja-JP" dirty="0">
                    <a:solidFill>
                      <a:prstClr val="black"/>
                    </a:solidFill>
                  </a:rPr>
                  <a:t> </a:t>
                </a:r>
              </a:p>
            </p:txBody>
          </p:sp>
        </mc:Choice>
        <mc:Fallback xmlns="">
          <p:sp>
            <p:nvSpPr>
              <p:cNvPr id="6" name="正方形/長方形 5"/>
              <p:cNvSpPr>
                <a:spLocks noRot="1" noChangeAspect="1" noMove="1" noResize="1" noEditPoints="1" noAdjustHandles="1" noChangeArrowheads="1" noChangeShapeType="1" noTextEdit="1"/>
              </p:cNvSpPr>
              <p:nvPr/>
            </p:nvSpPr>
            <p:spPr>
              <a:xfrm>
                <a:off x="-54380" y="566443"/>
                <a:ext cx="9198380" cy="6581545"/>
              </a:xfrm>
              <a:prstGeom prst="rect">
                <a:avLst/>
              </a:prstGeom>
              <a:blipFill>
                <a:blip r:embed="rId2"/>
                <a:stretch>
                  <a:fillRect l="-530" t="-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a:extLst>
                  <a:ext uri="{FF2B5EF4-FFF2-40B4-BE49-F238E27FC236}">
                    <a16:creationId xmlns:a16="http://schemas.microsoft.com/office/drawing/2014/main" xmlns="" id="{CD9BF2F2-1A5E-46B4-A777-3860B83441AF}"/>
                  </a:ext>
                </a:extLst>
              </p:cNvPr>
              <p:cNvSpPr txBox="1"/>
              <p:nvPr/>
            </p:nvSpPr>
            <p:spPr>
              <a:xfrm>
                <a:off x="5076803" y="1961626"/>
                <a:ext cx="3512372" cy="307777"/>
              </a:xfrm>
              <a:prstGeom prst="rect">
                <a:avLst/>
              </a:prstGeom>
              <a:noFill/>
              <a:ln>
                <a:noFill/>
                <a:prstDash val="solid"/>
              </a:ln>
            </p:spPr>
            <p:txBody>
              <a:bodyPr wrap="none" rtlCol="0">
                <a:spAutoFit/>
              </a:bodyPr>
              <a:lstStyle/>
              <a:p>
                <a:pPr defTabSz="457200"/>
                <a:r>
                  <a:rPr lang="ja-JP" altLang="en-US" sz="1400" dirty="0">
                    <a:solidFill>
                      <a:srgbClr val="FF0000"/>
                    </a:solidFill>
                  </a:rPr>
                  <a:t>正則化パラメータ</a:t>
                </a:r>
                <a14:m>
                  <m:oMath xmlns:m="http://schemas.openxmlformats.org/officeDocument/2006/math">
                    <m:r>
                      <a:rPr kumimoji="0" lang="en-US" altLang="ja-JP" sz="1400" i="1">
                        <a:solidFill>
                          <a:srgbClr val="FF0000"/>
                        </a:solidFill>
                        <a:latin typeface="Cambria Math" panose="02040503050406030204" pitchFamily="18" charset="0"/>
                      </a:rPr>
                      <m:t>𝜆</m:t>
                    </m:r>
                  </m:oMath>
                </a14:m>
                <a:r>
                  <a:rPr lang="ja-JP" altLang="en-US" sz="1400" dirty="0">
                    <a:solidFill>
                      <a:srgbClr val="FF0000"/>
                    </a:solidFill>
                  </a:rPr>
                  <a:t>：正則化の効果を表す</a:t>
                </a:r>
              </a:p>
            </p:txBody>
          </p:sp>
        </mc:Choice>
        <mc:Fallback xmlns="">
          <p:sp>
            <p:nvSpPr>
              <p:cNvPr id="8" name="テキスト ボックス 7">
                <a:extLst>
                  <a:ext uri="{FF2B5EF4-FFF2-40B4-BE49-F238E27FC236}">
                    <a16:creationId xmlns:a16="http://schemas.microsoft.com/office/drawing/2014/main" id="{CD9BF2F2-1A5E-46B4-A777-3860B83441AF}"/>
                  </a:ext>
                </a:extLst>
              </p:cNvPr>
              <p:cNvSpPr txBox="1">
                <a:spLocks noRot="1" noChangeAspect="1" noMove="1" noResize="1" noEditPoints="1" noAdjustHandles="1" noChangeArrowheads="1" noChangeShapeType="1" noTextEdit="1"/>
              </p:cNvSpPr>
              <p:nvPr/>
            </p:nvSpPr>
            <p:spPr>
              <a:xfrm>
                <a:off x="5076803" y="1961626"/>
                <a:ext cx="3512372" cy="307777"/>
              </a:xfrm>
              <a:prstGeom prst="rect">
                <a:avLst/>
              </a:prstGeom>
              <a:blipFill>
                <a:blip r:embed="rId3"/>
                <a:stretch>
                  <a:fillRect l="-521" t="-4000" b="-20000"/>
                </a:stretch>
              </a:blipFill>
              <a:ln>
                <a:noFill/>
                <a:prstDash val="solid"/>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xmlns="" id="{CD9BF2F2-1A5E-46B4-A777-3860B83441AF}"/>
                  </a:ext>
                </a:extLst>
              </p:cNvPr>
              <p:cNvSpPr txBox="1"/>
              <p:nvPr/>
            </p:nvSpPr>
            <p:spPr>
              <a:xfrm>
                <a:off x="5124470" y="3664586"/>
                <a:ext cx="3991333" cy="541623"/>
              </a:xfrm>
              <a:prstGeom prst="rect">
                <a:avLst/>
              </a:prstGeom>
              <a:noFill/>
              <a:ln>
                <a:noFill/>
                <a:prstDash val="solid"/>
              </a:ln>
            </p:spPr>
            <p:txBody>
              <a:bodyPr wrap="square" rtlCol="0">
                <a:spAutoFit/>
              </a:bodyPr>
              <a:lstStyle/>
              <a:p>
                <a:pPr defTabSz="457200"/>
                <a:r>
                  <a:rPr lang="ja-JP" altLang="en-US" sz="1400" dirty="0">
                    <a:solidFill>
                      <a:srgbClr val="FF0000"/>
                    </a:solidFill>
                  </a:rPr>
                  <a:t>重みベクトル</a:t>
                </a:r>
                <a14:m>
                  <m:oMath xmlns:m="http://schemas.openxmlformats.org/officeDocument/2006/math">
                    <m:sSup>
                      <m:sSupPr>
                        <m:ctrlPr>
                          <a:rPr kumimoji="0" lang="en-US" altLang="ja-JP" sz="1400" i="1">
                            <a:solidFill>
                              <a:srgbClr val="FF0000"/>
                            </a:solidFill>
                            <a:latin typeface="Cambria Math" panose="02040503050406030204" pitchFamily="18" charset="0"/>
                          </a:rPr>
                        </m:ctrlPr>
                      </m:sSupPr>
                      <m:e>
                        <m:r>
                          <a:rPr kumimoji="0" lang="en-US" altLang="ja-JP" sz="1400" i="1">
                            <a:solidFill>
                              <a:srgbClr val="FF0000"/>
                            </a:solidFill>
                            <a:latin typeface="Cambria Math" panose="02040503050406030204" pitchFamily="18" charset="0"/>
                          </a:rPr>
                          <m:t>𝑤</m:t>
                        </m:r>
                      </m:e>
                      <m:sup>
                        <m:r>
                          <a:rPr kumimoji="0" lang="en-US" altLang="ja-JP" sz="1400" i="1">
                            <a:solidFill>
                              <a:srgbClr val="FF0000"/>
                            </a:solidFill>
                            <a:latin typeface="Cambria Math" panose="02040503050406030204" pitchFamily="18" charset="0"/>
                          </a:rPr>
                          <m:t>𝑇</m:t>
                        </m:r>
                      </m:sup>
                    </m:sSup>
                    <m:r>
                      <a:rPr kumimoji="0" lang="en-US" altLang="ja-JP" sz="1400" i="1">
                        <a:solidFill>
                          <a:srgbClr val="FF0000"/>
                        </a:solidFill>
                        <a:latin typeface="Cambria Math" panose="02040503050406030204" pitchFamily="18" charset="0"/>
                      </a:rPr>
                      <m:t>𝑤</m:t>
                    </m:r>
                  </m:oMath>
                </a14:m>
                <a:r>
                  <a:rPr lang="ja-JP" altLang="en-US" sz="1400" dirty="0">
                    <a:solidFill>
                      <a:srgbClr val="FF0000"/>
                    </a:solidFill>
                  </a:rPr>
                  <a:t>のノルムの最小化</a:t>
                </a:r>
                <a:endParaRPr lang="en-US" altLang="ja-JP" sz="1400" dirty="0">
                  <a:solidFill>
                    <a:srgbClr val="FF0000"/>
                  </a:solidFill>
                </a:endParaRPr>
              </a:p>
              <a:p>
                <a:pPr defTabSz="457200"/>
                <a:r>
                  <a:rPr lang="ja-JP" altLang="en-US" sz="1400" dirty="0">
                    <a:solidFill>
                      <a:srgbClr val="FF0000"/>
                    </a:solidFill>
                  </a:rPr>
                  <a:t>→</a:t>
                </a:r>
                <a:r>
                  <a:rPr kumimoji="0" lang="en-US" altLang="ja-JP" sz="1400" dirty="0">
                    <a:solidFill>
                      <a:srgbClr val="FF0000"/>
                    </a:solidFill>
                  </a:rPr>
                  <a:t> </a:t>
                </a:r>
                <a14:m>
                  <m:oMath xmlns:m="http://schemas.openxmlformats.org/officeDocument/2006/math">
                    <m:sSup>
                      <m:sSupPr>
                        <m:ctrlPr>
                          <a:rPr kumimoji="0" lang="en-US" altLang="ja-JP" sz="1400" i="1" smtClean="0">
                            <a:solidFill>
                              <a:srgbClr val="FF0000"/>
                            </a:solidFill>
                            <a:latin typeface="Cambria Math" panose="02040503050406030204" pitchFamily="18" charset="0"/>
                          </a:rPr>
                        </m:ctrlPr>
                      </m:sSupPr>
                      <m:e>
                        <m:r>
                          <a:rPr kumimoji="0" lang="en-US" altLang="ja-JP" sz="1400" i="1">
                            <a:solidFill>
                              <a:srgbClr val="FF0000"/>
                            </a:solidFill>
                            <a:latin typeface="Cambria Math" panose="02040503050406030204" pitchFamily="18" charset="0"/>
                          </a:rPr>
                          <m:t>𝑤</m:t>
                        </m:r>
                      </m:e>
                      <m:sup>
                        <m:r>
                          <a:rPr kumimoji="0" lang="en-US" altLang="ja-JP" sz="1400" i="1" smtClean="0">
                            <a:solidFill>
                              <a:srgbClr val="FF0000"/>
                            </a:solidFill>
                            <a:latin typeface="Cambria Math" panose="02040503050406030204" pitchFamily="18" charset="0"/>
                          </a:rPr>
                          <m:t>∗</m:t>
                        </m:r>
                      </m:sup>
                    </m:sSup>
                    <m:r>
                      <a:rPr kumimoji="0" lang="ja-JP" altLang="en-US" sz="1400" i="1">
                        <a:solidFill>
                          <a:srgbClr val="FF0000"/>
                        </a:solidFill>
                        <a:latin typeface="Cambria Math" panose="02040503050406030204" pitchFamily="18" charset="0"/>
                      </a:rPr>
                      <m:t>で</m:t>
                    </m:r>
                    <m:r>
                      <a:rPr lang="ja-JP" altLang="en-US" sz="1400" i="1" dirty="0">
                        <a:solidFill>
                          <a:srgbClr val="FF0000"/>
                        </a:solidFill>
                        <a:latin typeface="Cambria Math" panose="02040503050406030204" pitchFamily="18" charset="0"/>
                      </a:rPr>
                      <m:t>は</m:t>
                    </m:r>
                  </m:oMath>
                </a14:m>
                <a:r>
                  <a:rPr lang="ja-JP" altLang="en-US" sz="1400" dirty="0">
                    <a:solidFill>
                      <a:srgbClr val="FF0000"/>
                    </a:solidFill>
                  </a:rPr>
                  <a:t>多くの成分がゼロになる</a:t>
                </a:r>
                <a:endParaRPr lang="en-US" altLang="ja-JP" sz="1400" dirty="0">
                  <a:solidFill>
                    <a:srgbClr val="FF0000"/>
                  </a:solidFill>
                </a:endParaRPr>
              </a:p>
            </p:txBody>
          </p:sp>
        </mc:Choice>
        <mc:Fallback xmlns="">
          <p:sp>
            <p:nvSpPr>
              <p:cNvPr id="9" name="テキスト ボックス 8">
                <a:extLst>
                  <a:ext uri="{FF2B5EF4-FFF2-40B4-BE49-F238E27FC236}">
                    <a16:creationId xmlns:a16="http://schemas.microsoft.com/office/drawing/2014/main" id="{CD9BF2F2-1A5E-46B4-A777-3860B83441AF}"/>
                  </a:ext>
                </a:extLst>
              </p:cNvPr>
              <p:cNvSpPr txBox="1">
                <a:spLocks noRot="1" noChangeAspect="1" noMove="1" noResize="1" noEditPoints="1" noAdjustHandles="1" noChangeArrowheads="1" noChangeShapeType="1" noTextEdit="1"/>
              </p:cNvSpPr>
              <p:nvPr/>
            </p:nvSpPr>
            <p:spPr>
              <a:xfrm>
                <a:off x="5124470" y="3664586"/>
                <a:ext cx="3991333" cy="541623"/>
              </a:xfrm>
              <a:prstGeom prst="rect">
                <a:avLst/>
              </a:prstGeom>
              <a:blipFill>
                <a:blip r:embed="rId4"/>
                <a:stretch>
                  <a:fillRect l="-459" t="-2247" b="-7865"/>
                </a:stretch>
              </a:blipFill>
              <a:ln>
                <a:noFill/>
                <a:prstDash val="solid"/>
              </a:ln>
            </p:spPr>
            <p:txBody>
              <a:bodyPr/>
              <a:lstStyle/>
              <a:p>
                <a:r>
                  <a:rPr lang="ja-JP" altLang="en-US">
                    <a:noFill/>
                  </a:rPr>
                  <a:t> </a:t>
                </a:r>
              </a:p>
            </p:txBody>
          </p:sp>
        </mc:Fallback>
      </mc:AlternateContent>
      <p:sp>
        <p:nvSpPr>
          <p:cNvPr id="13" name="テキスト ボックス 12">
            <a:extLst>
              <a:ext uri="{FF2B5EF4-FFF2-40B4-BE49-F238E27FC236}">
                <a16:creationId xmlns:a16="http://schemas.microsoft.com/office/drawing/2014/main" xmlns="" id="{CD9BF2F2-1A5E-46B4-A777-3860B83441AF}"/>
              </a:ext>
            </a:extLst>
          </p:cNvPr>
          <p:cNvSpPr txBox="1"/>
          <p:nvPr/>
        </p:nvSpPr>
        <p:spPr>
          <a:xfrm>
            <a:off x="5667605" y="3055504"/>
            <a:ext cx="3991333" cy="307777"/>
          </a:xfrm>
          <a:prstGeom prst="rect">
            <a:avLst/>
          </a:prstGeom>
          <a:noFill/>
          <a:ln>
            <a:noFill/>
            <a:prstDash val="solid"/>
          </a:ln>
        </p:spPr>
        <p:txBody>
          <a:bodyPr wrap="square" rtlCol="0">
            <a:spAutoFit/>
          </a:bodyPr>
          <a:lstStyle/>
          <a:p>
            <a:pPr defTabSz="457200"/>
            <a:r>
              <a:rPr lang="ja-JP" altLang="en-US" sz="1400" dirty="0">
                <a:solidFill>
                  <a:srgbClr val="0070C0"/>
                </a:solidFill>
              </a:rPr>
              <a:t>パラメータ数を減らすペナルティ項</a:t>
            </a:r>
            <a:endParaRPr lang="en-US" altLang="ja-JP" sz="1400" dirty="0">
              <a:solidFill>
                <a:srgbClr val="0070C0"/>
              </a:solidFill>
            </a:endParaRPr>
          </a:p>
        </p:txBody>
      </p:sp>
      <p:sp>
        <p:nvSpPr>
          <p:cNvPr id="15" name="テキスト ボックス 14">
            <a:extLst>
              <a:ext uri="{FF2B5EF4-FFF2-40B4-BE49-F238E27FC236}">
                <a16:creationId xmlns:a16="http://schemas.microsoft.com/office/drawing/2014/main" xmlns="" id="{CD9BF2F2-1A5E-46B4-A777-3860B83441AF}"/>
              </a:ext>
            </a:extLst>
          </p:cNvPr>
          <p:cNvSpPr txBox="1"/>
          <p:nvPr/>
        </p:nvSpPr>
        <p:spPr>
          <a:xfrm>
            <a:off x="5878180" y="5385619"/>
            <a:ext cx="3991333" cy="307777"/>
          </a:xfrm>
          <a:prstGeom prst="rect">
            <a:avLst/>
          </a:prstGeom>
          <a:noFill/>
          <a:ln>
            <a:noFill/>
            <a:prstDash val="solid"/>
          </a:ln>
        </p:spPr>
        <p:txBody>
          <a:bodyPr wrap="square" rtlCol="0">
            <a:spAutoFit/>
          </a:bodyPr>
          <a:lstStyle/>
          <a:p>
            <a:pPr defTabSz="457200"/>
            <a:r>
              <a:rPr lang="ja-JP" altLang="en-US" sz="1400" dirty="0">
                <a:solidFill>
                  <a:srgbClr val="0070C0"/>
                </a:solidFill>
              </a:rPr>
              <a:t>重みづけを減らすペナルティ項</a:t>
            </a:r>
            <a:endParaRPr lang="en-US" altLang="ja-JP" sz="1400" dirty="0">
              <a:solidFill>
                <a:srgbClr val="0070C0"/>
              </a:solidFill>
            </a:endParaRPr>
          </a:p>
        </p:txBody>
      </p:sp>
      <p:sp>
        <p:nvSpPr>
          <p:cNvPr id="3" name="正方形/長方形 2">
            <a:extLst>
              <a:ext uri="{FF2B5EF4-FFF2-40B4-BE49-F238E27FC236}">
                <a16:creationId xmlns:a16="http://schemas.microsoft.com/office/drawing/2014/main" xmlns="" id="{2DCC965A-0BE6-425F-8CB5-D608E7C6694A}"/>
              </a:ext>
            </a:extLst>
          </p:cNvPr>
          <p:cNvSpPr/>
          <p:nvPr/>
        </p:nvSpPr>
        <p:spPr>
          <a:xfrm>
            <a:off x="0" y="2717321"/>
            <a:ext cx="9144000" cy="360584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2" name="正方形/長方形 11">
            <a:extLst>
              <a:ext uri="{FF2B5EF4-FFF2-40B4-BE49-F238E27FC236}">
                <a16:creationId xmlns:a16="http://schemas.microsoft.com/office/drawing/2014/main" xmlns="" id="{E6065DF7-86A6-435E-BF4F-0BA11A82EBCA}"/>
              </a:ext>
            </a:extLst>
          </p:cNvPr>
          <p:cNvSpPr/>
          <p:nvPr/>
        </p:nvSpPr>
        <p:spPr>
          <a:xfrm>
            <a:off x="0" y="4528868"/>
            <a:ext cx="9144000" cy="179141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スライド番号プレースホルダー 4">
            <a:extLst>
              <a:ext uri="{FF2B5EF4-FFF2-40B4-BE49-F238E27FC236}">
                <a16:creationId xmlns:a16="http://schemas.microsoft.com/office/drawing/2014/main" xmlns="" id="{13D1F3FB-7D9E-4FA3-8456-1DF2A55ECC2B}"/>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13</a:t>
            </a:fld>
            <a:endParaRPr kumimoji="1" lang="ja-JP" altLang="en-US">
              <a:solidFill>
                <a:prstClr val="black">
                  <a:tint val="75000"/>
                </a:prstClr>
              </a:solidFill>
            </a:endParaRPr>
          </a:p>
        </p:txBody>
      </p:sp>
    </p:spTree>
    <p:extLst>
      <p:ext uri="{BB962C8B-B14F-4D97-AF65-F5344CB8AC3E}">
        <p14:creationId xmlns:p14="http://schemas.microsoft.com/office/powerpoint/2010/main" val="39653256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xmlns="" id="{10DDA82A-9348-4ECD-A216-CDA7BF2957DF}"/>
              </a:ext>
            </a:extLst>
          </p:cNvPr>
          <p:cNvSpPr/>
          <p:nvPr/>
        </p:nvSpPr>
        <p:spPr>
          <a:xfrm>
            <a:off x="3287006" y="5888927"/>
            <a:ext cx="2755285" cy="459591"/>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11" name="線吹き出し 1 (枠付き) 10"/>
          <p:cNvSpPr/>
          <p:nvPr/>
        </p:nvSpPr>
        <p:spPr>
          <a:xfrm>
            <a:off x="2167168" y="3728285"/>
            <a:ext cx="4866058" cy="725341"/>
          </a:xfrm>
          <a:prstGeom prst="borderCallout1">
            <a:avLst>
              <a:gd name="adj1" fmla="val 98820"/>
              <a:gd name="adj2" fmla="val 48547"/>
              <a:gd name="adj3" fmla="val 170399"/>
              <a:gd name="adj4" fmla="val 30296"/>
            </a:avLst>
          </a:prstGeom>
          <a:solidFill>
            <a:schemeClr val="accent2">
              <a:lumMod val="20000"/>
              <a:lumOff val="80000"/>
            </a:schemeClr>
          </a:solidFill>
          <a:ln>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a:solidFill>
                  <a:prstClr val="white"/>
                </a:solidFill>
              </a:rPr>
              <a:t>2.4 </a:t>
            </a:r>
            <a:r>
              <a:rPr lang="ja-JP" altLang="en-US" sz="2800">
                <a:solidFill>
                  <a:prstClr val="white"/>
                </a:solidFill>
              </a:rPr>
              <a:t>機械学習の基礎</a:t>
            </a:r>
            <a:endParaRPr lang="ja-JP" altLang="en-US" sz="2800" dirty="0">
              <a:solidFill>
                <a:prstClr val="white"/>
              </a:solidFill>
            </a:endParaRPr>
          </a:p>
        </p:txBody>
      </p:sp>
      <mc:AlternateContent xmlns:mc="http://schemas.openxmlformats.org/markup-compatibility/2006" xmlns:a14="http://schemas.microsoft.com/office/drawing/2010/main">
        <mc:Choice Requires="a14">
          <p:sp>
            <p:nvSpPr>
              <p:cNvPr id="5"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36253" y="5623177"/>
                <a:ext cx="9144000" cy="6401444"/>
              </a:xfrm>
            </p:spPr>
            <p:txBody>
              <a:bodyPr>
                <a:normAutofit/>
              </a:bodyPr>
              <a:lstStyle/>
              <a:p>
                <a:pPr marL="0" indent="0">
                  <a:buNone/>
                </a:pPr>
                <a:r>
                  <a:rPr kumimoji="1" lang="ja-JP" altLang="en-US" sz="1800" dirty="0"/>
                  <a:t>　　</a:t>
                </a:r>
                <a:r>
                  <a:rPr lang="ja-JP" altLang="en-US" sz="1800" dirty="0">
                    <a:solidFill>
                      <a:srgbClr val="FF0000"/>
                    </a:solidFill>
                  </a:rPr>
                  <a:t>クロ</a:t>
                </a:r>
                <a:r>
                  <a:rPr kumimoji="1" lang="ja-JP" altLang="en-US" sz="1800" dirty="0">
                    <a:solidFill>
                      <a:srgbClr val="FF0000"/>
                    </a:solidFill>
                  </a:rPr>
                  <a:t>ネッカーのデルタ</a:t>
                </a:r>
                <a:r>
                  <a:rPr kumimoji="1" lang="ja-JP" altLang="en-US" sz="1800" dirty="0"/>
                  <a:t>を用いて，</a:t>
                </a:r>
                <a:endParaRPr kumimoji="1" lang="en-US" altLang="ja-JP" sz="1800" dirty="0"/>
              </a:p>
              <a:p>
                <a:pPr marL="0" indent="0">
                  <a:buNone/>
                </a:pPr>
                <a14:m>
                  <m:oMathPara xmlns:m="http://schemas.openxmlformats.org/officeDocument/2006/math">
                    <m:oMathParaPr>
                      <m:jc m:val="centerGroup"/>
                    </m:oMathParaPr>
                    <m:oMath xmlns:m="http://schemas.openxmlformats.org/officeDocument/2006/math">
                      <m:r>
                        <a:rPr kumimoji="1" lang="en-US" altLang="ja-JP" sz="1800" b="0" i="1" smtClean="0">
                          <a:latin typeface="Cambria Math" panose="02040503050406030204" pitchFamily="18" charset="0"/>
                        </a:rPr>
                        <m:t>𝑡</m:t>
                      </m:r>
                      <m:sSub>
                        <m:sSubPr>
                          <m:ctrlPr>
                            <a:rPr kumimoji="1" lang="en-US" altLang="ja-JP" sz="1800" b="0" i="1" smtClean="0">
                              <a:latin typeface="Cambria Math" panose="02040503050406030204" pitchFamily="18" charset="0"/>
                            </a:rPr>
                          </m:ctrlPr>
                        </m:sSubPr>
                        <m:e>
                          <m:d>
                            <m:dPr>
                              <m:ctrlPr>
                                <a:rPr kumimoji="1" lang="en-US" altLang="ja-JP" sz="1800" b="0" i="1" smtClean="0">
                                  <a:latin typeface="Cambria Math" panose="02040503050406030204" pitchFamily="18" charset="0"/>
                                </a:rPr>
                              </m:ctrlPr>
                            </m:dPr>
                            <m:e>
                              <m:r>
                                <a:rPr kumimoji="1" lang="en-US" altLang="ja-JP" sz="1800" b="0" i="1" smtClean="0">
                                  <a:latin typeface="Cambria Math" panose="02040503050406030204" pitchFamily="18" charset="0"/>
                                </a:rPr>
                                <m:t>𝑦</m:t>
                              </m:r>
                            </m:e>
                          </m:d>
                        </m:e>
                        <m:sub>
                          <m:r>
                            <a:rPr kumimoji="1" lang="en-US" altLang="ja-JP" sz="1800" b="0" i="1" smtClean="0">
                              <a:latin typeface="Cambria Math" panose="02040503050406030204" pitchFamily="18" charset="0"/>
                            </a:rPr>
                            <m:t>𝑘</m:t>
                          </m:r>
                        </m:sub>
                      </m:sSub>
                      <m:r>
                        <a:rPr kumimoji="1" lang="en-US" altLang="ja-JP" sz="1800" b="0" i="1" smtClean="0">
                          <a:latin typeface="Cambria Math" panose="02040503050406030204" pitchFamily="18" charset="0"/>
                        </a:rPr>
                        <m:t>=</m:t>
                      </m:r>
                      <m:sSub>
                        <m:sSubPr>
                          <m:ctrlPr>
                            <a:rPr kumimoji="1" lang="en-US" altLang="ja-JP" sz="1800" b="0" i="1" smtClean="0">
                              <a:latin typeface="Cambria Math" panose="02040503050406030204" pitchFamily="18" charset="0"/>
                            </a:rPr>
                          </m:ctrlPr>
                        </m:sSubPr>
                        <m:e>
                          <m:r>
                            <a:rPr kumimoji="1" lang="en-US" altLang="ja-JP" sz="1800" b="0" i="1" smtClean="0">
                              <a:latin typeface="Cambria Math" panose="02040503050406030204" pitchFamily="18" charset="0"/>
                            </a:rPr>
                            <m:t>𝛿</m:t>
                          </m:r>
                        </m:e>
                        <m:sub>
                          <m:r>
                            <a:rPr kumimoji="1" lang="en-US" altLang="ja-JP" sz="1800" b="0" i="1" smtClean="0">
                              <a:latin typeface="Cambria Math" panose="02040503050406030204" pitchFamily="18" charset="0"/>
                            </a:rPr>
                            <m:t>𝑦</m:t>
                          </m:r>
                          <m:r>
                            <a:rPr kumimoji="1" lang="en-US" altLang="ja-JP" sz="1800" b="0" i="1" smtClean="0">
                              <a:latin typeface="Cambria Math" panose="02040503050406030204" pitchFamily="18" charset="0"/>
                            </a:rPr>
                            <m:t>,</m:t>
                          </m:r>
                          <m:r>
                            <a:rPr kumimoji="1" lang="en-US" altLang="ja-JP" sz="1800" b="0" i="1" smtClean="0">
                              <a:latin typeface="Cambria Math" panose="02040503050406030204" pitchFamily="18" charset="0"/>
                            </a:rPr>
                            <m:t>𝑘</m:t>
                          </m:r>
                        </m:sub>
                      </m:sSub>
                    </m:oMath>
                  </m:oMathPara>
                </a14:m>
                <a:endParaRPr kumimoji="1" lang="en-US" altLang="ja-JP" sz="1800" dirty="0"/>
              </a:p>
            </p:txBody>
          </p:sp>
        </mc:Choice>
        <mc:Fallback xmlns="">
          <p:sp>
            <p:nvSpPr>
              <p:cNvPr id="5" name="コンテンツ プレースホルダー 2">
                <a:extLst>
                  <a:ext uri="{FF2B5EF4-FFF2-40B4-BE49-F238E27FC236}">
                    <a16:creationId xmlns:a16="http://schemas.microsoft.com/office/drawing/2014/main" id="{CA7448DA-3850-4E6C-B04D-298E8C6FF26F}"/>
                  </a:ext>
                </a:extLst>
              </p:cNvPr>
              <p:cNvSpPr>
                <a:spLocks noGrp="1" noRot="1" noChangeAspect="1" noMove="1" noResize="1" noEditPoints="1" noAdjustHandles="1" noChangeArrowheads="1" noChangeShapeType="1" noTextEdit="1"/>
              </p:cNvSpPr>
              <p:nvPr>
                <p:ph idx="1"/>
              </p:nvPr>
            </p:nvSpPr>
            <p:spPr>
              <a:xfrm>
                <a:off x="36253" y="5623177"/>
                <a:ext cx="9144000" cy="6401444"/>
              </a:xfrm>
              <a:blipFill>
                <a:blip r:embed="rId3"/>
                <a:stretch>
                  <a:fillRect t="-856"/>
                </a:stretch>
              </a:blipFill>
            </p:spPr>
            <p:txBody>
              <a:bodyPr/>
              <a:lstStyle/>
              <a:p>
                <a:r>
                  <a:rPr lang="ja-JP" altLang="en-US">
                    <a:noFill/>
                  </a:rPr>
                  <a:t> </a:t>
                </a:r>
              </a:p>
            </p:txBody>
          </p:sp>
        </mc:Fallback>
      </mc:AlternateContent>
      <p:sp>
        <p:nvSpPr>
          <p:cNvPr id="6" name="下矢印 5"/>
          <p:cNvSpPr/>
          <p:nvPr/>
        </p:nvSpPr>
        <p:spPr>
          <a:xfrm>
            <a:off x="2880159" y="3162132"/>
            <a:ext cx="484632" cy="531722"/>
          </a:xfrm>
          <a:prstGeom prst="downArrow">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7" name="テキスト ボックス 6"/>
          <p:cNvSpPr txBox="1"/>
          <p:nvPr/>
        </p:nvSpPr>
        <p:spPr>
          <a:xfrm>
            <a:off x="3364791" y="3243327"/>
            <a:ext cx="4411785" cy="369332"/>
          </a:xfrm>
          <a:prstGeom prst="rect">
            <a:avLst/>
          </a:prstGeom>
          <a:noFill/>
        </p:spPr>
        <p:txBody>
          <a:bodyPr wrap="none" rtlCol="0">
            <a:spAutoFit/>
          </a:bodyPr>
          <a:lstStyle/>
          <a:p>
            <a:pPr defTabSz="457200"/>
            <a:r>
              <a:rPr lang="ja-JP" altLang="en-US" dirty="0">
                <a:solidFill>
                  <a:srgbClr val="FF0000"/>
                </a:solidFill>
              </a:rPr>
              <a:t>ベクトル表記に直す</a:t>
            </a:r>
            <a:r>
              <a:rPr lang="en-US" altLang="ja-JP" dirty="0">
                <a:solidFill>
                  <a:srgbClr val="FF0000"/>
                </a:solidFill>
              </a:rPr>
              <a:t>(1-of-K </a:t>
            </a:r>
            <a:r>
              <a:rPr lang="ja-JP" altLang="en-US" dirty="0">
                <a:solidFill>
                  <a:srgbClr val="FF0000"/>
                </a:solidFill>
              </a:rPr>
              <a:t>符号化に写像</a:t>
            </a:r>
            <a:r>
              <a:rPr lang="en-US" altLang="ja-JP" dirty="0">
                <a:solidFill>
                  <a:srgbClr val="FF0000"/>
                </a:solidFill>
              </a:rPr>
              <a:t>)</a:t>
            </a:r>
            <a:endParaRPr lang="ja-JP" altLang="en-US" dirty="0">
              <a:solidFill>
                <a:srgbClr val="FF0000"/>
              </a:solidFill>
            </a:endParaRPr>
          </a:p>
        </p:txBody>
      </p:sp>
      <mc:AlternateContent xmlns:mc="http://schemas.openxmlformats.org/markup-compatibility/2006" xmlns:a14="http://schemas.microsoft.com/office/drawing/2010/main">
        <mc:Choice Requires="a14">
          <p:sp>
            <p:nvSpPr>
              <p:cNvPr id="8" name="正方形/長方形 7"/>
              <p:cNvSpPr/>
              <p:nvPr/>
            </p:nvSpPr>
            <p:spPr>
              <a:xfrm>
                <a:off x="5780458" y="4453626"/>
                <a:ext cx="3065456" cy="1169551"/>
              </a:xfrm>
              <a:prstGeom prst="rect">
                <a:avLst/>
              </a:prstGeom>
            </p:spPr>
            <p:txBody>
              <a:bodyPr wrap="square">
                <a:spAutoFit/>
              </a:bodyPr>
              <a:lstStyle/>
              <a:p>
                <a:pPr defTabSz="457200"/>
                <a:r>
                  <a:rPr kumimoji="0" lang="ja-JP" altLang="en-US" sz="1400" dirty="0">
                    <a:solidFill>
                      <a:prstClr val="black"/>
                    </a:solidFill>
                    <a:latin typeface="Cambria Math" panose="02040503050406030204" pitchFamily="18" charset="0"/>
                  </a:rPr>
                  <a:t>例えば</a:t>
                </a:r>
                <a:endParaRPr kumimoji="0" lang="en-US" altLang="ja-JP" sz="1400" dirty="0">
                  <a:solidFill>
                    <a:prstClr val="black"/>
                  </a:solidFill>
                  <a:latin typeface="Cambria Math" panose="02040503050406030204" pitchFamily="18" charset="0"/>
                </a:endParaRPr>
              </a:p>
              <a:p>
                <a:pPr defTabSz="457200"/>
                <a14:m>
                  <m:oMathPara xmlns:m="http://schemas.openxmlformats.org/officeDocument/2006/math">
                    <m:oMathParaPr>
                      <m:jc m:val="centerGroup"/>
                    </m:oMathParaPr>
                    <m:oMath xmlns:m="http://schemas.openxmlformats.org/officeDocument/2006/math">
                      <m:r>
                        <a:rPr kumimoji="0" lang="en-US" altLang="ja-JP" i="1">
                          <a:solidFill>
                            <a:prstClr val="black"/>
                          </a:solidFill>
                          <a:latin typeface="Cambria Math" panose="02040503050406030204" pitchFamily="18" charset="0"/>
                        </a:rPr>
                        <m:t>𝐸𝑥</m:t>
                      </m:r>
                      <m:r>
                        <a:rPr kumimoji="0" lang="en-US" altLang="ja-JP" i="1">
                          <a:solidFill>
                            <a:prstClr val="black"/>
                          </a:solidFill>
                          <a:latin typeface="Cambria Math" panose="02040503050406030204" pitchFamily="18" charset="0"/>
                        </a:rPr>
                        <m:t>.</m:t>
                      </m:r>
                      <m:r>
                        <a:rPr kumimoji="0" lang="en-US" altLang="ja-JP" i="1">
                          <a:solidFill>
                            <a:prstClr val="black"/>
                          </a:solidFill>
                          <a:latin typeface="Cambria Math" panose="02040503050406030204" pitchFamily="18" charset="0"/>
                        </a:rPr>
                        <m:t>𝑡</m:t>
                      </m:r>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𝑦</m:t>
                          </m:r>
                          <m:r>
                            <a:rPr kumimoji="0" lang="en-US" altLang="ja-JP" i="1">
                              <a:solidFill>
                                <a:prstClr val="black"/>
                              </a:solidFill>
                              <a:latin typeface="Cambria Math" panose="02040503050406030204" pitchFamily="18" charset="0"/>
                            </a:rPr>
                            <m:t>=1</m:t>
                          </m:r>
                        </m:e>
                      </m:d>
                      <m:r>
                        <a:rPr kumimoji="0" lang="en-US" altLang="ja-JP" i="1">
                          <a:solidFill>
                            <a:prstClr val="black"/>
                          </a:solidFill>
                          <a:latin typeface="Cambria Math" panose="02040503050406030204" pitchFamily="18" charset="0"/>
                        </a:rPr>
                        <m:t>=</m:t>
                      </m:r>
                      <m:sSup>
                        <m:sSupPr>
                          <m:ctrlPr>
                            <a:rPr kumimoji="0" lang="en-US" altLang="ja-JP" i="1">
                              <a:solidFill>
                                <a:prstClr val="black"/>
                              </a:solidFill>
                              <a:latin typeface="Cambria Math" panose="02040503050406030204" pitchFamily="18" charset="0"/>
                            </a:rPr>
                          </m:ctrlPr>
                        </m:sSupPr>
                        <m:e>
                          <m:d>
                            <m:dPr>
                              <m:ctrlPr>
                                <a:rPr kumimoji="0" lang="en-US" altLang="ja-JP" i="1">
                                  <a:solidFill>
                                    <a:prstClr val="black"/>
                                  </a:solidFill>
                                  <a:latin typeface="Cambria Math" panose="02040503050406030204" pitchFamily="18" charset="0"/>
                                </a:rPr>
                              </m:ctrlPr>
                            </m:dPr>
                            <m:e>
                              <m:r>
                                <a:rPr kumimoji="0" lang="en-US" altLang="ja-JP" i="1">
                                  <a:solidFill>
                                    <a:prstClr val="black"/>
                                  </a:solidFill>
                                  <a:latin typeface="Cambria Math" panose="02040503050406030204" pitchFamily="18" charset="0"/>
                                </a:rPr>
                                <m:t>1 0 0</m:t>
                              </m:r>
                              <m:r>
                                <a:rPr kumimoji="0" lang="en-US" altLang="ja-JP" i="1">
                                  <a:solidFill>
                                    <a:prstClr val="black"/>
                                  </a:solidFill>
                                  <a:latin typeface="Cambria Math" panose="02040503050406030204" pitchFamily="18" charset="0"/>
                                  <a:ea typeface="Cambria Math" panose="02040503050406030204" pitchFamily="18" charset="0"/>
                                </a:rPr>
                                <m:t>⋯0</m:t>
                              </m:r>
                            </m:e>
                          </m:d>
                        </m:e>
                        <m:sup>
                          <m:r>
                            <a:rPr kumimoji="0" lang="en-US" altLang="ja-JP" i="1">
                              <a:solidFill>
                                <a:prstClr val="black"/>
                              </a:solidFill>
                              <a:latin typeface="Cambria Math" panose="02040503050406030204" pitchFamily="18" charset="0"/>
                              <a:ea typeface="Cambria Math" panose="02040503050406030204" pitchFamily="18" charset="0"/>
                            </a:rPr>
                            <m:t>𝑇</m:t>
                          </m:r>
                        </m:sup>
                      </m:sSup>
                    </m:oMath>
                  </m:oMathPara>
                </a14:m>
                <a:r>
                  <a:rPr kumimoji="0" lang="en-US" altLang="ja-JP" sz="2400" dirty="0">
                    <a:solidFill>
                      <a:prstClr val="black"/>
                    </a:solidFill>
                    <a:latin typeface="Cambria Math" panose="02040503050406030204" pitchFamily="18" charset="0"/>
                  </a:rPr>
                  <a:t/>
                </a:r>
                <a:br>
                  <a:rPr kumimoji="0" lang="en-US" altLang="ja-JP" sz="2400" dirty="0">
                    <a:solidFill>
                      <a:prstClr val="black"/>
                    </a:solidFill>
                    <a:latin typeface="Cambria Math" panose="02040503050406030204" pitchFamily="18" charset="0"/>
                  </a:rPr>
                </a:br>
                <a:r>
                  <a:rPr kumimoji="0" lang="en-US" altLang="ja-JP" sz="2000" dirty="0">
                    <a:solidFill>
                      <a:prstClr val="black"/>
                    </a:solidFill>
                    <a:latin typeface="Cambria Math" panose="02040503050406030204" pitchFamily="18" charset="0"/>
                  </a:rPr>
                  <a:t/>
                </a:r>
                <a:br>
                  <a:rPr kumimoji="0" lang="en-US" altLang="ja-JP" sz="2000" dirty="0">
                    <a:solidFill>
                      <a:prstClr val="black"/>
                    </a:solidFill>
                    <a:latin typeface="Cambria Math" panose="02040503050406030204" pitchFamily="18" charset="0"/>
                  </a:rPr>
                </a:br>
                <a:endParaRPr kumimoji="0" lang="ja-JP" altLang="en-US" dirty="0">
                  <a:solidFill>
                    <a:prstClr val="black"/>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5780458" y="4453626"/>
                <a:ext cx="3065456" cy="1169551"/>
              </a:xfrm>
              <a:prstGeom prst="rect">
                <a:avLst/>
              </a:prstGeom>
              <a:blipFill>
                <a:blip r:embed="rId4"/>
                <a:stretch>
                  <a:fillRect l="-596" t="-1047"/>
                </a:stretch>
              </a:blipFill>
            </p:spPr>
            <p:txBody>
              <a:bodyPr/>
              <a:lstStyle/>
              <a:p>
                <a:r>
                  <a:rPr lang="ja-JP" altLang="en-US">
                    <a:noFill/>
                  </a:rPr>
                  <a:t> </a:t>
                </a:r>
              </a:p>
            </p:txBody>
          </p:sp>
        </mc:Fallback>
      </mc:AlternateContent>
      <p:sp>
        <p:nvSpPr>
          <p:cNvPr id="10" name="角丸四角形吹き出し 9"/>
          <p:cNvSpPr/>
          <p:nvPr/>
        </p:nvSpPr>
        <p:spPr>
          <a:xfrm>
            <a:off x="5780458" y="4499280"/>
            <a:ext cx="2980864" cy="612648"/>
          </a:xfrm>
          <a:prstGeom prst="wedgeRoundRectCallout">
            <a:avLst>
              <a:gd name="adj1" fmla="val -39887"/>
              <a:gd name="adj2" fmla="val -7754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3" name="テキスト ボックス 12"/>
          <p:cNvSpPr txBox="1"/>
          <p:nvPr/>
        </p:nvSpPr>
        <p:spPr>
          <a:xfrm>
            <a:off x="2167168" y="4787462"/>
            <a:ext cx="1426994" cy="369332"/>
          </a:xfrm>
          <a:prstGeom prst="rect">
            <a:avLst/>
          </a:prstGeom>
          <a:noFill/>
        </p:spPr>
        <p:txBody>
          <a:bodyPr wrap="none" rtlCol="0">
            <a:spAutoFit/>
          </a:bodyPr>
          <a:lstStyle/>
          <a:p>
            <a:pPr defTabSz="457200"/>
            <a:r>
              <a:rPr lang="en-US" altLang="ja-JP" dirty="0">
                <a:solidFill>
                  <a:srgbClr val="FF0000"/>
                </a:solidFill>
              </a:rPr>
              <a:t>One-hot</a:t>
            </a:r>
            <a:r>
              <a:rPr lang="ja-JP" altLang="en-US" dirty="0">
                <a:solidFill>
                  <a:srgbClr val="FF0000"/>
                </a:solidFill>
              </a:rPr>
              <a:t>表現</a:t>
            </a:r>
          </a:p>
        </p:txBody>
      </p:sp>
      <mc:AlternateContent xmlns:mc="http://schemas.openxmlformats.org/markup-compatibility/2006" xmlns:a14="http://schemas.microsoft.com/office/drawing/2010/main">
        <mc:Choice Requires="a14">
          <p:sp>
            <p:nvSpPr>
              <p:cNvPr id="14" name="正方形/長方形 13"/>
              <p:cNvSpPr/>
              <p:nvPr/>
            </p:nvSpPr>
            <p:spPr>
              <a:xfrm>
                <a:off x="360711" y="5959627"/>
                <a:ext cx="1806457" cy="710194"/>
              </a:xfrm>
              <a:prstGeom prst="rect">
                <a:avLst/>
              </a:prstGeom>
              <a:solidFill>
                <a:schemeClr val="accent2">
                  <a:lumMod val="20000"/>
                  <a:lumOff val="80000"/>
                </a:schemeClr>
              </a:solidFill>
              <a:ln>
                <a:solidFill>
                  <a:schemeClr val="accent2">
                    <a:lumMod val="40000"/>
                    <a:lumOff val="60000"/>
                  </a:schemeClr>
                </a:solidFill>
              </a:ln>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𝑗</m:t>
                          </m:r>
                        </m:sub>
                      </m:sSub>
                      <m:r>
                        <a:rPr lang="en-US" altLang="ja-JP" i="1">
                          <a:solidFill>
                            <a:prstClr val="black"/>
                          </a:solidFill>
                          <a:latin typeface="Cambria Math" panose="02040503050406030204" pitchFamily="18" charset="0"/>
                        </a:rPr>
                        <m:t>=</m:t>
                      </m:r>
                      <m:d>
                        <m:dPr>
                          <m:begChr m:val="{"/>
                          <m:endChr m:val=""/>
                          <m:ctrlPr>
                            <a:rPr lang="en-US" altLang="ja-JP" i="1">
                              <a:solidFill>
                                <a:prstClr val="black"/>
                              </a:solidFill>
                              <a:latin typeface="Cambria Math" panose="02040503050406030204" pitchFamily="18" charset="0"/>
                            </a:rPr>
                          </m:ctrlPr>
                        </m:dPr>
                        <m:e>
                          <m:eqArr>
                            <m:eqArrPr>
                              <m:ctrlPr>
                                <a:rPr lang="en-US" altLang="ja-JP" i="1">
                                  <a:solidFill>
                                    <a:prstClr val="black"/>
                                  </a:solidFill>
                                  <a:latin typeface="Cambria Math" panose="02040503050406030204" pitchFamily="18" charset="0"/>
                                </a:rPr>
                              </m:ctrlPr>
                            </m:eqArrPr>
                            <m:e>
                              <m:r>
                                <a:rPr lang="en-US" altLang="ja-JP" i="1">
                                  <a:solidFill>
                                    <a:prstClr val="black"/>
                                  </a:solidFill>
                                  <a:latin typeface="Cambria Math" panose="02040503050406030204" pitchFamily="18" charset="0"/>
                                </a:rPr>
                                <m:t>1 (</m:t>
                              </m:r>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e>
                            <m:e>
                              <m:r>
                                <a:rPr kumimoji="0" lang="en-US" altLang="ja-JP" i="1">
                                  <a:solidFill>
                                    <a:prstClr val="black"/>
                                  </a:solidFill>
                                  <a:latin typeface="Cambria Math" panose="02040503050406030204" pitchFamily="18" charset="0"/>
                                </a:rPr>
                                <m:t>0 (</m:t>
                              </m:r>
                              <m:r>
                                <a:rPr kumimoji="0" lang="en-US" altLang="ja-JP" i="1">
                                  <a:solidFill>
                                    <a:prstClr val="black"/>
                                  </a:solidFill>
                                  <a:latin typeface="Cambria Math" panose="02040503050406030204" pitchFamily="18" charset="0"/>
                                </a:rPr>
                                <m:t>𝑖</m:t>
                              </m:r>
                              <m:r>
                                <m:rPr>
                                  <m:lit/>
                                </m:rPr>
                                <a:rPr kumimoji="0" lang="en-US" altLang="ja-JP" i="1">
                                  <a:solidFill>
                                    <a:prstClr val="black"/>
                                  </a:solidFill>
                                  <a:latin typeface="Cambria Math" panose="02040503050406030204" pitchFamily="18" charset="0"/>
                                  <a:ea typeface="Cambria Math" panose="02040503050406030204" pitchFamily="18" charset="0"/>
                                </a:rPr>
                                <m:t>≠</m:t>
                              </m:r>
                              <m:r>
                                <a:rPr kumimoji="0" lang="en-US" altLang="ja-JP" i="1">
                                  <a:solidFill>
                                    <a:prstClr val="black"/>
                                  </a:solidFill>
                                  <a:latin typeface="Cambria Math" panose="02040503050406030204" pitchFamily="18" charset="0"/>
                                </a:rPr>
                                <m:t>𝑗</m:t>
                              </m:r>
                              <m:r>
                                <a:rPr kumimoji="0" lang="en-US" altLang="ja-JP" i="1">
                                  <a:solidFill>
                                    <a:prstClr val="black"/>
                                  </a:solidFill>
                                  <a:latin typeface="Cambria Math" panose="02040503050406030204" pitchFamily="18" charset="0"/>
                                </a:rPr>
                                <m:t>)</m:t>
                              </m:r>
                            </m:e>
                          </m:eqArr>
                        </m:e>
                      </m:d>
                    </m:oMath>
                  </m:oMathPara>
                </a14:m>
                <a:endParaRPr kumimoji="0" lang="ja-JP" altLang="en-US" dirty="0">
                  <a:solidFill>
                    <a:prstClr val="black"/>
                  </a:solidFill>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360711" y="5959627"/>
                <a:ext cx="1806457" cy="710194"/>
              </a:xfrm>
              <a:prstGeom prst="rect">
                <a:avLst/>
              </a:prstGeom>
              <a:blipFill>
                <a:blip r:embed="rId5"/>
                <a:stretch>
                  <a:fillRect/>
                </a:stretch>
              </a:blipFill>
              <a:ln>
                <a:solidFill>
                  <a:schemeClr val="accent2">
                    <a:lumMod val="40000"/>
                    <a:lumOff val="60000"/>
                  </a:schemeClr>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3"/>
                <a:ext cx="8963403" cy="6134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2.4.3 </a:t>
                </a:r>
                <a:r>
                  <a:rPr lang="ja-JP" altLang="en-US" sz="1800" dirty="0">
                    <a:solidFill>
                      <a:prstClr val="black"/>
                    </a:solidFill>
                  </a:rPr>
                  <a:t>クラス分類　</a:t>
                </a:r>
                <a:r>
                  <a:rPr lang="ja-JP" altLang="en-US" sz="1800" dirty="0">
                    <a:solidFill>
                      <a:srgbClr val="E7E6E6">
                        <a:lumMod val="75000"/>
                      </a:srgbClr>
                    </a:solidFill>
                  </a:rPr>
                  <a:t>←クラス分類の教師あり学習について</a:t>
                </a:r>
                <a:endParaRPr lang="en-US" altLang="ja-JP" sz="1800" dirty="0">
                  <a:solidFill>
                    <a:srgbClr val="E7E6E6">
                      <a:lumMod val="75000"/>
                    </a:srgbClr>
                  </a:solidFill>
                </a:endParaRPr>
              </a:p>
              <a:p>
                <a:pPr marL="0" indent="0">
                  <a:buFont typeface="Arial" panose="020B0604020202020204" pitchFamily="34" charset="0"/>
                  <a:buNone/>
                </a:pPr>
                <a:endParaRPr lang="en-US" altLang="ja-JP" sz="1800" dirty="0">
                  <a:solidFill>
                    <a:srgbClr val="E7E6E6">
                      <a:lumMod val="75000"/>
                    </a:srgbClr>
                  </a:solidFill>
                </a:endParaRPr>
              </a:p>
              <a:p>
                <a:pPr marL="0" indent="0">
                  <a:buFont typeface="Arial" panose="020B0604020202020204" pitchFamily="34" charset="0"/>
                  <a:buNone/>
                </a:pPr>
                <a:r>
                  <a:rPr lang="ja-JP" altLang="en-US" sz="1800" dirty="0">
                    <a:solidFill>
                      <a:prstClr val="black"/>
                    </a:solidFill>
                  </a:rPr>
                  <a:t>クラス分類：与えられた入力</a:t>
                </a:r>
                <a14:m>
                  <m:oMath xmlns:m="http://schemas.openxmlformats.org/officeDocument/2006/math">
                    <m:r>
                      <a:rPr lang="en-US" altLang="ja-JP" sz="1800" i="1" dirty="0" smtClean="0">
                        <a:solidFill>
                          <a:prstClr val="black"/>
                        </a:solidFill>
                        <a:latin typeface="Cambria Math" panose="02040503050406030204" pitchFamily="18" charset="0"/>
                      </a:rPr>
                      <m:t>𝑥</m:t>
                    </m:r>
                  </m:oMath>
                </a14:m>
                <a:r>
                  <a:rPr lang="ja-JP" altLang="en-US" sz="1800" dirty="0">
                    <a:solidFill>
                      <a:prstClr val="black"/>
                    </a:solidFill>
                  </a:rPr>
                  <a:t>を</a:t>
                </a:r>
                <a14:m>
                  <m:oMath xmlns:m="http://schemas.openxmlformats.org/officeDocument/2006/math">
                    <m:r>
                      <a:rPr lang="en-US" altLang="ja-JP" sz="1800" i="1" dirty="0" smtClean="0">
                        <a:solidFill>
                          <a:prstClr val="black"/>
                        </a:solidFill>
                        <a:latin typeface="Cambria Math" panose="02040503050406030204" pitchFamily="18" charset="0"/>
                      </a:rPr>
                      <m:t>𝐾</m:t>
                    </m:r>
                  </m:oMath>
                </a14:m>
                <a:r>
                  <a:rPr lang="ja-JP" altLang="en-US" sz="1800" dirty="0">
                    <a:solidFill>
                      <a:prstClr val="black"/>
                    </a:solidFill>
                  </a:rPr>
                  <a:t>この種類</a:t>
                </a:r>
                <a:r>
                  <a:rPr lang="en-US" altLang="ja-JP" sz="1800" dirty="0">
                    <a:solidFill>
                      <a:prstClr val="black"/>
                    </a:solidFill>
                  </a:rPr>
                  <a:t>(</a:t>
                </a:r>
                <a:r>
                  <a:rPr lang="ja-JP" altLang="en-US" sz="1800" dirty="0">
                    <a:solidFill>
                      <a:prstClr val="black"/>
                    </a:solidFill>
                  </a:rPr>
                  <a:t>クラス</a:t>
                </a:r>
                <a:r>
                  <a:rPr lang="en-US" altLang="ja-JP" sz="1800" dirty="0">
                    <a:solidFill>
                      <a:prstClr val="black"/>
                    </a:solidFill>
                  </a:rPr>
                  <a:t>)</a:t>
                </a:r>
                <a14:m>
                  <m:oMath xmlns:m="http://schemas.openxmlformats.org/officeDocument/2006/math">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1</m:t>
                        </m:r>
                      </m:sub>
                    </m:sSub>
                    <m:r>
                      <a:rPr lang="en-US" altLang="ja-JP" sz="1800" i="1" smtClean="0">
                        <a:solidFill>
                          <a:prstClr val="black"/>
                        </a:solidFill>
                        <a:latin typeface="Cambria Math" panose="02040503050406030204" pitchFamily="18" charset="0"/>
                      </a:rPr>
                      <m:t>,</m:t>
                    </m:r>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2</m:t>
                        </m:r>
                      </m:sub>
                    </m:sSub>
                    <m:r>
                      <a:rPr lang="en-US" altLang="ja-JP" sz="1800" i="1" smtClean="0">
                        <a:solidFill>
                          <a:prstClr val="black"/>
                        </a:solidFill>
                        <a:latin typeface="Cambria Math" panose="02040503050406030204" pitchFamily="18" charset="0"/>
                      </a:rPr>
                      <m:t>,…,</m:t>
                    </m:r>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𝑘</m:t>
                        </m:r>
                      </m:sub>
                    </m:sSub>
                  </m:oMath>
                </a14:m>
                <a:r>
                  <a:rPr lang="ja-JP" altLang="en-US" sz="1800" dirty="0">
                    <a:solidFill>
                      <a:prstClr val="black"/>
                    </a:solidFill>
                  </a:rPr>
                  <a:t>に分けること</a:t>
                </a:r>
                <a:endParaRPr lang="en-US" altLang="ja-JP" sz="1800" dirty="0">
                  <a:solidFill>
                    <a:prstClr val="black"/>
                  </a:solidFill>
                </a:endParaRPr>
              </a:p>
              <a:p>
                <a:pPr marL="342900" indent="-342900">
                  <a:buFont typeface="+mj-ea"/>
                  <a:buAutoNum type="circleNumDbPlain"/>
                </a:pPr>
                <a:r>
                  <a:rPr lang="ja-JP" altLang="en-US" sz="1800" dirty="0">
                    <a:solidFill>
                      <a:prstClr val="black"/>
                    </a:solidFill>
                  </a:rPr>
                  <a:t>二値分類：</a:t>
                </a:r>
                <a:r>
                  <a:rPr lang="en-US" altLang="ja-JP" sz="1800" dirty="0">
                    <a:solidFill>
                      <a:prstClr val="black"/>
                    </a:solidFill>
                  </a:rPr>
                  <a:t/>
                </a:r>
                <a:br>
                  <a:rPr lang="en-US" altLang="ja-JP" sz="1800" dirty="0">
                    <a:solidFill>
                      <a:prstClr val="black"/>
                    </a:solidFill>
                  </a:rPr>
                </a:br>
                <a:r>
                  <a:rPr lang="ja-JP" altLang="en-US" sz="1800" dirty="0">
                    <a:solidFill>
                      <a:prstClr val="black"/>
                    </a:solidFill>
                  </a:rPr>
                  <a:t>分類先は</a:t>
                </a:r>
                <a:r>
                  <a:rPr lang="en-US" altLang="ja-JP" sz="1800" dirty="0">
                    <a:solidFill>
                      <a:prstClr val="black"/>
                    </a:solidFill>
                  </a:rPr>
                  <a:t>2</a:t>
                </a:r>
                <a:r>
                  <a:rPr lang="ja-JP" altLang="en-US" sz="1800" dirty="0">
                    <a:solidFill>
                      <a:prstClr val="black"/>
                    </a:solidFill>
                  </a:rPr>
                  <a:t>つ，</a:t>
                </a:r>
                <a14:m>
                  <m:oMath xmlns:m="http://schemas.openxmlformats.org/officeDocument/2006/math">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a:solidFill>
                              <a:prstClr val="black"/>
                            </a:solidFill>
                            <a:latin typeface="Cambria Math" panose="02040503050406030204" pitchFamily="18" charset="0"/>
                          </a:rPr>
                          <m:t>1</m:t>
                        </m:r>
                      </m:sub>
                    </m:sSub>
                    <m:r>
                      <a:rPr lang="ja-JP" altLang="en-US" sz="1800" i="1" smtClean="0">
                        <a:solidFill>
                          <a:prstClr val="black"/>
                        </a:solidFill>
                        <a:latin typeface="Cambria Math" panose="02040503050406030204" pitchFamily="18" charset="0"/>
                      </a:rPr>
                      <m:t>に</m:t>
                    </m:r>
                    <m:r>
                      <a:rPr lang="ja-JP" altLang="en-US" sz="1800" i="1">
                        <a:solidFill>
                          <a:prstClr val="black"/>
                        </a:solidFill>
                        <a:latin typeface="Cambria Math" panose="02040503050406030204" pitchFamily="18" charset="0"/>
                      </a:rPr>
                      <m:t>属する</m:t>
                    </m:r>
                    <m:r>
                      <a:rPr lang="ja-JP" altLang="en-US" sz="1800" i="1" smtClean="0">
                        <a:solidFill>
                          <a:prstClr val="black"/>
                        </a:solidFill>
                        <a:latin typeface="Cambria Math" panose="02040503050406030204" pitchFamily="18" charset="0"/>
                      </a:rPr>
                      <m:t>とき</m:t>
                    </m:r>
                    <m:r>
                      <a:rPr lang="en-US" altLang="ja-JP" sz="1800" i="1" smtClean="0">
                        <a:solidFill>
                          <a:prstClr val="black"/>
                        </a:solidFill>
                        <a:latin typeface="Cambria Math" panose="02040503050406030204" pitchFamily="18" charset="0"/>
                      </a:rPr>
                      <m:t>𝑦</m:t>
                    </m:r>
                    <m:r>
                      <a:rPr lang="en-US" altLang="ja-JP" sz="1800" i="1" smtClean="0">
                        <a:solidFill>
                          <a:prstClr val="black"/>
                        </a:solidFill>
                        <a:latin typeface="Cambria Math" panose="02040503050406030204" pitchFamily="18" charset="0"/>
                      </a:rPr>
                      <m:t>=1 , </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a:solidFill>
                              <a:prstClr val="black"/>
                            </a:solidFill>
                            <a:latin typeface="Cambria Math" panose="02040503050406030204" pitchFamily="18" charset="0"/>
                          </a:rPr>
                          <m:t>2</m:t>
                        </m:r>
                      </m:sub>
                    </m:sSub>
                    <m:r>
                      <a:rPr lang="ja-JP" altLang="en-US" sz="1800" i="1">
                        <a:solidFill>
                          <a:prstClr val="black"/>
                        </a:solidFill>
                        <a:latin typeface="Cambria Math" panose="02040503050406030204" pitchFamily="18" charset="0"/>
                      </a:rPr>
                      <m:t>に属するとき</m:t>
                    </m:r>
                    <m:r>
                      <a:rPr lang="en-US" altLang="ja-JP" sz="1800" i="1">
                        <a:solidFill>
                          <a:prstClr val="black"/>
                        </a:solidFill>
                        <a:latin typeface="Cambria Math" panose="02040503050406030204" pitchFamily="18" charset="0"/>
                      </a:rPr>
                      <m:t>𝑦</m:t>
                    </m:r>
                    <m:r>
                      <a:rPr lang="en-US" altLang="ja-JP" sz="1800" i="1">
                        <a:solidFill>
                          <a:prstClr val="black"/>
                        </a:solidFill>
                        <a:latin typeface="Cambria Math" panose="02040503050406030204" pitchFamily="18" charset="0"/>
                      </a:rPr>
                      <m:t>=0 </m:t>
                    </m:r>
                  </m:oMath>
                </a14:m>
                <a:r>
                  <a:rPr lang="en-US" altLang="ja-JP" sz="1800" i="1" dirty="0">
                    <a:solidFill>
                      <a:prstClr val="black"/>
                    </a:solidFill>
                    <a:latin typeface="Cambria Math" panose="02040503050406030204" pitchFamily="18" charset="0"/>
                  </a:rPr>
                  <a:t/>
                </a:r>
                <a:br>
                  <a:rPr lang="en-US" altLang="ja-JP" sz="1800" i="1" dirty="0">
                    <a:solidFill>
                      <a:prstClr val="black"/>
                    </a:solidFill>
                    <a:latin typeface="Cambria Math" panose="02040503050406030204" pitchFamily="18" charset="0"/>
                  </a:rPr>
                </a:br>
                <a:endParaRPr lang="en-US" altLang="ja-JP" sz="1800" dirty="0">
                  <a:solidFill>
                    <a:prstClr val="black"/>
                  </a:solidFill>
                  <a:latin typeface="Cambria Math" panose="02040503050406030204" pitchFamily="18" charset="0"/>
                </a:endParaRPr>
              </a:p>
              <a:p>
                <a:pPr marL="342900" indent="-342900">
                  <a:buFont typeface="+mj-ea"/>
                  <a:buAutoNum type="circleNumDbPlain"/>
                </a:pPr>
                <a:r>
                  <a:rPr lang="ja-JP" altLang="en-US" sz="1800" dirty="0">
                    <a:solidFill>
                      <a:prstClr val="black"/>
                    </a:solidFill>
                    <a:latin typeface="Cambria Math" panose="02040503050406030204" pitchFamily="18" charset="0"/>
                  </a:rPr>
                  <a:t>多クラス分類：</a:t>
                </a:r>
                <a:r>
                  <a:rPr lang="en-US" altLang="ja-JP" sz="1800" dirty="0">
                    <a:solidFill>
                      <a:prstClr val="black"/>
                    </a:solidFill>
                    <a:latin typeface="Cambria Math" panose="02040503050406030204" pitchFamily="18" charset="0"/>
                  </a:rPr>
                  <a:t/>
                </a:r>
                <a:br>
                  <a:rPr lang="en-US" altLang="ja-JP" sz="1800" dirty="0">
                    <a:solidFill>
                      <a:prstClr val="black"/>
                    </a:solidFill>
                    <a:latin typeface="Cambria Math" panose="02040503050406030204" pitchFamily="18" charset="0"/>
                  </a:rPr>
                </a:br>
                <a:r>
                  <a:rPr lang="ja-JP" altLang="en-US" sz="1800" dirty="0">
                    <a:solidFill>
                      <a:prstClr val="black"/>
                    </a:solidFill>
                    <a:latin typeface="Cambria Math" panose="02040503050406030204" pitchFamily="18" charset="0"/>
                  </a:rPr>
                  <a:t>分類先は複数，</a:t>
                </a:r>
                <a:r>
                  <a:rPr lang="en-US" altLang="ja-JP" sz="1800" dirty="0">
                    <a:solidFill>
                      <a:prstClr val="black"/>
                    </a:solidFill>
                    <a:latin typeface="Cambria Math" panose="02040503050406030204" pitchFamily="18" charset="0"/>
                  </a:rPr>
                  <a:t>K</a:t>
                </a:r>
                <a:r>
                  <a:rPr lang="ja-JP" altLang="en-US" sz="1800" dirty="0">
                    <a:solidFill>
                      <a:prstClr val="black"/>
                    </a:solidFill>
                    <a:latin typeface="Cambria Math" panose="02040503050406030204" pitchFamily="18" charset="0"/>
                  </a:rPr>
                  <a:t>個のクラスに対して，</a:t>
                </a:r>
                <a14:m>
                  <m:oMath xmlns:m="http://schemas.openxmlformats.org/officeDocument/2006/math">
                    <m:r>
                      <a:rPr lang="en-US" altLang="ja-JP" sz="1800" i="1" smtClean="0">
                        <a:solidFill>
                          <a:prstClr val="black"/>
                        </a:solidFill>
                        <a:latin typeface="Cambria Math" panose="02040503050406030204" pitchFamily="18" charset="0"/>
                      </a:rPr>
                      <m:t>𝑦</m:t>
                    </m:r>
                    <m:r>
                      <a:rPr lang="en-US" altLang="ja-JP" sz="1800" i="1" smtClean="0">
                        <a:solidFill>
                          <a:prstClr val="black"/>
                        </a:solidFill>
                        <a:latin typeface="Cambria Math" panose="02040503050406030204" pitchFamily="18" charset="0"/>
                      </a:rPr>
                      <m:t>=1,2,…</m:t>
                    </m:r>
                    <m:r>
                      <a:rPr lang="en-US" altLang="ja-JP" sz="1800" i="1" smtClean="0">
                        <a:solidFill>
                          <a:prstClr val="black"/>
                        </a:solidFill>
                        <a:latin typeface="Cambria Math" panose="02040503050406030204" pitchFamily="18" charset="0"/>
                      </a:rPr>
                      <m:t>𝐾</m:t>
                    </m:r>
                  </m:oMath>
                </a14:m>
                <a:r>
                  <a:rPr lang="en-US" altLang="ja-JP" sz="1800" dirty="0">
                    <a:solidFill>
                      <a:prstClr val="black"/>
                    </a:solidFill>
                    <a:latin typeface="Cambria Math" panose="02040503050406030204" pitchFamily="18" charset="0"/>
                  </a:rPr>
                  <a:t/>
                </a:r>
                <a:br>
                  <a:rPr lang="en-US" altLang="ja-JP" sz="1800" dirty="0">
                    <a:solidFill>
                      <a:prstClr val="black"/>
                    </a:solidFill>
                    <a:latin typeface="Cambria Math" panose="02040503050406030204" pitchFamily="18" charset="0"/>
                  </a:rPr>
                </a:br>
                <a:r>
                  <a:rPr lang="en-US" altLang="ja-JP" sz="1800" dirty="0">
                    <a:solidFill>
                      <a:prstClr val="black"/>
                    </a:solidFill>
                    <a:latin typeface="Cambria Math" panose="02040503050406030204" pitchFamily="18" charset="0"/>
                  </a:rPr>
                  <a:t/>
                </a:r>
                <a:br>
                  <a:rPr lang="en-US" altLang="ja-JP" sz="1800" dirty="0">
                    <a:solidFill>
                      <a:prstClr val="black"/>
                    </a:solidFill>
                    <a:latin typeface="Cambria Math" panose="02040503050406030204" pitchFamily="18" charset="0"/>
                  </a:rPr>
                </a:br>
                <a:r>
                  <a:rPr lang="en-US" altLang="ja-JP" sz="1800" dirty="0">
                    <a:solidFill>
                      <a:prstClr val="black"/>
                    </a:solidFill>
                    <a:latin typeface="Cambria Math" panose="02040503050406030204" pitchFamily="18" charset="0"/>
                  </a:rPr>
                  <a:t/>
                </a:r>
                <a:br>
                  <a:rPr lang="en-US" altLang="ja-JP" sz="1800" dirty="0">
                    <a:solidFill>
                      <a:prstClr val="black"/>
                    </a:solidFill>
                    <a:latin typeface="Cambria Math" panose="02040503050406030204" pitchFamily="18" charset="0"/>
                  </a:rPr>
                </a:br>
                <a:r>
                  <a:rPr lang="en-US" altLang="ja-JP" sz="1800" dirty="0">
                    <a:solidFill>
                      <a:prstClr val="black"/>
                    </a:solidFill>
                    <a:latin typeface="Cambria Math" panose="02040503050406030204" pitchFamily="18" charset="0"/>
                  </a:rPr>
                  <a:t/>
                </a:r>
                <a:br>
                  <a:rPr lang="en-US" altLang="ja-JP" sz="1800" dirty="0">
                    <a:solidFill>
                      <a:prstClr val="black"/>
                    </a:solidFill>
                    <a:latin typeface="Cambria Math" panose="02040503050406030204" pitchFamily="18" charset="0"/>
                  </a:rPr>
                </a:br>
                <a14:m>
                  <m:oMath xmlns:m="http://schemas.openxmlformats.org/officeDocument/2006/math">
                    <m:r>
                      <a:rPr lang="en-US" altLang="ja-JP" sz="2000" i="1" smtClean="0">
                        <a:solidFill>
                          <a:prstClr val="black"/>
                        </a:solidFill>
                        <a:latin typeface="Cambria Math" panose="02040503050406030204" pitchFamily="18" charset="0"/>
                      </a:rPr>
                      <m:t>𝑡</m:t>
                    </m:r>
                    <m:d>
                      <m:dPr>
                        <m:ctrlPr>
                          <a:rPr lang="en-US" altLang="ja-JP" sz="2000" i="1" smtClean="0">
                            <a:solidFill>
                              <a:prstClr val="black"/>
                            </a:solidFill>
                            <a:latin typeface="Cambria Math" panose="02040503050406030204" pitchFamily="18" charset="0"/>
                          </a:rPr>
                        </m:ctrlPr>
                      </m:dPr>
                      <m:e>
                        <m:r>
                          <a:rPr lang="en-US" altLang="ja-JP" sz="2000" i="1" smtClean="0">
                            <a:solidFill>
                              <a:prstClr val="black"/>
                            </a:solidFill>
                            <a:latin typeface="Cambria Math" panose="02040503050406030204" pitchFamily="18" charset="0"/>
                          </a:rPr>
                          <m:t>𝑦</m:t>
                        </m:r>
                      </m:e>
                    </m:d>
                    <m:r>
                      <a:rPr lang="en-US" altLang="ja-JP" sz="2000" i="1" smtClean="0">
                        <a:solidFill>
                          <a:prstClr val="black"/>
                        </a:solidFill>
                        <a:latin typeface="Cambria Math" panose="02040503050406030204" pitchFamily="18" charset="0"/>
                      </a:rPr>
                      <m:t>= </m:t>
                    </m:r>
                    <m:sSup>
                      <m:sSupPr>
                        <m:ctrlPr>
                          <a:rPr lang="en-US" altLang="ja-JP" sz="2000" i="1" smtClean="0">
                            <a:solidFill>
                              <a:prstClr val="black"/>
                            </a:solidFill>
                            <a:latin typeface="Cambria Math" panose="02040503050406030204" pitchFamily="18" charset="0"/>
                          </a:rPr>
                        </m:ctrlPr>
                      </m:sSupPr>
                      <m:e>
                        <m:d>
                          <m:dPr>
                            <m:ctrlPr>
                              <a:rPr lang="en-US" altLang="ja-JP" sz="2000" i="1" smtClean="0">
                                <a:solidFill>
                                  <a:prstClr val="black"/>
                                </a:solidFill>
                                <a:latin typeface="Cambria Math" panose="02040503050406030204" pitchFamily="18" charset="0"/>
                              </a:rPr>
                            </m:ctrlPr>
                          </m:dPr>
                          <m:e>
                            <m:r>
                              <a:rPr lang="en-US" altLang="ja-JP" sz="2000" i="1" smtClean="0">
                                <a:solidFill>
                                  <a:prstClr val="black"/>
                                </a:solidFill>
                                <a:latin typeface="Cambria Math" panose="02040503050406030204" pitchFamily="18" charset="0"/>
                              </a:rPr>
                              <m:t>𝑡</m:t>
                            </m:r>
                            <m:sSub>
                              <m:sSubPr>
                                <m:ctrlPr>
                                  <a:rPr lang="en-US" altLang="ja-JP" sz="2000" i="1" smtClean="0">
                                    <a:solidFill>
                                      <a:prstClr val="black"/>
                                    </a:solidFill>
                                    <a:latin typeface="Cambria Math" panose="02040503050406030204" pitchFamily="18" charset="0"/>
                                  </a:rPr>
                                </m:ctrlPr>
                              </m:sSubPr>
                              <m:e>
                                <m:d>
                                  <m:dPr>
                                    <m:ctrlPr>
                                      <a:rPr lang="en-US" altLang="ja-JP" sz="2000" i="1" smtClean="0">
                                        <a:solidFill>
                                          <a:prstClr val="black"/>
                                        </a:solidFill>
                                        <a:latin typeface="Cambria Math" panose="02040503050406030204" pitchFamily="18" charset="0"/>
                                      </a:rPr>
                                    </m:ctrlPr>
                                  </m:dPr>
                                  <m:e>
                                    <m:r>
                                      <a:rPr lang="en-US" altLang="ja-JP" sz="2000" i="1" smtClean="0">
                                        <a:solidFill>
                                          <a:prstClr val="black"/>
                                        </a:solidFill>
                                        <a:latin typeface="Cambria Math" panose="02040503050406030204" pitchFamily="18" charset="0"/>
                                      </a:rPr>
                                      <m:t>𝑦</m:t>
                                    </m:r>
                                  </m:e>
                                </m:d>
                              </m:e>
                              <m:sub>
                                <m:r>
                                  <a:rPr lang="en-US" altLang="ja-JP" sz="2000" i="1" smtClean="0">
                                    <a:solidFill>
                                      <a:prstClr val="black"/>
                                    </a:solidFill>
                                    <a:latin typeface="Cambria Math" panose="02040503050406030204" pitchFamily="18" charset="0"/>
                                  </a:rPr>
                                  <m:t>1</m:t>
                                </m:r>
                              </m:sub>
                            </m:sSub>
                            <m:r>
                              <a:rPr lang="en-US" altLang="ja-JP" sz="2000" i="1" smtClean="0">
                                <a:solidFill>
                                  <a:prstClr val="black"/>
                                </a:solidFill>
                                <a:latin typeface="Cambria Math" panose="02040503050406030204" pitchFamily="18" charset="0"/>
                              </a:rPr>
                              <m:t> </m:t>
                            </m:r>
                            <m:r>
                              <a:rPr lang="en-US" altLang="ja-JP" sz="2000" i="1" smtClean="0">
                                <a:solidFill>
                                  <a:prstClr val="black"/>
                                </a:solidFill>
                                <a:latin typeface="Cambria Math" panose="02040503050406030204" pitchFamily="18" charset="0"/>
                              </a:rPr>
                              <m:t>𝑡</m:t>
                            </m:r>
                            <m:sSub>
                              <m:sSubPr>
                                <m:ctrlPr>
                                  <a:rPr lang="en-US" altLang="ja-JP" sz="2000" i="1" smtClean="0">
                                    <a:solidFill>
                                      <a:prstClr val="black"/>
                                    </a:solidFill>
                                    <a:latin typeface="Cambria Math" panose="02040503050406030204" pitchFamily="18" charset="0"/>
                                  </a:rPr>
                                </m:ctrlPr>
                              </m:sSubPr>
                              <m:e>
                                <m:d>
                                  <m:dPr>
                                    <m:ctrlPr>
                                      <a:rPr lang="en-US" altLang="ja-JP" sz="2000" i="1" smtClean="0">
                                        <a:solidFill>
                                          <a:prstClr val="black"/>
                                        </a:solidFill>
                                        <a:latin typeface="Cambria Math" panose="02040503050406030204" pitchFamily="18" charset="0"/>
                                      </a:rPr>
                                    </m:ctrlPr>
                                  </m:dPr>
                                  <m:e>
                                    <m:r>
                                      <a:rPr lang="en-US" altLang="ja-JP" sz="2000" i="1" smtClean="0">
                                        <a:solidFill>
                                          <a:prstClr val="black"/>
                                        </a:solidFill>
                                        <a:latin typeface="Cambria Math" panose="02040503050406030204" pitchFamily="18" charset="0"/>
                                      </a:rPr>
                                      <m:t>𝑦</m:t>
                                    </m:r>
                                  </m:e>
                                </m:d>
                              </m:e>
                              <m:sub>
                                <m:r>
                                  <a:rPr lang="en-US" altLang="ja-JP" sz="2000" i="1" smtClean="0">
                                    <a:solidFill>
                                      <a:prstClr val="black"/>
                                    </a:solidFill>
                                    <a:latin typeface="Cambria Math" panose="02040503050406030204" pitchFamily="18" charset="0"/>
                                  </a:rPr>
                                  <m:t>2</m:t>
                                </m:r>
                              </m:sub>
                            </m:sSub>
                            <m:r>
                              <a:rPr lang="en-US" altLang="ja-JP" sz="2000" i="1" smtClean="0">
                                <a:solidFill>
                                  <a:prstClr val="black"/>
                                </a:solidFill>
                                <a:latin typeface="Cambria Math" panose="02040503050406030204" pitchFamily="18" charset="0"/>
                              </a:rPr>
                              <m:t> </m:t>
                            </m:r>
                            <m:r>
                              <a:rPr lang="en-US" altLang="ja-JP" sz="2000" i="1" smtClean="0">
                                <a:solidFill>
                                  <a:prstClr val="black"/>
                                </a:solidFill>
                                <a:latin typeface="Cambria Math" panose="02040503050406030204" pitchFamily="18" charset="0"/>
                                <a:ea typeface="Cambria Math" panose="02040503050406030204" pitchFamily="18" charset="0"/>
                              </a:rPr>
                              <m:t>⋯</m:t>
                            </m:r>
                            <m:r>
                              <a:rPr lang="en-US" altLang="ja-JP" sz="2000" i="1" smtClean="0">
                                <a:solidFill>
                                  <a:prstClr val="black"/>
                                </a:solidFill>
                                <a:latin typeface="Cambria Math" panose="02040503050406030204" pitchFamily="18" charset="0"/>
                                <a:ea typeface="Cambria Math" panose="02040503050406030204" pitchFamily="18" charset="0"/>
                              </a:rPr>
                              <m:t>𝑡</m:t>
                            </m:r>
                            <m:sSub>
                              <m:sSubPr>
                                <m:ctrlPr>
                                  <a:rPr lang="en-US" altLang="ja-JP" sz="2000" i="1" smtClean="0">
                                    <a:solidFill>
                                      <a:prstClr val="black"/>
                                    </a:solidFill>
                                    <a:latin typeface="Cambria Math" panose="02040503050406030204" pitchFamily="18" charset="0"/>
                                    <a:ea typeface="Cambria Math" panose="02040503050406030204" pitchFamily="18" charset="0"/>
                                  </a:rPr>
                                </m:ctrlPr>
                              </m:sSubPr>
                              <m:e>
                                <m:d>
                                  <m:dPr>
                                    <m:ctrlPr>
                                      <a:rPr lang="en-US" altLang="ja-JP" sz="2000" i="1" smtClean="0">
                                        <a:solidFill>
                                          <a:prstClr val="black"/>
                                        </a:solidFill>
                                        <a:latin typeface="Cambria Math" panose="02040503050406030204" pitchFamily="18" charset="0"/>
                                        <a:ea typeface="Cambria Math" panose="02040503050406030204" pitchFamily="18" charset="0"/>
                                      </a:rPr>
                                    </m:ctrlPr>
                                  </m:dPr>
                                  <m:e>
                                    <m:r>
                                      <a:rPr lang="en-US" altLang="ja-JP" sz="2000" i="1" smtClean="0">
                                        <a:solidFill>
                                          <a:prstClr val="black"/>
                                        </a:solidFill>
                                        <a:latin typeface="Cambria Math" panose="02040503050406030204" pitchFamily="18" charset="0"/>
                                        <a:ea typeface="Cambria Math" panose="02040503050406030204" pitchFamily="18" charset="0"/>
                                      </a:rPr>
                                      <m:t>𝑦</m:t>
                                    </m:r>
                                  </m:e>
                                </m:d>
                              </m:e>
                              <m:sub>
                                <m:r>
                                  <a:rPr lang="en-US" altLang="ja-JP" sz="2000" i="1" smtClean="0">
                                    <a:solidFill>
                                      <a:prstClr val="black"/>
                                    </a:solidFill>
                                    <a:latin typeface="Cambria Math" panose="02040503050406030204" pitchFamily="18" charset="0"/>
                                    <a:ea typeface="Cambria Math" panose="02040503050406030204" pitchFamily="18" charset="0"/>
                                  </a:rPr>
                                  <m:t>𝑘</m:t>
                                </m:r>
                              </m:sub>
                            </m:sSub>
                          </m:e>
                        </m:d>
                      </m:e>
                      <m:sup>
                        <m:r>
                          <a:rPr lang="en-US" altLang="ja-JP" sz="2000" i="1" smtClean="0">
                            <a:solidFill>
                              <a:prstClr val="black"/>
                            </a:solidFill>
                            <a:latin typeface="Cambria Math" panose="02040503050406030204" pitchFamily="18" charset="0"/>
                          </a:rPr>
                          <m:t>𝑇</m:t>
                        </m:r>
                      </m:sup>
                    </m:sSup>
                  </m:oMath>
                </a14:m>
                <a:r>
                  <a:rPr lang="en-US" altLang="ja-JP" sz="2000" dirty="0">
                    <a:solidFill>
                      <a:prstClr val="black"/>
                    </a:solidFill>
                    <a:latin typeface="Cambria Math" panose="02040503050406030204" pitchFamily="18" charset="0"/>
                  </a:rPr>
                  <a:t/>
                </a:r>
                <a:br>
                  <a:rPr lang="en-US" altLang="ja-JP" sz="2000" dirty="0">
                    <a:solidFill>
                      <a:prstClr val="black"/>
                    </a:solidFill>
                    <a:latin typeface="Cambria Math" panose="02040503050406030204" pitchFamily="18" charset="0"/>
                  </a:rPr>
                </a:br>
                <a:endParaRPr lang="en-US" altLang="ja-JP" sz="2000" dirty="0">
                  <a:solidFill>
                    <a:prstClr val="black"/>
                  </a:solidFill>
                  <a:latin typeface="Cambria Math" panose="02040503050406030204" pitchFamily="18" charset="0"/>
                </a:endParaRPr>
              </a:p>
              <a:p>
                <a:pPr marL="0" indent="0">
                  <a:buFont typeface="Arial" panose="020B0604020202020204" pitchFamily="34" charset="0"/>
                  <a:buNone/>
                </a:pPr>
                <a:r>
                  <a:rPr lang="en-US" altLang="ja-JP" sz="2000" dirty="0">
                    <a:solidFill>
                      <a:prstClr val="black"/>
                    </a:solidFill>
                    <a:latin typeface="Cambria Math" panose="02040503050406030204" pitchFamily="18" charset="0"/>
                  </a:rPr>
                  <a:t/>
                </a:r>
                <a:br>
                  <a:rPr lang="en-US" altLang="ja-JP" sz="2000" dirty="0">
                    <a:solidFill>
                      <a:prstClr val="black"/>
                    </a:solidFill>
                    <a:latin typeface="Cambria Math" panose="02040503050406030204" pitchFamily="18" charset="0"/>
                  </a:rPr>
                </a:br>
                <a:r>
                  <a:rPr lang="en-US" altLang="ja-JP" sz="2000" dirty="0">
                    <a:solidFill>
                      <a:prstClr val="black"/>
                    </a:solidFill>
                    <a:latin typeface="Cambria Math" panose="02040503050406030204" pitchFamily="18" charset="0"/>
                  </a:rPr>
                  <a:t/>
                </a:r>
                <a:br>
                  <a:rPr lang="en-US" altLang="ja-JP" sz="2000" dirty="0">
                    <a:solidFill>
                      <a:prstClr val="black"/>
                    </a:solidFill>
                    <a:latin typeface="Cambria Math" panose="02040503050406030204" pitchFamily="18" charset="0"/>
                  </a:rPr>
                </a:br>
                <a:endParaRPr lang="en-US" altLang="ja-JP" sz="1800" dirty="0">
                  <a:solidFill>
                    <a:prstClr val="black"/>
                  </a:solidFill>
                  <a:latin typeface="Cambria Math" panose="02040503050406030204" pitchFamily="18" charset="0"/>
                </a:endParaRPr>
              </a:p>
              <a:p>
                <a:pPr marL="342900" indent="-342900">
                  <a:buFont typeface="+mj-ea"/>
                  <a:buAutoNum type="circleNumDbPlain"/>
                </a:pPr>
                <a:endParaRPr lang="en-US" altLang="ja-JP" sz="1800" dirty="0">
                  <a:solidFill>
                    <a:prstClr val="black"/>
                  </a:solidFill>
                  <a:latin typeface="Cambria Math" panose="02040503050406030204" pitchFamily="18" charset="0"/>
                </a:endParaRPr>
              </a:p>
              <a:p>
                <a:pPr marL="0" indent="0">
                  <a:buFont typeface="Arial" panose="020B0604020202020204" pitchFamily="34" charset="0"/>
                  <a:buNone/>
                </a:pPr>
                <a:r>
                  <a:rPr lang="en-US" altLang="ja-JP" sz="1800" i="1" dirty="0">
                    <a:solidFill>
                      <a:prstClr val="black"/>
                    </a:solidFill>
                    <a:latin typeface="Cambria Math" panose="02040503050406030204" pitchFamily="18" charset="0"/>
                  </a:rPr>
                  <a:t/>
                </a:r>
                <a:br>
                  <a:rPr lang="en-US" altLang="ja-JP" sz="1800" i="1" dirty="0">
                    <a:solidFill>
                      <a:prstClr val="black"/>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altLang="ja-JP" sz="1800" i="1">
                          <a:solidFill>
                            <a:prstClr val="black"/>
                          </a:solidFill>
                          <a:latin typeface="Cambria Math" panose="02040503050406030204" pitchFamily="18" charset="0"/>
                        </a:rPr>
                        <m:t> </m:t>
                      </m:r>
                    </m:oMath>
                  </m:oMathPara>
                </a14:m>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mc:Choice>
        <mc:Fallback xmlns="">
          <p:sp>
            <p:nvSpPr>
              <p:cNvPr id="12" name="コンテンツ プレースホルダー 2">
                <a:extLst>
                  <a:ext uri="{FF2B5EF4-FFF2-40B4-BE49-F238E27FC236}">
                    <a16:creationId xmlns:a16="http://schemas.microsoft.com/office/drawing/2014/main" id="{CA7448DA-3850-4E6C-B04D-298E8C6FF26F}"/>
                  </a:ext>
                </a:extLst>
              </p:cNvPr>
              <p:cNvSpPr txBox="1">
                <a:spLocks noRot="1" noChangeAspect="1" noMove="1" noResize="1" noEditPoints="1" noAdjustHandles="1" noChangeArrowheads="1" noChangeShapeType="1" noTextEdit="1"/>
              </p:cNvSpPr>
              <p:nvPr/>
            </p:nvSpPr>
            <p:spPr>
              <a:xfrm>
                <a:off x="0" y="566443"/>
                <a:ext cx="8963403" cy="6134240"/>
              </a:xfrm>
              <a:prstGeom prst="rect">
                <a:avLst/>
              </a:prstGeom>
              <a:blipFill>
                <a:blip r:embed="rId6"/>
                <a:stretch>
                  <a:fillRect l="-612" t="-1093"/>
                </a:stretch>
              </a:blipFill>
            </p:spPr>
            <p:txBody>
              <a:bodyPr/>
              <a:lstStyle/>
              <a:p>
                <a:r>
                  <a:rPr lang="ja-JP" altLang="en-US">
                    <a:noFill/>
                  </a:rPr>
                  <a:t> </a:t>
                </a:r>
              </a:p>
            </p:txBody>
          </p:sp>
        </mc:Fallback>
      </mc:AlternateContent>
      <p:sp>
        <p:nvSpPr>
          <p:cNvPr id="2" name="スライド番号プレースホルダー 1">
            <a:extLst>
              <a:ext uri="{FF2B5EF4-FFF2-40B4-BE49-F238E27FC236}">
                <a16:creationId xmlns:a16="http://schemas.microsoft.com/office/drawing/2014/main" xmlns="" id="{256F71D3-7B98-416F-9BE9-DAB46E34C636}"/>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14</a:t>
            </a:fld>
            <a:endParaRPr kumimoji="1" lang="ja-JP" altLang="en-US">
              <a:solidFill>
                <a:prstClr val="black">
                  <a:tint val="75000"/>
                </a:prstClr>
              </a:solidFill>
            </a:endParaRPr>
          </a:p>
        </p:txBody>
      </p:sp>
    </p:spTree>
    <p:extLst>
      <p:ext uri="{BB962C8B-B14F-4D97-AF65-F5344CB8AC3E}">
        <p14:creationId xmlns:p14="http://schemas.microsoft.com/office/powerpoint/2010/main" val="17731776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2.4 </a:t>
            </a:r>
            <a:r>
              <a:rPr lang="ja-JP" altLang="en-US" sz="2800" dirty="0">
                <a:solidFill>
                  <a:prstClr val="white"/>
                </a:solidFill>
              </a:rPr>
              <a:t>機械学習の基礎</a:t>
            </a:r>
          </a:p>
        </p:txBody>
      </p:sp>
      <mc:AlternateContent xmlns:mc="http://schemas.openxmlformats.org/markup-compatibility/2006" xmlns:a14="http://schemas.microsoft.com/office/drawing/2010/main">
        <mc:Choice Requires="a14">
          <p:sp>
            <p:nvSpPr>
              <p:cNvPr id="7"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3"/>
                <a:ext cx="8963403" cy="613424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2.4.8 </a:t>
                </a:r>
                <a:r>
                  <a:rPr lang="ja-JP" altLang="en-US" sz="1800" dirty="0">
                    <a:solidFill>
                      <a:prstClr val="black"/>
                    </a:solidFill>
                  </a:rPr>
                  <a:t>クラス分類へのアプローチ</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r>
                  <a:rPr lang="ja-JP" altLang="en-US" sz="1800" dirty="0">
                    <a:solidFill>
                      <a:prstClr val="black"/>
                    </a:solidFill>
                  </a:rPr>
                  <a:t>目標：与えられた入力に対して，離散的な目的変数を予測する</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342900" indent="-342900">
                  <a:buFont typeface="+mj-ea"/>
                  <a:buAutoNum type="circleNumDbPlain"/>
                </a:pPr>
                <a:r>
                  <a:rPr lang="ja-JP" altLang="en-US" sz="1800" dirty="0">
                    <a:solidFill>
                      <a:prstClr val="black"/>
                    </a:solidFill>
                  </a:rPr>
                  <a:t>関数モデル：</a:t>
                </a:r>
                <a:r>
                  <a:rPr lang="en-US" altLang="ja-JP" sz="1800" dirty="0">
                    <a:solidFill>
                      <a:prstClr val="black"/>
                    </a:solidFill>
                  </a:rPr>
                  <a:t/>
                </a:r>
                <a:br>
                  <a:rPr lang="en-US" altLang="ja-JP" sz="1800" dirty="0">
                    <a:solidFill>
                      <a:prstClr val="black"/>
                    </a:solidFill>
                  </a:rPr>
                </a:br>
                <a:r>
                  <a:rPr lang="ja-JP" altLang="en-US" sz="1800" dirty="0">
                    <a:solidFill>
                      <a:prstClr val="black"/>
                    </a:solidFill>
                  </a:rPr>
                  <a:t>入力と出力の間の関係を関数としてモデル化する手法</a:t>
                </a:r>
                <a:r>
                  <a:rPr lang="en-US" altLang="ja-JP" sz="1800" dirty="0">
                    <a:solidFill>
                      <a:prstClr val="black"/>
                    </a:solidFill>
                  </a:rPr>
                  <a:t/>
                </a:r>
                <a:br>
                  <a:rPr lang="en-US" altLang="ja-JP" sz="1800" dirty="0">
                    <a:solidFill>
                      <a:prstClr val="black"/>
                    </a:solidFill>
                  </a:rPr>
                </a:br>
                <a:r>
                  <a:rPr lang="en-US" altLang="ja-JP" sz="1800" dirty="0">
                    <a:solidFill>
                      <a:prstClr val="black"/>
                    </a:solidFill>
                  </a:rPr>
                  <a:t>3</a:t>
                </a:r>
                <a:r>
                  <a:rPr lang="ja-JP" altLang="en-US" sz="1800" dirty="0">
                    <a:solidFill>
                      <a:prstClr val="black"/>
                    </a:solidFill>
                  </a:rPr>
                  <a:t>章のニューラルネットもこれ</a:t>
                </a:r>
                <a:r>
                  <a:rPr lang="en-US" altLang="ja-JP" sz="1800" dirty="0">
                    <a:solidFill>
                      <a:prstClr val="black"/>
                    </a:solidFill>
                  </a:rPr>
                  <a:t/>
                </a:r>
                <a:br>
                  <a:rPr lang="en-US" altLang="ja-JP" sz="1800" dirty="0">
                    <a:solidFill>
                      <a:prstClr val="black"/>
                    </a:solidFill>
                  </a:rPr>
                </a:br>
                <a:r>
                  <a:rPr lang="en-US" altLang="ja-JP" sz="1800" dirty="0">
                    <a:solidFill>
                      <a:prstClr val="black"/>
                    </a:solidFill>
                  </a:rPr>
                  <a:t/>
                </a:r>
                <a:br>
                  <a:rPr lang="en-US" altLang="ja-JP" sz="1800" dirty="0">
                    <a:solidFill>
                      <a:prstClr val="black"/>
                    </a:solidFill>
                  </a:rPr>
                </a:br>
                <a:endParaRPr lang="en-US" altLang="ja-JP" sz="1800" dirty="0">
                  <a:solidFill>
                    <a:prstClr val="black"/>
                  </a:solidFill>
                </a:endParaRPr>
              </a:p>
              <a:p>
                <a:pPr marL="342900" indent="-342900">
                  <a:buFont typeface="+mj-ea"/>
                  <a:buAutoNum type="circleNumDbPlain"/>
                </a:pPr>
                <a:r>
                  <a:rPr lang="ja-JP" altLang="en-US" sz="1800" dirty="0">
                    <a:solidFill>
                      <a:prstClr val="black"/>
                    </a:solidFill>
                  </a:rPr>
                  <a:t>生成モデル：</a:t>
                </a:r>
                <a:r>
                  <a:rPr lang="en-US" altLang="ja-JP" sz="1800" dirty="0">
                    <a:solidFill>
                      <a:prstClr val="black"/>
                    </a:solidFill>
                  </a:rPr>
                  <a:t/>
                </a:r>
                <a:br>
                  <a:rPr lang="en-US" altLang="ja-JP" sz="1800" dirty="0">
                    <a:solidFill>
                      <a:prstClr val="black"/>
                    </a:solidFill>
                  </a:rPr>
                </a:br>
                <a:r>
                  <a:rPr lang="ja-JP" altLang="en-US" sz="1800" dirty="0">
                    <a:solidFill>
                      <a:prstClr val="black"/>
                    </a:solidFill>
                  </a:rPr>
                  <a:t>データに潜むランダム性を同時分布</a:t>
                </a:r>
                <a14:m>
                  <m:oMath xmlns:m="http://schemas.openxmlformats.org/officeDocument/2006/math">
                    <m:r>
                      <a:rPr lang="en-US" altLang="ja-JP" sz="1800" i="1" smtClean="0">
                        <a:solidFill>
                          <a:prstClr val="black"/>
                        </a:solidFill>
                        <a:latin typeface="Cambria Math" panose="02040503050406030204" pitchFamily="18" charset="0"/>
                      </a:rPr>
                      <m:t>𝑃</m:t>
                    </m:r>
                    <m:r>
                      <a:rPr lang="en-US" altLang="ja-JP" sz="1800" i="1" smtClean="0">
                        <a:solidFill>
                          <a:prstClr val="black"/>
                        </a:solidFill>
                        <a:latin typeface="Cambria Math" panose="02040503050406030204" pitchFamily="18" charset="0"/>
                      </a:rPr>
                      <m:t>(</m:t>
                    </m:r>
                    <m:r>
                      <a:rPr lang="en-US" altLang="ja-JP" sz="1800" i="1" smtClean="0">
                        <a:solidFill>
                          <a:prstClr val="black"/>
                        </a:solidFill>
                        <a:latin typeface="Cambria Math" panose="02040503050406030204" pitchFamily="18" charset="0"/>
                      </a:rPr>
                      <m:t>𝑥</m:t>
                    </m:r>
                    <m:r>
                      <a:rPr lang="en-US" altLang="ja-JP" sz="1800" i="1" smtClean="0">
                        <a:solidFill>
                          <a:prstClr val="black"/>
                        </a:solidFill>
                        <a:latin typeface="Cambria Math" panose="02040503050406030204" pitchFamily="18" charset="0"/>
                      </a:rPr>
                      <m:t>,</m:t>
                    </m:r>
                    <m:r>
                      <a:rPr lang="en-US" altLang="ja-JP" sz="1800" i="1" smtClean="0">
                        <a:solidFill>
                          <a:prstClr val="black"/>
                        </a:solidFill>
                        <a:latin typeface="Cambria Math" panose="02040503050406030204" pitchFamily="18" charset="0"/>
                      </a:rPr>
                      <m:t>𝑦</m:t>
                    </m:r>
                    <m:r>
                      <a:rPr lang="en-US" altLang="ja-JP" sz="1800" i="1" smtClean="0">
                        <a:solidFill>
                          <a:prstClr val="black"/>
                        </a:solidFill>
                        <a:latin typeface="Cambria Math" panose="02040503050406030204" pitchFamily="18" charset="0"/>
                      </a:rPr>
                      <m:t>)</m:t>
                    </m:r>
                    <m:r>
                      <a:rPr lang="ja-JP" altLang="en-US" sz="1800" i="1">
                        <a:solidFill>
                          <a:prstClr val="black"/>
                        </a:solidFill>
                        <a:latin typeface="Cambria Math" panose="02040503050406030204" pitchFamily="18" charset="0"/>
                      </a:rPr>
                      <m:t>の</m:t>
                    </m:r>
                  </m:oMath>
                </a14:m>
                <a:r>
                  <a:rPr lang="ja-JP" altLang="en-US" sz="1800" dirty="0">
                    <a:solidFill>
                      <a:prstClr val="black"/>
                    </a:solidFill>
                  </a:rPr>
                  <a:t>モデル化で表現し，データにフィットさせる</a:t>
                </a:r>
                <a:r>
                  <a:rPr lang="en-US" altLang="ja-JP" sz="1800" dirty="0">
                    <a:solidFill>
                      <a:prstClr val="black"/>
                    </a:solidFill>
                  </a:rPr>
                  <a:t/>
                </a:r>
                <a:br>
                  <a:rPr lang="en-US" altLang="ja-JP" sz="1800" dirty="0">
                    <a:solidFill>
                      <a:prstClr val="black"/>
                    </a:solidFill>
                  </a:rPr>
                </a:br>
                <a:r>
                  <a:rPr lang="en-US" altLang="ja-JP" sz="1800" dirty="0">
                    <a:solidFill>
                      <a:prstClr val="black"/>
                    </a:solidFill>
                  </a:rPr>
                  <a:t/>
                </a:r>
                <a:br>
                  <a:rPr lang="en-US" altLang="ja-JP" sz="1800" dirty="0">
                    <a:solidFill>
                      <a:prstClr val="black"/>
                    </a:solidFill>
                  </a:rPr>
                </a:br>
                <a:endParaRPr lang="en-US" altLang="ja-JP" sz="1800" dirty="0">
                  <a:solidFill>
                    <a:prstClr val="black"/>
                  </a:solidFill>
                </a:endParaRPr>
              </a:p>
              <a:p>
                <a:pPr marL="342900" indent="-342900">
                  <a:buFont typeface="+mj-ea"/>
                  <a:buAutoNum type="circleNumDbPlain"/>
                </a:pPr>
                <a:r>
                  <a:rPr lang="ja-JP" altLang="en-US" sz="1800" dirty="0">
                    <a:solidFill>
                      <a:prstClr val="black"/>
                    </a:solidFill>
                  </a:rPr>
                  <a:t>識別モデル</a:t>
                </a:r>
                <a:r>
                  <a:rPr lang="en-US" altLang="ja-JP" sz="1800" dirty="0">
                    <a:solidFill>
                      <a:prstClr val="black"/>
                    </a:solidFill>
                  </a:rPr>
                  <a:t/>
                </a:r>
                <a:br>
                  <a:rPr lang="en-US" altLang="ja-JP" sz="1800" dirty="0">
                    <a:solidFill>
                      <a:prstClr val="black"/>
                    </a:solidFill>
                  </a:rPr>
                </a:br>
                <a:r>
                  <a:rPr lang="ja-JP" altLang="en-US" sz="1800" dirty="0">
                    <a:solidFill>
                      <a:prstClr val="black"/>
                    </a:solidFill>
                  </a:rPr>
                  <a:t>直接的に</a:t>
                </a:r>
                <a14:m>
                  <m:oMath xmlns:m="http://schemas.openxmlformats.org/officeDocument/2006/math">
                    <m:r>
                      <a:rPr lang="en-US" altLang="ja-JP" sz="1800" i="1" smtClean="0">
                        <a:solidFill>
                          <a:prstClr val="black"/>
                        </a:solidFill>
                        <a:latin typeface="Cambria Math" panose="02040503050406030204" pitchFamily="18" charset="0"/>
                      </a:rPr>
                      <m:t>𝑃</m:t>
                    </m:r>
                    <m:r>
                      <a:rPr lang="en-US" altLang="ja-JP" sz="1800" i="1" smtClean="0">
                        <a:solidFill>
                          <a:prstClr val="black"/>
                        </a:solidFill>
                        <a:latin typeface="Cambria Math" panose="02040503050406030204" pitchFamily="18" charset="0"/>
                      </a:rPr>
                      <m:t>(</m:t>
                    </m:r>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𝑘</m:t>
                        </m:r>
                      </m:sub>
                    </m:sSub>
                    <m:r>
                      <a:rPr lang="en-US" altLang="ja-JP" sz="1800" i="1" smtClean="0">
                        <a:solidFill>
                          <a:prstClr val="black"/>
                        </a:solidFill>
                        <a:latin typeface="Cambria Math" panose="02040503050406030204" pitchFamily="18" charset="0"/>
                      </a:rPr>
                      <m:t>|</m:t>
                    </m:r>
                    <m:r>
                      <a:rPr lang="en-US" altLang="ja-JP" sz="1800" i="1" smtClean="0">
                        <a:solidFill>
                          <a:prstClr val="black"/>
                        </a:solidFill>
                        <a:latin typeface="Cambria Math" panose="02040503050406030204" pitchFamily="18" charset="0"/>
                      </a:rPr>
                      <m:t>𝑥</m:t>
                    </m:r>
                    <m:r>
                      <a:rPr lang="en-US" altLang="ja-JP" sz="1800" i="1" smtClean="0">
                        <a:solidFill>
                          <a:prstClr val="black"/>
                        </a:solidFill>
                        <a:latin typeface="Cambria Math" panose="02040503050406030204" pitchFamily="18" charset="0"/>
                      </a:rPr>
                      <m:t>)</m:t>
                    </m:r>
                    <m:r>
                      <a:rPr lang="ja-JP" altLang="en-US" sz="1800" i="1">
                        <a:solidFill>
                          <a:prstClr val="black"/>
                        </a:solidFill>
                        <a:latin typeface="Cambria Math" panose="02040503050406030204" pitchFamily="18" charset="0"/>
                      </a:rPr>
                      <m:t>を</m:t>
                    </m:r>
                  </m:oMath>
                </a14:m>
                <a:r>
                  <a:rPr lang="ja-JP" altLang="en-US" sz="1800" dirty="0">
                    <a:solidFill>
                      <a:prstClr val="black"/>
                    </a:solidFill>
                  </a:rPr>
                  <a:t>モデル化して，データ学習させる</a:t>
                </a:r>
                <a:r>
                  <a:rPr lang="en-US" altLang="ja-JP" sz="1800" dirty="0">
                    <a:solidFill>
                      <a:prstClr val="black"/>
                    </a:solidFill>
                  </a:rPr>
                  <a:t/>
                </a:r>
                <a:br>
                  <a:rPr lang="en-US" altLang="ja-JP" sz="1800" dirty="0">
                    <a:solidFill>
                      <a:prstClr val="black"/>
                    </a:solidFill>
                  </a:rPr>
                </a:br>
                <a:r>
                  <a:rPr lang="ja-JP" altLang="en-US" sz="1800" dirty="0">
                    <a:solidFill>
                      <a:prstClr val="black"/>
                    </a:solidFill>
                  </a:rPr>
                  <a:t>→以降識別モデルに関するお話です．　</a:t>
                </a:r>
              </a:p>
            </p:txBody>
          </p:sp>
        </mc:Choice>
        <mc:Fallback xmlns="">
          <p:sp>
            <p:nvSpPr>
              <p:cNvPr id="7" name="コンテンツ プレースホルダー 2">
                <a:extLst>
                  <a:ext uri="{FF2B5EF4-FFF2-40B4-BE49-F238E27FC236}">
                    <a16:creationId xmlns:a16="http://schemas.microsoft.com/office/drawing/2014/main" id="{CA7448DA-3850-4E6C-B04D-298E8C6FF26F}"/>
                  </a:ext>
                </a:extLst>
              </p:cNvPr>
              <p:cNvSpPr txBox="1">
                <a:spLocks noRot="1" noChangeAspect="1" noMove="1" noResize="1" noEditPoints="1" noAdjustHandles="1" noChangeArrowheads="1" noChangeShapeType="1" noTextEdit="1"/>
              </p:cNvSpPr>
              <p:nvPr/>
            </p:nvSpPr>
            <p:spPr>
              <a:xfrm>
                <a:off x="0" y="566443"/>
                <a:ext cx="8963403" cy="6134240"/>
              </a:xfrm>
              <a:prstGeom prst="rect">
                <a:avLst/>
              </a:prstGeom>
              <a:blipFill>
                <a:blip r:embed="rId2"/>
                <a:stretch>
                  <a:fillRect l="-612" t="-1093"/>
                </a:stretch>
              </a:blipFill>
            </p:spPr>
            <p:txBody>
              <a:bodyPr/>
              <a:lstStyle/>
              <a:p>
                <a:r>
                  <a:rPr lang="ja-JP" altLang="en-US">
                    <a:noFill/>
                  </a:rPr>
                  <a:t> </a:t>
                </a:r>
              </a:p>
            </p:txBody>
          </p:sp>
        </mc:Fallback>
      </mc:AlternateContent>
      <p:sp>
        <p:nvSpPr>
          <p:cNvPr id="2" name="スライド番号プレースホルダー 1">
            <a:extLst>
              <a:ext uri="{FF2B5EF4-FFF2-40B4-BE49-F238E27FC236}">
                <a16:creationId xmlns:a16="http://schemas.microsoft.com/office/drawing/2014/main" xmlns="" id="{7F78BE72-1C50-4638-A5B3-CCC714ED69A5}"/>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15</a:t>
            </a:fld>
            <a:endParaRPr kumimoji="1" lang="ja-JP" altLang="en-US">
              <a:solidFill>
                <a:prstClr val="black">
                  <a:tint val="75000"/>
                </a:prstClr>
              </a:solidFill>
            </a:endParaRPr>
          </a:p>
        </p:txBody>
      </p:sp>
    </p:spTree>
    <p:extLst>
      <p:ext uri="{BB962C8B-B14F-4D97-AF65-F5344CB8AC3E}">
        <p14:creationId xmlns:p14="http://schemas.microsoft.com/office/powerpoint/2010/main" val="40072069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xmlns="" id="{53EF2477-6D81-48D4-93ED-CB033BA90435}"/>
              </a:ext>
            </a:extLst>
          </p:cNvPr>
          <p:cNvSpPr/>
          <p:nvPr/>
        </p:nvSpPr>
        <p:spPr>
          <a:xfrm>
            <a:off x="1388853" y="5806659"/>
            <a:ext cx="6642340" cy="712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12" name="正方形/長方形 11">
            <a:extLst>
              <a:ext uri="{FF2B5EF4-FFF2-40B4-BE49-F238E27FC236}">
                <a16:creationId xmlns:a16="http://schemas.microsoft.com/office/drawing/2014/main" xmlns="" id="{53EF2477-6D81-48D4-93ED-CB033BA90435}"/>
              </a:ext>
            </a:extLst>
          </p:cNvPr>
          <p:cNvSpPr/>
          <p:nvPr/>
        </p:nvSpPr>
        <p:spPr>
          <a:xfrm>
            <a:off x="1406106" y="4539806"/>
            <a:ext cx="6607834" cy="712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8" name="正方形/長方形 7">
            <a:extLst>
              <a:ext uri="{FF2B5EF4-FFF2-40B4-BE49-F238E27FC236}">
                <a16:creationId xmlns:a16="http://schemas.microsoft.com/office/drawing/2014/main" xmlns="" id="{53EF2477-6D81-48D4-93ED-CB033BA90435}"/>
              </a:ext>
            </a:extLst>
          </p:cNvPr>
          <p:cNvSpPr/>
          <p:nvPr/>
        </p:nvSpPr>
        <p:spPr>
          <a:xfrm>
            <a:off x="992038" y="2409675"/>
            <a:ext cx="7203056" cy="9997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2.4 </a:t>
            </a:r>
            <a:r>
              <a:rPr lang="ja-JP" altLang="en-US" sz="2800" dirty="0">
                <a:solidFill>
                  <a:prstClr val="white"/>
                </a:solidFill>
              </a:rPr>
              <a:t>機械学習の基礎</a:t>
            </a:r>
          </a:p>
        </p:txBody>
      </p:sp>
      <mc:AlternateContent xmlns:mc="http://schemas.openxmlformats.org/markup-compatibility/2006" xmlns:a14="http://schemas.microsoft.com/office/drawing/2010/main">
        <mc:Choice Requires="a14">
          <p:sp>
            <p:nvSpPr>
              <p:cNvPr id="7"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4"/>
                <a:ext cx="8954219" cy="35224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2.4.9 </a:t>
                </a:r>
                <a:r>
                  <a:rPr lang="ja-JP" altLang="en-US" sz="1800" dirty="0">
                    <a:solidFill>
                      <a:prstClr val="black"/>
                    </a:solidFill>
                  </a:rPr>
                  <a:t>ロジスティック回帰（</a:t>
                </a:r>
                <a:r>
                  <a:rPr lang="en-US" altLang="ja-JP" sz="1800" dirty="0">
                    <a:solidFill>
                      <a:prstClr val="black"/>
                    </a:solidFill>
                  </a:rPr>
                  <a:t>2</a:t>
                </a:r>
                <a:r>
                  <a:rPr lang="ja-JP" altLang="en-US" sz="1800" dirty="0">
                    <a:solidFill>
                      <a:prstClr val="black"/>
                    </a:solidFill>
                  </a:rPr>
                  <a:t>クラス分類）</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r>
                  <a:rPr lang="ja-JP" altLang="en-US" sz="1800" dirty="0">
                    <a:solidFill>
                      <a:prstClr val="black"/>
                    </a:solidFill>
                  </a:rPr>
                  <a:t>２クラス分類を考える→</a:t>
                </a:r>
                <a14:m>
                  <m:oMath xmlns:m="http://schemas.openxmlformats.org/officeDocument/2006/math">
                    <m:r>
                      <a:rPr lang="en-US" altLang="ja-JP" sz="1800" i="1" smtClean="0">
                        <a:solidFill>
                          <a:prstClr val="black"/>
                        </a:solidFill>
                        <a:latin typeface="Cambria Math" panose="02040503050406030204" pitchFamily="18" charset="0"/>
                      </a:rPr>
                      <m:t>𝑃</m:t>
                    </m:r>
                    <m:d>
                      <m:dPr>
                        <m:ctrlPr>
                          <a:rPr lang="en-US" altLang="ja-JP" sz="1800" i="1" smtClean="0">
                            <a:solidFill>
                              <a:prstClr val="black"/>
                            </a:solidFill>
                            <a:latin typeface="Cambria Math" panose="02040503050406030204" pitchFamily="18" charset="0"/>
                          </a:rPr>
                        </m:ctrlPr>
                      </m:dPr>
                      <m:e>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1</m:t>
                            </m:r>
                          </m:sub>
                        </m:sSub>
                      </m:e>
                      <m:e>
                        <m:r>
                          <a:rPr lang="en-US" altLang="ja-JP" sz="1800" i="1" smtClean="0">
                            <a:solidFill>
                              <a:prstClr val="black"/>
                            </a:solidFill>
                            <a:latin typeface="Cambria Math" panose="02040503050406030204" pitchFamily="18" charset="0"/>
                          </a:rPr>
                          <m:t>𝑥</m:t>
                        </m:r>
                      </m:e>
                    </m:d>
                    <m:r>
                      <a:rPr lang="en-US" altLang="ja-JP" sz="1800" i="1" smtClean="0">
                        <a:solidFill>
                          <a:prstClr val="black"/>
                        </a:solidFill>
                        <a:latin typeface="Cambria Math" panose="02040503050406030204" pitchFamily="18" charset="0"/>
                      </a:rPr>
                      <m:t>+</m:t>
                    </m:r>
                    <m:r>
                      <a:rPr lang="en-US" altLang="ja-JP" sz="1800" i="1">
                        <a:solidFill>
                          <a:prstClr val="black"/>
                        </a:solidFill>
                        <a:latin typeface="Cambria Math" panose="02040503050406030204" pitchFamily="18" charset="0"/>
                      </a:rPr>
                      <m:t>𝑃</m:t>
                    </m:r>
                    <m:d>
                      <m:dPr>
                        <m:ctrlPr>
                          <a:rPr lang="en-US" altLang="ja-JP" sz="1800" i="1">
                            <a:solidFill>
                              <a:prstClr val="black"/>
                            </a:solidFill>
                            <a:latin typeface="Cambria Math" panose="02040503050406030204" pitchFamily="18" charset="0"/>
                          </a:rPr>
                        </m:ctrlPr>
                      </m:dPr>
                      <m:e>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2</m:t>
                            </m:r>
                          </m:sub>
                        </m:sSub>
                      </m:e>
                      <m:e>
                        <m:r>
                          <a:rPr lang="en-US" altLang="ja-JP" sz="1800" i="1">
                            <a:solidFill>
                              <a:prstClr val="black"/>
                            </a:solidFill>
                            <a:latin typeface="Cambria Math" panose="02040503050406030204" pitchFamily="18" charset="0"/>
                          </a:rPr>
                          <m:t>𝑥</m:t>
                        </m:r>
                      </m:e>
                    </m:d>
                    <m:r>
                      <a:rPr lang="en-US" altLang="ja-JP" sz="1800" i="1" smtClean="0">
                        <a:solidFill>
                          <a:prstClr val="black"/>
                        </a:solidFill>
                        <a:latin typeface="Cambria Math" panose="02040503050406030204" pitchFamily="18" charset="0"/>
                      </a:rPr>
                      <m:t>=1</m:t>
                    </m:r>
                    <m:r>
                      <a:rPr lang="ja-JP" altLang="en-US" sz="1800" i="1">
                        <a:solidFill>
                          <a:prstClr val="black"/>
                        </a:solidFill>
                        <a:latin typeface="Cambria Math" panose="02040503050406030204" pitchFamily="18" charset="0"/>
                      </a:rPr>
                      <m:t>が</m:t>
                    </m:r>
                  </m:oMath>
                </a14:m>
                <a:r>
                  <a:rPr lang="ja-JP" altLang="en-US" sz="1800" dirty="0">
                    <a:solidFill>
                      <a:prstClr val="black"/>
                    </a:solidFill>
                  </a:rPr>
                  <a:t>成立</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r>
                  <a:rPr lang="ja-JP" altLang="en-US" sz="1800" dirty="0">
                    <a:solidFill>
                      <a:prstClr val="black"/>
                    </a:solidFill>
                  </a:rPr>
                  <a:t>　　　　</a:t>
                </a:r>
                <a:r>
                  <a:rPr lang="ja-JP" altLang="en-US" sz="1800" dirty="0" smtClean="0">
                    <a:solidFill>
                      <a:prstClr val="black"/>
                    </a:solidFill>
                  </a:rPr>
                  <a:t>      </a:t>
                </a:r>
                <a:r>
                  <a:rPr lang="ja-JP" altLang="en-US" sz="1800" b="1" dirty="0" smtClean="0">
                    <a:solidFill>
                      <a:prstClr val="black"/>
                    </a:solidFill>
                  </a:rPr>
                  <a:t>条件付き分</a:t>
                </a:r>
                <a:r>
                  <a:rPr lang="ja-JP" altLang="en-US" sz="1800" b="1" dirty="0">
                    <a:solidFill>
                      <a:prstClr val="black"/>
                    </a:solidFill>
                  </a:rPr>
                  <a:t>布</a:t>
                </a:r>
                <a:endParaRPr lang="en-US" altLang="ja-JP" sz="1600" b="1" dirty="0">
                  <a:solidFill>
                    <a:prstClr val="black"/>
                  </a:solidFill>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1600" i="1" smtClean="0">
                          <a:solidFill>
                            <a:prstClr val="black"/>
                          </a:solidFill>
                          <a:latin typeface="Cambria Math" panose="02040503050406030204" pitchFamily="18" charset="0"/>
                        </a:rPr>
                        <m:t>𝑃</m:t>
                      </m:r>
                      <m:d>
                        <m:dPr>
                          <m:ctrlPr>
                            <a:rPr lang="en-US" altLang="ja-JP" sz="1600" i="1" smtClean="0">
                              <a:solidFill>
                                <a:prstClr val="black"/>
                              </a:solidFill>
                              <a:latin typeface="Cambria Math" panose="02040503050406030204" pitchFamily="18" charset="0"/>
                            </a:rPr>
                          </m:ctrlPr>
                        </m:dPr>
                        <m:e>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𝐶</m:t>
                              </m:r>
                            </m:e>
                            <m:sub>
                              <m:r>
                                <a:rPr lang="en-US" altLang="ja-JP" sz="1600" i="1" smtClean="0">
                                  <a:solidFill>
                                    <a:prstClr val="black"/>
                                  </a:solidFill>
                                  <a:latin typeface="Cambria Math" panose="02040503050406030204" pitchFamily="18" charset="0"/>
                                </a:rPr>
                                <m:t>1</m:t>
                              </m:r>
                            </m:sub>
                          </m:sSub>
                        </m:e>
                        <m:e>
                          <m:r>
                            <a:rPr lang="en-US" altLang="ja-JP" sz="1600" i="1" smtClean="0">
                              <a:solidFill>
                                <a:prstClr val="black"/>
                              </a:solidFill>
                              <a:latin typeface="Cambria Math" panose="02040503050406030204" pitchFamily="18" charset="0"/>
                            </a:rPr>
                            <m:t>𝑥</m:t>
                          </m:r>
                        </m:e>
                      </m:d>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𝜎</m:t>
                      </m:r>
                      <m:d>
                        <m:dPr>
                          <m:ctrlPr>
                            <a:rPr lang="en-US" altLang="ja-JP" sz="1600" i="1" smtClean="0">
                              <a:solidFill>
                                <a:prstClr val="black"/>
                              </a:solidFill>
                              <a:latin typeface="Cambria Math" panose="02040503050406030204" pitchFamily="18" charset="0"/>
                            </a:rPr>
                          </m:ctrlPr>
                        </m:dPr>
                        <m:e>
                          <m:r>
                            <a:rPr lang="en-US" altLang="ja-JP" sz="1600" i="1" smtClean="0">
                              <a:solidFill>
                                <a:prstClr val="black"/>
                              </a:solidFill>
                              <a:latin typeface="Cambria Math" panose="02040503050406030204" pitchFamily="18" charset="0"/>
                            </a:rPr>
                            <m:t>𝑢</m:t>
                          </m:r>
                        </m:e>
                      </m:d>
                      <m:r>
                        <a:rPr lang="en-US" altLang="ja-JP" sz="1600" i="1" smtClean="0">
                          <a:solidFill>
                            <a:prstClr val="black"/>
                          </a:solidFill>
                          <a:latin typeface="Cambria Math" panose="02040503050406030204" pitchFamily="18" charset="0"/>
                        </a:rPr>
                        <m:t>            </m:t>
                      </m:r>
                      <m:r>
                        <a:rPr lang="en-US" altLang="ja-JP" sz="1200" i="1" smtClean="0">
                          <a:solidFill>
                            <a:srgbClr val="FF0000"/>
                          </a:solidFill>
                          <a:latin typeface="Cambria Math" panose="02040503050406030204" pitchFamily="18" charset="0"/>
                        </a:rPr>
                        <m:t>𝑢</m:t>
                      </m:r>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𝑙𝑜𝑔</m:t>
                      </m:r>
                      <m:f>
                        <m:fPr>
                          <m:ctrlPr>
                            <a:rPr lang="en-US" altLang="ja-JP" sz="1200" i="1" smtClean="0">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𝑃</m:t>
                          </m:r>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𝐶</m:t>
                              </m:r>
                            </m:e>
                            <m:sub>
                              <m:r>
                                <a:rPr lang="en-US" altLang="ja-JP" sz="1200" i="1">
                                  <a:solidFill>
                                    <a:prstClr val="black"/>
                                  </a:solidFill>
                                  <a:latin typeface="Cambria Math" panose="02040503050406030204" pitchFamily="18" charset="0"/>
                                </a:rPr>
                                <m:t>1</m:t>
                              </m:r>
                            </m:sub>
                          </m:sSub>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m:t>
                          </m:r>
                        </m:num>
                        <m:den>
                          <m:r>
                            <a:rPr lang="en-US" altLang="ja-JP" sz="1200" i="1">
                              <a:solidFill>
                                <a:prstClr val="black"/>
                              </a:solidFill>
                              <a:latin typeface="Cambria Math" panose="02040503050406030204" pitchFamily="18" charset="0"/>
                            </a:rPr>
                            <m:t>1−</m:t>
                          </m:r>
                          <m:r>
                            <a:rPr lang="en-US" altLang="ja-JP" sz="1200" i="1">
                              <a:solidFill>
                                <a:prstClr val="black"/>
                              </a:solidFill>
                              <a:latin typeface="Cambria Math" panose="02040503050406030204" pitchFamily="18" charset="0"/>
                            </a:rPr>
                            <m:t>𝑃</m:t>
                          </m:r>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𝐶</m:t>
                              </m:r>
                            </m:e>
                            <m:sub>
                              <m:r>
                                <a:rPr lang="en-US" altLang="ja-JP" sz="1200" i="1">
                                  <a:solidFill>
                                    <a:prstClr val="black"/>
                                  </a:solidFill>
                                  <a:latin typeface="Cambria Math" panose="02040503050406030204" pitchFamily="18" charset="0"/>
                                </a:rPr>
                                <m:t>1</m:t>
                              </m:r>
                            </m:sub>
                          </m:sSub>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m:t>
                          </m:r>
                        </m:den>
                      </m:f>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𝑙𝑜𝑔</m:t>
                      </m:r>
                      <m:f>
                        <m:fPr>
                          <m:ctrlPr>
                            <a:rPr lang="en-US" altLang="ja-JP" sz="1200" i="1" smtClean="0">
                              <a:solidFill>
                                <a:prstClr val="black"/>
                              </a:solidFill>
                              <a:latin typeface="Cambria Math" panose="02040503050406030204" pitchFamily="18" charset="0"/>
                            </a:rPr>
                          </m:ctrlPr>
                        </m:fPr>
                        <m:num>
                          <m:r>
                            <a:rPr lang="en-US" altLang="ja-JP" sz="1200" i="1">
                              <a:solidFill>
                                <a:prstClr val="black"/>
                              </a:solidFill>
                              <a:latin typeface="Cambria Math" panose="02040503050406030204" pitchFamily="18" charset="0"/>
                            </a:rPr>
                            <m:t>𝑃</m:t>
                          </m:r>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𝐶</m:t>
                              </m:r>
                            </m:e>
                            <m:sub>
                              <m:r>
                                <a:rPr lang="en-US" altLang="ja-JP" sz="1200" i="1">
                                  <a:solidFill>
                                    <a:prstClr val="black"/>
                                  </a:solidFill>
                                  <a:latin typeface="Cambria Math" panose="02040503050406030204" pitchFamily="18" charset="0"/>
                                </a:rPr>
                                <m:t>1</m:t>
                              </m:r>
                            </m:sub>
                          </m:sSub>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m:t>
                          </m:r>
                        </m:num>
                        <m:den>
                          <m:r>
                            <a:rPr lang="en-US" altLang="ja-JP" sz="1200" i="1">
                              <a:solidFill>
                                <a:prstClr val="black"/>
                              </a:solidFill>
                              <a:latin typeface="Cambria Math" panose="02040503050406030204" pitchFamily="18" charset="0"/>
                            </a:rPr>
                            <m:t>𝑃</m:t>
                          </m:r>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𝐶</m:t>
                              </m:r>
                            </m:e>
                            <m:sub>
                              <m:r>
                                <a:rPr lang="en-US" altLang="ja-JP" sz="1200" i="1" smtClean="0">
                                  <a:solidFill>
                                    <a:prstClr val="black"/>
                                  </a:solidFill>
                                  <a:latin typeface="Cambria Math" panose="02040503050406030204" pitchFamily="18" charset="0"/>
                                </a:rPr>
                                <m:t>2</m:t>
                              </m:r>
                            </m:sub>
                          </m:sSub>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𝑥</m:t>
                          </m:r>
                          <m:r>
                            <a:rPr lang="en-US" altLang="ja-JP" sz="1200" i="1">
                              <a:solidFill>
                                <a:prstClr val="black"/>
                              </a:solidFill>
                              <a:latin typeface="Cambria Math" panose="02040503050406030204" pitchFamily="18" charset="0"/>
                            </a:rPr>
                            <m:t>)</m:t>
                          </m:r>
                        </m:den>
                      </m:f>
                      <m:r>
                        <a:rPr lang="ja-JP" altLang="en-US" sz="1200" i="1">
                          <a:solidFill>
                            <a:prstClr val="black"/>
                          </a:solidFill>
                          <a:latin typeface="Cambria Math" panose="02040503050406030204" pitchFamily="18" charset="0"/>
                        </a:rPr>
                        <m:t>　</m:t>
                      </m:r>
                      <m:r>
                        <a:rPr lang="ja-JP" altLang="en-US" sz="1200" i="1" smtClean="0">
                          <a:solidFill>
                            <a:prstClr val="black"/>
                          </a:solidFill>
                          <a:latin typeface="Cambria Math" panose="02040503050406030204" pitchFamily="18" charset="0"/>
                        </a:rPr>
                        <m:t>　</m:t>
                      </m:r>
                      <m:sSup>
                        <m:sSupPr>
                          <m:ctrlPr>
                            <a:rPr lang="en-US" altLang="ja-JP" sz="1800" i="1">
                              <a:solidFill>
                                <a:prstClr val="black"/>
                              </a:solidFill>
                              <a:latin typeface="Cambria Math" panose="02040503050406030204" pitchFamily="18" charset="0"/>
                            </a:rPr>
                          </m:ctrlPr>
                        </m:sSupPr>
                        <m:e>
                          <m:r>
                            <a:rPr lang="en-US" altLang="ja-JP" sz="1800" i="1">
                              <a:solidFill>
                                <a:prstClr val="black"/>
                              </a:solidFill>
                              <a:latin typeface="Cambria Math" panose="02040503050406030204" pitchFamily="18" charset="0"/>
                            </a:rPr>
                            <m:t>𝑒</m:t>
                          </m:r>
                        </m:e>
                        <m:sup>
                          <m:r>
                            <a:rPr lang="en-US" altLang="ja-JP" sz="1800" i="1">
                              <a:solidFill>
                                <a:prstClr val="black"/>
                              </a:solidFill>
                              <a:latin typeface="Cambria Math" panose="02040503050406030204" pitchFamily="18" charset="0"/>
                            </a:rPr>
                            <m:t>𝑢</m:t>
                          </m:r>
                        </m:sup>
                      </m:sSup>
                      <m:r>
                        <a:rPr lang="en-US" altLang="ja-JP" sz="1800" i="1">
                          <a:solidFill>
                            <a:prstClr val="black"/>
                          </a:solidFill>
                          <a:latin typeface="Cambria Math" panose="02040503050406030204" pitchFamily="18" charset="0"/>
                        </a:rPr>
                        <m:t>=</m:t>
                      </m:r>
                      <m:f>
                        <m:fPr>
                          <m:type m:val="lin"/>
                          <m:ctrlPr>
                            <a:rPr lang="en-US" altLang="ja-JP" sz="1800" i="1">
                              <a:solidFill>
                                <a:prstClr val="black"/>
                              </a:solidFill>
                              <a:latin typeface="Cambria Math" panose="02040503050406030204" pitchFamily="18" charset="0"/>
                            </a:rPr>
                          </m:ctrlPr>
                        </m:fPr>
                        <m:num>
                          <m:r>
                            <a:rPr lang="en-US" altLang="ja-JP" sz="1800" i="1">
                              <a:solidFill>
                                <a:prstClr val="black"/>
                              </a:solidFill>
                              <a:latin typeface="Cambria Math" panose="02040503050406030204" pitchFamily="18" charset="0"/>
                            </a:rPr>
                            <m:t>𝑃</m:t>
                          </m:r>
                          <m:r>
                            <a:rPr lang="en-US" altLang="ja-JP" sz="1800" i="1">
                              <a:solidFill>
                                <a:prstClr val="black"/>
                              </a:solidFill>
                              <a:latin typeface="Cambria Math" panose="02040503050406030204" pitchFamily="18" charset="0"/>
                            </a:rPr>
                            <m:t>(</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a:solidFill>
                                    <a:prstClr val="black"/>
                                  </a:solidFill>
                                  <a:latin typeface="Cambria Math" panose="02040503050406030204" pitchFamily="18" charset="0"/>
                                </a:rPr>
                                <m:t>1</m:t>
                              </m:r>
                            </m:sub>
                          </m:sSub>
                          <m:r>
                            <a:rPr lang="en-US" altLang="ja-JP" sz="1800" i="1">
                              <a:solidFill>
                                <a:prstClr val="black"/>
                              </a:solidFill>
                              <a:latin typeface="Cambria Math" panose="02040503050406030204" pitchFamily="18" charset="0"/>
                            </a:rPr>
                            <m:t>|</m:t>
                          </m:r>
                          <m:r>
                            <a:rPr lang="en-US" altLang="ja-JP" sz="1800" i="1">
                              <a:solidFill>
                                <a:prstClr val="black"/>
                              </a:solidFill>
                              <a:latin typeface="Cambria Math" panose="02040503050406030204" pitchFamily="18" charset="0"/>
                            </a:rPr>
                            <m:t>𝑥</m:t>
                          </m:r>
                          <m:r>
                            <a:rPr lang="en-US" altLang="ja-JP" sz="1800" i="1">
                              <a:solidFill>
                                <a:prstClr val="black"/>
                              </a:solidFill>
                              <a:latin typeface="Cambria Math" panose="02040503050406030204" pitchFamily="18" charset="0"/>
                            </a:rPr>
                            <m:t>)</m:t>
                          </m:r>
                        </m:num>
                        <m:den>
                          <m:r>
                            <a:rPr lang="en-US" altLang="ja-JP" sz="1800" i="1">
                              <a:solidFill>
                                <a:prstClr val="black"/>
                              </a:solidFill>
                              <a:latin typeface="Cambria Math" panose="02040503050406030204" pitchFamily="18" charset="0"/>
                            </a:rPr>
                            <m:t>𝑃</m:t>
                          </m:r>
                          <m:r>
                            <a:rPr lang="en-US" altLang="ja-JP" sz="1800" i="1">
                              <a:solidFill>
                                <a:prstClr val="black"/>
                              </a:solidFill>
                              <a:latin typeface="Cambria Math" panose="02040503050406030204" pitchFamily="18" charset="0"/>
                            </a:rPr>
                            <m:t>(</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a:solidFill>
                                    <a:prstClr val="black"/>
                                  </a:solidFill>
                                  <a:latin typeface="Cambria Math" panose="02040503050406030204" pitchFamily="18" charset="0"/>
                                </a:rPr>
                                <m:t>2</m:t>
                              </m:r>
                            </m:sub>
                          </m:sSub>
                          <m:r>
                            <a:rPr lang="en-US" altLang="ja-JP" sz="1800" i="1">
                              <a:solidFill>
                                <a:prstClr val="black"/>
                              </a:solidFill>
                              <a:latin typeface="Cambria Math" panose="02040503050406030204" pitchFamily="18" charset="0"/>
                            </a:rPr>
                            <m:t>|</m:t>
                          </m:r>
                          <m:r>
                            <a:rPr lang="en-US" altLang="ja-JP" sz="1800" i="1">
                              <a:solidFill>
                                <a:prstClr val="black"/>
                              </a:solidFill>
                              <a:latin typeface="Cambria Math" panose="02040503050406030204" pitchFamily="18" charset="0"/>
                            </a:rPr>
                            <m:t>𝑥</m:t>
                          </m:r>
                          <m:r>
                            <a:rPr lang="en-US" altLang="ja-JP" sz="1800" i="1">
                              <a:solidFill>
                                <a:prstClr val="black"/>
                              </a:solidFill>
                              <a:latin typeface="Cambria Math" panose="02040503050406030204" pitchFamily="18" charset="0"/>
                            </a:rPr>
                            <m:t>)</m:t>
                          </m:r>
                        </m:den>
                      </m:f>
                    </m:oMath>
                  </m:oMathPara>
                </a14:m>
                <a:endParaRPr lang="en-US" altLang="ja-JP" sz="20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mc:Choice>
        <mc:Fallback xmlns="">
          <p:sp>
            <p:nvSpPr>
              <p:cNvPr id="7" name="コンテンツ プレースホルダー 2">
                <a:extLst>
                  <a:ext uri="{FF2B5EF4-FFF2-40B4-BE49-F238E27FC236}">
                    <a16:creationId xmlns:a16="http://schemas.microsoft.com/office/drawing/2014/main" xmlns="" xmlns:a14="http://schemas.microsoft.com/office/drawing/2010/main" id="{CA7448DA-3850-4E6C-B04D-298E8C6FF26F}"/>
                  </a:ext>
                </a:extLst>
              </p:cNvPr>
              <p:cNvSpPr txBox="1">
                <a:spLocks noRot="1" noChangeAspect="1" noMove="1" noResize="1" noEditPoints="1" noAdjustHandles="1" noChangeArrowheads="1" noChangeShapeType="1" noTextEdit="1"/>
              </p:cNvSpPr>
              <p:nvPr/>
            </p:nvSpPr>
            <p:spPr>
              <a:xfrm>
                <a:off x="0" y="566444"/>
                <a:ext cx="8954219" cy="3522477"/>
              </a:xfrm>
              <a:prstGeom prst="rect">
                <a:avLst/>
              </a:prstGeom>
              <a:blipFill rotWithShape="0">
                <a:blip r:embed="rId2"/>
                <a:stretch>
                  <a:fillRect l="-545" t="-2422"/>
                </a:stretch>
              </a:blipFill>
            </p:spPr>
            <p:txBody>
              <a:bodyPr/>
              <a:lstStyle/>
              <a:p>
                <a:r>
                  <a:rPr lang="ja-JP" altLang="en-US">
                    <a:noFill/>
                  </a:rPr>
                  <a:t> </a:t>
                </a:r>
              </a:p>
            </p:txBody>
          </p:sp>
        </mc:Fallback>
      </mc:AlternateContent>
      <p:sp>
        <p:nvSpPr>
          <p:cNvPr id="2" name="角丸四角形吹き出し 1"/>
          <p:cNvSpPr/>
          <p:nvPr/>
        </p:nvSpPr>
        <p:spPr>
          <a:xfrm>
            <a:off x="3595384" y="1719607"/>
            <a:ext cx="2038150" cy="813695"/>
          </a:xfrm>
          <a:prstGeom prst="wedgeRoundRectCallout">
            <a:avLst>
              <a:gd name="adj1" fmla="val -57633"/>
              <a:gd name="adj2" fmla="val 70309"/>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3734553" y="1831052"/>
                <a:ext cx="1864613" cy="590803"/>
              </a:xfrm>
              <a:prstGeom prst="rect">
                <a:avLst/>
              </a:prstGeom>
              <a:noFill/>
            </p:spPr>
            <p:txBody>
              <a:bodyPr wrap="none" rtlCol="0">
                <a:spAutoFit/>
              </a:bodyPr>
              <a:lstStyle/>
              <a:p>
                <a:pPr defTabSz="457200"/>
                <a:r>
                  <a:rPr lang="ja-JP" altLang="en-US" sz="1200" dirty="0">
                    <a:solidFill>
                      <a:prstClr val="black"/>
                    </a:solidFill>
                  </a:rPr>
                  <a:t>シグモイド関数を導入</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050" i="1" smtClean="0">
                          <a:solidFill>
                            <a:prstClr val="black"/>
                          </a:solidFill>
                          <a:latin typeface="Cambria Math" panose="02040503050406030204" pitchFamily="18" charset="0"/>
                        </a:rPr>
                        <m:t>𝜎</m:t>
                      </m:r>
                      <m:d>
                        <m:dPr>
                          <m:ctrlPr>
                            <a:rPr lang="en-US" altLang="ja-JP" sz="1050" i="1" smtClean="0">
                              <a:solidFill>
                                <a:prstClr val="black"/>
                              </a:solidFill>
                              <a:latin typeface="Cambria Math" panose="02040503050406030204" pitchFamily="18" charset="0"/>
                            </a:rPr>
                          </m:ctrlPr>
                        </m:dPr>
                        <m:e>
                          <m:r>
                            <a:rPr lang="en-US" altLang="ja-JP" sz="1050" i="1" smtClean="0">
                              <a:solidFill>
                                <a:prstClr val="black"/>
                              </a:solidFill>
                              <a:latin typeface="Cambria Math" panose="02040503050406030204" pitchFamily="18" charset="0"/>
                            </a:rPr>
                            <m:t>𝑢</m:t>
                          </m:r>
                        </m:e>
                      </m:d>
                      <m:r>
                        <a:rPr lang="en-US" altLang="ja-JP" sz="1050" i="1" smtClean="0">
                          <a:solidFill>
                            <a:prstClr val="black"/>
                          </a:solidFill>
                          <a:latin typeface="Cambria Math" panose="02040503050406030204" pitchFamily="18" charset="0"/>
                        </a:rPr>
                        <m:t>=</m:t>
                      </m:r>
                      <m:f>
                        <m:fPr>
                          <m:ctrlPr>
                            <a:rPr lang="en-US" altLang="ja-JP" sz="1050" i="1" smtClean="0">
                              <a:solidFill>
                                <a:prstClr val="black"/>
                              </a:solidFill>
                              <a:latin typeface="Cambria Math" panose="02040503050406030204" pitchFamily="18" charset="0"/>
                            </a:rPr>
                          </m:ctrlPr>
                        </m:fPr>
                        <m:num>
                          <m:r>
                            <a:rPr lang="en-US" altLang="ja-JP" sz="1050" i="1" smtClean="0">
                              <a:solidFill>
                                <a:prstClr val="black"/>
                              </a:solidFill>
                              <a:latin typeface="Cambria Math" panose="02040503050406030204" pitchFamily="18" charset="0"/>
                            </a:rPr>
                            <m:t>1</m:t>
                          </m:r>
                        </m:num>
                        <m:den>
                          <m:r>
                            <a:rPr lang="en-US" altLang="ja-JP" sz="1050" i="1" smtClean="0">
                              <a:solidFill>
                                <a:prstClr val="black"/>
                              </a:solidFill>
                              <a:latin typeface="Cambria Math" panose="02040503050406030204" pitchFamily="18" charset="0"/>
                            </a:rPr>
                            <m:t>1+</m:t>
                          </m:r>
                          <m:sSup>
                            <m:sSupPr>
                              <m:ctrlPr>
                                <a:rPr lang="en-US" altLang="ja-JP" sz="1050" i="1" smtClean="0">
                                  <a:solidFill>
                                    <a:prstClr val="black"/>
                                  </a:solidFill>
                                  <a:latin typeface="Cambria Math" panose="02040503050406030204" pitchFamily="18" charset="0"/>
                                </a:rPr>
                              </m:ctrlPr>
                            </m:sSupPr>
                            <m:e>
                              <m:r>
                                <a:rPr lang="en-US" altLang="ja-JP" sz="1050" i="1" smtClean="0">
                                  <a:solidFill>
                                    <a:prstClr val="black"/>
                                  </a:solidFill>
                                  <a:latin typeface="Cambria Math" panose="02040503050406030204" pitchFamily="18" charset="0"/>
                                </a:rPr>
                                <m:t>𝑒</m:t>
                              </m:r>
                            </m:e>
                            <m:sup>
                              <m:r>
                                <a:rPr lang="en-US" altLang="ja-JP" sz="1050" i="1" smtClean="0">
                                  <a:solidFill>
                                    <a:prstClr val="black"/>
                                  </a:solidFill>
                                  <a:latin typeface="Cambria Math" panose="02040503050406030204" pitchFamily="18" charset="0"/>
                                </a:rPr>
                                <m:t>−</m:t>
                              </m:r>
                              <m:r>
                                <a:rPr lang="en-US" altLang="ja-JP" sz="1050" i="1" smtClean="0">
                                  <a:solidFill>
                                    <a:prstClr val="black"/>
                                  </a:solidFill>
                                  <a:latin typeface="Cambria Math" panose="02040503050406030204" pitchFamily="18" charset="0"/>
                                </a:rPr>
                                <m:t>𝑢</m:t>
                              </m:r>
                            </m:sup>
                          </m:sSup>
                        </m:den>
                      </m:f>
                      <m:r>
                        <a:rPr lang="en-US" altLang="ja-JP" sz="1050" i="1" smtClean="0">
                          <a:solidFill>
                            <a:prstClr val="black"/>
                          </a:solidFill>
                          <a:latin typeface="Cambria Math" panose="02040503050406030204" pitchFamily="18" charset="0"/>
                        </a:rPr>
                        <m:t>=</m:t>
                      </m:r>
                      <m:f>
                        <m:fPr>
                          <m:ctrlPr>
                            <a:rPr lang="en-US" altLang="ja-JP" sz="1050" i="1">
                              <a:solidFill>
                                <a:prstClr val="black"/>
                              </a:solidFill>
                              <a:latin typeface="Cambria Math" panose="02040503050406030204" pitchFamily="18" charset="0"/>
                            </a:rPr>
                          </m:ctrlPr>
                        </m:fPr>
                        <m:num>
                          <m:sSup>
                            <m:sSupPr>
                              <m:ctrlPr>
                                <a:rPr lang="en-US" altLang="ja-JP" sz="1050" i="1">
                                  <a:solidFill>
                                    <a:prstClr val="black"/>
                                  </a:solidFill>
                                  <a:latin typeface="Cambria Math" panose="02040503050406030204" pitchFamily="18" charset="0"/>
                                </a:rPr>
                              </m:ctrlPr>
                            </m:sSupPr>
                            <m:e>
                              <m:r>
                                <a:rPr lang="en-US" altLang="ja-JP" sz="1050" i="1">
                                  <a:solidFill>
                                    <a:prstClr val="black"/>
                                  </a:solidFill>
                                  <a:latin typeface="Cambria Math" panose="02040503050406030204" pitchFamily="18" charset="0"/>
                                </a:rPr>
                                <m:t>𝑒</m:t>
                              </m:r>
                            </m:e>
                            <m:sup>
                              <m:r>
                                <a:rPr lang="en-US" altLang="ja-JP" sz="1050" i="1">
                                  <a:solidFill>
                                    <a:prstClr val="black"/>
                                  </a:solidFill>
                                  <a:latin typeface="Cambria Math" panose="02040503050406030204" pitchFamily="18" charset="0"/>
                                </a:rPr>
                                <m:t>𝑢</m:t>
                              </m:r>
                            </m:sup>
                          </m:sSup>
                        </m:num>
                        <m:den>
                          <m:r>
                            <a:rPr lang="en-US" altLang="ja-JP" sz="1050" i="1">
                              <a:solidFill>
                                <a:prstClr val="black"/>
                              </a:solidFill>
                              <a:latin typeface="Cambria Math" panose="02040503050406030204" pitchFamily="18" charset="0"/>
                            </a:rPr>
                            <m:t>1+</m:t>
                          </m:r>
                          <m:sSup>
                            <m:sSupPr>
                              <m:ctrlPr>
                                <a:rPr lang="en-US" altLang="ja-JP" sz="1050" i="1">
                                  <a:solidFill>
                                    <a:prstClr val="black"/>
                                  </a:solidFill>
                                  <a:latin typeface="Cambria Math" panose="02040503050406030204" pitchFamily="18" charset="0"/>
                                </a:rPr>
                              </m:ctrlPr>
                            </m:sSupPr>
                            <m:e>
                              <m:r>
                                <a:rPr lang="en-US" altLang="ja-JP" sz="1050" i="1">
                                  <a:solidFill>
                                    <a:prstClr val="black"/>
                                  </a:solidFill>
                                  <a:latin typeface="Cambria Math" panose="02040503050406030204" pitchFamily="18" charset="0"/>
                                </a:rPr>
                                <m:t>𝑒</m:t>
                              </m:r>
                            </m:e>
                            <m:sup>
                              <m:r>
                                <a:rPr lang="en-US" altLang="ja-JP" sz="1050" i="1">
                                  <a:solidFill>
                                    <a:prstClr val="black"/>
                                  </a:solidFill>
                                  <a:latin typeface="Cambria Math" panose="02040503050406030204" pitchFamily="18" charset="0"/>
                                </a:rPr>
                                <m:t>𝑢</m:t>
                              </m:r>
                            </m:sup>
                          </m:sSup>
                        </m:den>
                      </m:f>
                    </m:oMath>
                  </m:oMathPara>
                </a14:m>
                <a:endParaRPr lang="ja-JP" altLang="en-US" sz="1050" dirty="0">
                  <a:solidFill>
                    <a:prstClr val="black"/>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3734553" y="1831052"/>
                <a:ext cx="1864613" cy="590803"/>
              </a:xfrm>
              <a:prstGeom prst="rect">
                <a:avLst/>
              </a:prstGeom>
              <a:blipFill>
                <a:blip r:embed="rId3"/>
                <a:stretch>
                  <a:fillRect l="-328"/>
                </a:stretch>
              </a:blipFill>
            </p:spPr>
            <p:txBody>
              <a:bodyPr/>
              <a:lstStyle/>
              <a:p>
                <a:r>
                  <a:rPr lang="ja-JP" altLang="en-US">
                    <a:noFill/>
                  </a:rPr>
                  <a:t> </a:t>
                </a:r>
              </a:p>
            </p:txBody>
          </p:sp>
        </mc:Fallback>
      </mc:AlternateContent>
      <p:sp>
        <p:nvSpPr>
          <p:cNvPr id="4" name="テキスト ボックス 3"/>
          <p:cNvSpPr txBox="1"/>
          <p:nvPr/>
        </p:nvSpPr>
        <p:spPr>
          <a:xfrm>
            <a:off x="2602212" y="3056200"/>
            <a:ext cx="1031051" cy="261610"/>
          </a:xfrm>
          <a:prstGeom prst="rect">
            <a:avLst/>
          </a:prstGeom>
          <a:noFill/>
        </p:spPr>
        <p:txBody>
          <a:bodyPr wrap="none" rtlCol="0">
            <a:spAutoFit/>
          </a:bodyPr>
          <a:lstStyle/>
          <a:p>
            <a:pPr defTabSz="457200"/>
            <a:r>
              <a:rPr lang="ja-JP" altLang="en-US" sz="1100" dirty="0">
                <a:solidFill>
                  <a:srgbClr val="FF0000"/>
                </a:solidFill>
              </a:rPr>
              <a:t>対数オッズ比</a:t>
            </a:r>
          </a:p>
        </p:txBody>
      </p:sp>
      <p:sp>
        <p:nvSpPr>
          <p:cNvPr id="9" name="テキスト ボックス 8"/>
          <p:cNvSpPr txBox="1"/>
          <p:nvPr/>
        </p:nvSpPr>
        <p:spPr>
          <a:xfrm>
            <a:off x="5429947" y="3036843"/>
            <a:ext cx="748923" cy="261610"/>
          </a:xfrm>
          <a:prstGeom prst="rect">
            <a:avLst/>
          </a:prstGeom>
          <a:noFill/>
        </p:spPr>
        <p:txBody>
          <a:bodyPr wrap="none" rtlCol="0">
            <a:spAutoFit/>
          </a:bodyPr>
          <a:lstStyle/>
          <a:p>
            <a:pPr defTabSz="457200"/>
            <a:r>
              <a:rPr lang="ja-JP" altLang="en-US" sz="1100" dirty="0">
                <a:solidFill>
                  <a:srgbClr val="FF0000"/>
                </a:solidFill>
              </a:rPr>
              <a:t>オッズ比</a:t>
            </a:r>
          </a:p>
        </p:txBody>
      </p:sp>
      <p:sp>
        <p:nvSpPr>
          <p:cNvPr id="10" name="角丸四角形吹き出し 9"/>
          <p:cNvSpPr/>
          <p:nvPr/>
        </p:nvSpPr>
        <p:spPr>
          <a:xfrm>
            <a:off x="5804408" y="3506076"/>
            <a:ext cx="2038150" cy="593375"/>
          </a:xfrm>
          <a:prstGeom prst="wedgeRoundRectCallout">
            <a:avLst>
              <a:gd name="adj1" fmla="val -42415"/>
              <a:gd name="adj2" fmla="val -75731"/>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5804408" y="3602704"/>
                <a:ext cx="1934312" cy="438582"/>
              </a:xfrm>
              <a:prstGeom prst="rect">
                <a:avLst/>
              </a:prstGeom>
              <a:noFill/>
            </p:spPr>
            <p:txBody>
              <a:bodyPr wrap="none" rtlCol="0">
                <a:spAutoFit/>
              </a:bodyPr>
              <a:lstStyle/>
              <a:p>
                <a:pPr defTabSz="457200"/>
                <a14:m>
                  <m:oMath xmlns:m="http://schemas.openxmlformats.org/officeDocument/2006/math">
                    <m:sSup>
                      <m:sSupPr>
                        <m:ctrlPr>
                          <a:rPr kumimoji="0" lang="en-US" altLang="ja-JP" sz="1200" i="1" smtClean="0">
                            <a:solidFill>
                              <a:prstClr val="black"/>
                            </a:solidFill>
                            <a:latin typeface="Cambria Math" panose="02040503050406030204" pitchFamily="18" charset="0"/>
                          </a:rPr>
                        </m:ctrlPr>
                      </m:sSupPr>
                      <m:e>
                        <m:r>
                          <a:rPr kumimoji="0" lang="en-US" altLang="ja-JP" sz="1200" i="1">
                            <a:solidFill>
                              <a:prstClr val="black"/>
                            </a:solidFill>
                            <a:latin typeface="Cambria Math" panose="02040503050406030204" pitchFamily="18" charset="0"/>
                          </a:rPr>
                          <m:t>𝑒</m:t>
                        </m:r>
                      </m:e>
                      <m:sup>
                        <m:r>
                          <a:rPr kumimoji="0" lang="en-US" altLang="ja-JP" sz="1200" i="1">
                            <a:solidFill>
                              <a:prstClr val="black"/>
                            </a:solidFill>
                            <a:latin typeface="Cambria Math" panose="02040503050406030204" pitchFamily="18" charset="0"/>
                          </a:rPr>
                          <m:t>𝑢</m:t>
                        </m:r>
                      </m:sup>
                    </m:sSup>
                    <m:r>
                      <a:rPr kumimoji="0" lang="en-US" altLang="ja-JP" sz="1200" i="1" smtClean="0">
                        <a:solidFill>
                          <a:prstClr val="black"/>
                        </a:solidFill>
                        <a:latin typeface="Cambria Math" panose="02040503050406030204" pitchFamily="18" charset="0"/>
                      </a:rPr>
                      <m:t>≥ </m:t>
                    </m:r>
                  </m:oMath>
                </a14:m>
                <a:r>
                  <a:rPr lang="en-US" altLang="ja-JP" sz="1200" dirty="0">
                    <a:solidFill>
                      <a:prstClr val="black"/>
                    </a:solidFill>
                  </a:rPr>
                  <a:t>1</a:t>
                </a:r>
                <a:r>
                  <a:rPr lang="ja-JP" altLang="en-US" sz="1200" dirty="0">
                    <a:solidFill>
                      <a:prstClr val="black"/>
                    </a:solidFill>
                  </a:rPr>
                  <a:t>で</a:t>
                </a:r>
                <a:endParaRPr lang="en-US" altLang="ja-JP" sz="1200" dirty="0">
                  <a:solidFill>
                    <a:prstClr val="black"/>
                  </a:solidFill>
                </a:endParaRPr>
              </a:p>
              <a:p>
                <a:pPr defTabSz="457200"/>
                <a14:m>
                  <m:oMath xmlns:m="http://schemas.openxmlformats.org/officeDocument/2006/math">
                    <m:sSub>
                      <m:sSubPr>
                        <m:ctrlPr>
                          <a:rPr lang="en-US" altLang="ja-JP" sz="1050" i="1" smtClean="0">
                            <a:solidFill>
                              <a:prstClr val="black"/>
                            </a:solidFill>
                            <a:latin typeface="Cambria Math" panose="02040503050406030204" pitchFamily="18" charset="0"/>
                          </a:rPr>
                        </m:ctrlPr>
                      </m:sSubPr>
                      <m:e>
                        <m:r>
                          <a:rPr lang="en-US" altLang="ja-JP" sz="1050" i="1" smtClean="0">
                            <a:solidFill>
                              <a:prstClr val="black"/>
                            </a:solidFill>
                            <a:latin typeface="Cambria Math" panose="02040503050406030204" pitchFamily="18" charset="0"/>
                          </a:rPr>
                          <m:t>𝐶</m:t>
                        </m:r>
                      </m:e>
                      <m:sub>
                        <m:r>
                          <a:rPr lang="en-US" altLang="ja-JP" sz="1050" i="1" smtClean="0">
                            <a:solidFill>
                              <a:prstClr val="black"/>
                            </a:solidFill>
                            <a:latin typeface="Cambria Math" panose="02040503050406030204" pitchFamily="18" charset="0"/>
                          </a:rPr>
                          <m:t>1</m:t>
                        </m:r>
                      </m:sub>
                    </m:sSub>
                    <m:r>
                      <a:rPr lang="ja-JP" altLang="en-US" sz="1050" i="1">
                        <a:solidFill>
                          <a:prstClr val="black"/>
                        </a:solidFill>
                        <a:latin typeface="Cambria Math" panose="02040503050406030204" pitchFamily="18" charset="0"/>
                      </a:rPr>
                      <m:t>で</m:t>
                    </m:r>
                  </m:oMath>
                </a14:m>
                <a:r>
                  <a:rPr lang="ja-JP" altLang="en-US" sz="1050" dirty="0">
                    <a:solidFill>
                      <a:prstClr val="black"/>
                    </a:solidFill>
                  </a:rPr>
                  <a:t>ある確率</a:t>
                </a:r>
                <a14:m>
                  <m:oMath xmlns:m="http://schemas.openxmlformats.org/officeDocument/2006/math">
                    <m:r>
                      <a:rPr kumimoji="0" lang="en-US" altLang="ja-JP" sz="1050" i="1">
                        <a:solidFill>
                          <a:prstClr val="black"/>
                        </a:solidFill>
                        <a:latin typeface="Cambria Math" panose="02040503050406030204" pitchFamily="18" charset="0"/>
                      </a:rPr>
                      <m:t>≥</m:t>
                    </m:r>
                    <m:sSub>
                      <m:sSubPr>
                        <m:ctrlPr>
                          <a:rPr lang="en-US" altLang="ja-JP" sz="1050" i="1">
                            <a:solidFill>
                              <a:prstClr val="black"/>
                            </a:solidFill>
                            <a:latin typeface="Cambria Math" panose="02040503050406030204" pitchFamily="18" charset="0"/>
                          </a:rPr>
                        </m:ctrlPr>
                      </m:sSubPr>
                      <m:e>
                        <m:r>
                          <a:rPr lang="en-US" altLang="ja-JP" sz="1050" i="1">
                            <a:solidFill>
                              <a:prstClr val="black"/>
                            </a:solidFill>
                            <a:latin typeface="Cambria Math" panose="02040503050406030204" pitchFamily="18" charset="0"/>
                          </a:rPr>
                          <m:t>𝐶</m:t>
                        </m:r>
                      </m:e>
                      <m:sub>
                        <m:r>
                          <a:rPr lang="en-US" altLang="ja-JP" sz="1050" i="1" smtClean="0">
                            <a:solidFill>
                              <a:prstClr val="black"/>
                            </a:solidFill>
                            <a:latin typeface="Cambria Math" panose="02040503050406030204" pitchFamily="18" charset="0"/>
                          </a:rPr>
                          <m:t>2</m:t>
                        </m:r>
                      </m:sub>
                    </m:sSub>
                    <m:r>
                      <a:rPr lang="ja-JP" altLang="en-US" sz="1050" i="1" smtClean="0">
                        <a:solidFill>
                          <a:prstClr val="black"/>
                        </a:solidFill>
                        <a:latin typeface="Cambria Math" panose="02040503050406030204" pitchFamily="18" charset="0"/>
                      </a:rPr>
                      <m:t>で</m:t>
                    </m:r>
                  </m:oMath>
                </a14:m>
                <a:r>
                  <a:rPr lang="ja-JP" altLang="en-US" sz="1050" dirty="0">
                    <a:solidFill>
                      <a:prstClr val="black"/>
                    </a:solidFill>
                  </a:rPr>
                  <a:t>ある確率</a:t>
                </a: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5804408" y="3602704"/>
                <a:ext cx="1934312" cy="438582"/>
              </a:xfrm>
              <a:prstGeom prst="rect">
                <a:avLst/>
              </a:prstGeom>
              <a:blipFill>
                <a:blip r:embed="rId4"/>
                <a:stretch>
                  <a:fillRect t="-1389" b="-69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138022" y="4165152"/>
                <a:ext cx="9135373" cy="2885470"/>
              </a:xfrm>
              <a:prstGeom prst="rect">
                <a:avLst/>
              </a:prstGeom>
              <a:noFill/>
            </p:spPr>
            <p:txBody>
              <a:bodyPr wrap="square" rtlCol="0">
                <a:spAutoFit/>
              </a:bodyPr>
              <a:lstStyle/>
              <a:p>
                <a:pPr defTabSz="457200"/>
                <a14:m>
                  <m:oMath xmlns:m="http://schemas.openxmlformats.org/officeDocument/2006/math">
                    <m:r>
                      <a:rPr lang="ja-JP" altLang="en-US" i="1" smtClean="0">
                        <a:solidFill>
                          <a:prstClr val="black"/>
                        </a:solidFill>
                        <a:latin typeface="Cambria Math" panose="02040503050406030204" pitchFamily="18" charset="0"/>
                      </a:rPr>
                      <m:t>オッズ比</m:t>
                    </m:r>
                    <m:r>
                      <a:rPr lang="en-US" altLang="ja-JP" i="1" smtClean="0">
                        <a:solidFill>
                          <a:prstClr val="black"/>
                        </a:solidFill>
                        <a:latin typeface="Cambria Math" panose="02040503050406030204" pitchFamily="18" charset="0"/>
                      </a:rPr>
                      <m:t>𝑢</m:t>
                    </m:r>
                    <m:r>
                      <a:rPr lang="ja-JP" altLang="en-US" i="1">
                        <a:solidFill>
                          <a:prstClr val="black"/>
                        </a:solidFill>
                        <a:latin typeface="Cambria Math" panose="02040503050406030204" pitchFamily="18" charset="0"/>
                      </a:rPr>
                      <m:t>が</m:t>
                    </m:r>
                  </m:oMath>
                </a14:m>
                <a:r>
                  <a:rPr lang="ja-JP" altLang="en-US" dirty="0">
                    <a:solidFill>
                      <a:prstClr val="black"/>
                    </a:solidFill>
                  </a:rPr>
                  <a:t>線形を仮定した確率モデル：ロジスティック回帰</a:t>
                </a:r>
                <a:r>
                  <a:rPr lang="en-US" altLang="ja-JP" dirty="0">
                    <a:solidFill>
                      <a:prstClr val="black"/>
                    </a:solidFill>
                  </a:rPr>
                  <a:t/>
                </a:r>
                <a:br>
                  <a:rPr lang="en-US" altLang="ja-JP" dirty="0">
                    <a:solidFill>
                      <a:prstClr val="black"/>
                    </a:solidFill>
                  </a:rPr>
                </a:br>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kumimoji="0" lang="en-US" altLang="ja-JP" i="1" smtClean="0">
                          <a:solidFill>
                            <a:prstClr val="black"/>
                          </a:solidFill>
                          <a:latin typeface="Cambria Math" panose="02040503050406030204" pitchFamily="18" charset="0"/>
                        </a:rPr>
                        <m:t>𝑢</m:t>
                      </m:r>
                      <m:r>
                        <a:rPr kumimoji="0" lang="en-US" altLang="ja-JP" i="1" smtClean="0">
                          <a:solidFill>
                            <a:prstClr val="black"/>
                          </a:solidFill>
                          <a:latin typeface="Cambria Math" panose="02040503050406030204" pitchFamily="18" charset="0"/>
                        </a:rPr>
                        <m:t>=</m:t>
                      </m:r>
                      <m:sSup>
                        <m:sSupPr>
                          <m:ctrlPr>
                            <a:rPr kumimoji="0" lang="en-US" altLang="ja-JP" b="1" i="1" smtClean="0">
                              <a:solidFill>
                                <a:srgbClr val="FF0000"/>
                              </a:solidFill>
                              <a:latin typeface="Cambria Math" panose="02040503050406030204" pitchFamily="18" charset="0"/>
                            </a:rPr>
                          </m:ctrlPr>
                        </m:sSupPr>
                        <m:e>
                          <m:r>
                            <a:rPr kumimoji="0" lang="en-US" altLang="ja-JP" b="1" i="1" smtClean="0">
                              <a:solidFill>
                                <a:srgbClr val="FF0000"/>
                              </a:solidFill>
                              <a:latin typeface="Cambria Math" panose="02040503050406030204" pitchFamily="18" charset="0"/>
                            </a:rPr>
                            <m:t>𝒘</m:t>
                          </m:r>
                        </m:e>
                        <m:sup>
                          <m:r>
                            <a:rPr kumimoji="0" lang="en-US" altLang="ja-JP" b="1" i="1" smtClean="0">
                              <a:solidFill>
                                <a:srgbClr val="FF0000"/>
                              </a:solidFill>
                              <a:latin typeface="Cambria Math" panose="02040503050406030204" pitchFamily="18" charset="0"/>
                            </a:rPr>
                            <m:t>𝑻</m:t>
                          </m:r>
                        </m:sup>
                      </m:sSup>
                      <m:r>
                        <a:rPr kumimoji="0" lang="en-US" altLang="ja-JP" b="1" i="1" smtClean="0">
                          <a:solidFill>
                            <a:prstClr val="black"/>
                          </a:solidFill>
                          <a:latin typeface="Cambria Math" panose="02040503050406030204" pitchFamily="18" charset="0"/>
                        </a:rPr>
                        <m:t>𝒙</m:t>
                      </m:r>
                      <m:r>
                        <a:rPr kumimoji="0" lang="en-US" altLang="ja-JP" i="1" smtClean="0">
                          <a:solidFill>
                            <a:prstClr val="black"/>
                          </a:solidFill>
                          <a:latin typeface="Cambria Math" panose="02040503050406030204" pitchFamily="18" charset="0"/>
                        </a:rPr>
                        <m:t>+</m:t>
                      </m:r>
                      <m:r>
                        <a:rPr kumimoji="0" lang="en-US" altLang="ja-JP" i="1" smtClean="0">
                          <a:solidFill>
                            <a:prstClr val="black"/>
                          </a:solidFill>
                          <a:latin typeface="Cambria Math" panose="02040503050406030204" pitchFamily="18" charset="0"/>
                        </a:rPr>
                        <m:t>𝑏</m:t>
                      </m:r>
                    </m:oMath>
                  </m:oMathPara>
                </a14:m>
                <a:endParaRPr lang="en-US" altLang="ja-JP" dirty="0">
                  <a:solidFill>
                    <a:prstClr val="black"/>
                  </a:solidFill>
                </a:endParaRPr>
              </a:p>
              <a:p>
                <a:pPr defTabSz="457200"/>
                <a:endParaRPr lang="en-US" altLang="ja-JP" dirty="0">
                  <a:solidFill>
                    <a:prstClr val="black"/>
                  </a:solidFill>
                </a:endParaRPr>
              </a:p>
              <a:p>
                <a:pPr defTabSz="457200"/>
                <a:r>
                  <a:rPr lang="ja-JP" altLang="en-US" dirty="0">
                    <a:solidFill>
                      <a:prstClr val="black"/>
                    </a:solidFill>
                  </a:rPr>
                  <a:t>対数尤度最大化は以下のようにかけて，</a:t>
                </a:r>
                <a:r>
                  <a:rPr lang="ja-JP" altLang="en-US" dirty="0">
                    <a:solidFill>
                      <a:srgbClr val="FF0000"/>
                    </a:solidFill>
                  </a:rPr>
                  <a:t>交差エントロピー</a:t>
                </a:r>
                <a:r>
                  <a:rPr lang="ja-JP" altLang="en-US" dirty="0">
                    <a:solidFill>
                      <a:prstClr val="black"/>
                    </a:solidFill>
                  </a:rPr>
                  <a:t>と呼ばれる</a:t>
                </a:r>
                <a:endParaRPr lang="en-US" altLang="ja-JP" dirty="0">
                  <a:solidFill>
                    <a:prstClr val="black"/>
                  </a:solidFill>
                </a:endParaRPr>
              </a:p>
              <a:p>
                <a:pPr defTabSz="457200"/>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𝐸</m:t>
                      </m:r>
                      <m:d>
                        <m:dPr>
                          <m:ctrlPr>
                            <a:rPr lang="en-US" altLang="ja-JP" i="1" smtClean="0">
                              <a:solidFill>
                                <a:prstClr val="black"/>
                              </a:solidFill>
                              <a:latin typeface="Cambria Math" panose="02040503050406030204" pitchFamily="18" charset="0"/>
                            </a:rPr>
                          </m:ctrlPr>
                        </m:dPr>
                        <m:e>
                          <m:r>
                            <a:rPr lang="en-US" altLang="ja-JP" b="1" i="1" smtClean="0">
                              <a:solidFill>
                                <a:prstClr val="black"/>
                              </a:solidFill>
                              <a:latin typeface="Cambria Math" panose="02040503050406030204" pitchFamily="18" charset="0"/>
                            </a:rPr>
                            <m:t>𝒘</m:t>
                          </m:r>
                        </m:e>
                      </m:d>
                      <m:r>
                        <a:rPr lang="en-US" altLang="ja-JP" i="1" smtClean="0">
                          <a:solidFill>
                            <a:prstClr val="black"/>
                          </a:solidFill>
                          <a:latin typeface="Cambria Math" panose="02040503050406030204" pitchFamily="18" charset="0"/>
                        </a:rPr>
                        <m:t>=−</m:t>
                      </m:r>
                      <m:nary>
                        <m:naryPr>
                          <m:chr m:val="∑"/>
                          <m:limLoc m:val="subSup"/>
                          <m:ctrlPr>
                            <a:rPr lang="en-US" altLang="ja-JP" i="1" smtClean="0">
                              <a:solidFill>
                                <a:prstClr val="black"/>
                              </a:solidFill>
                              <a:latin typeface="Cambria Math" panose="02040503050406030204" pitchFamily="18" charset="0"/>
                            </a:rPr>
                          </m:ctrlPr>
                        </m:naryPr>
                        <m:sub>
                          <m:r>
                            <m:rPr>
                              <m:brk m:alnAt="25"/>
                            </m:rPr>
                            <a:rPr lang="en-US" altLang="ja-JP" i="1" smtClean="0">
                              <a:solidFill>
                                <a:prstClr val="black"/>
                              </a:solidFill>
                              <a:latin typeface="Cambria Math" panose="02040503050406030204" pitchFamily="18" charset="0"/>
                            </a:rPr>
                            <m:t>𝑛</m:t>
                          </m:r>
                          <m:r>
                            <a:rPr lang="en-US" altLang="ja-JP" i="1" smtClean="0">
                              <a:solidFill>
                                <a:prstClr val="black"/>
                              </a:solidFill>
                              <a:latin typeface="Cambria Math" panose="02040503050406030204" pitchFamily="18" charset="0"/>
                            </a:rPr>
                            <m:t>=1</m:t>
                          </m:r>
                        </m:sub>
                        <m:sup>
                          <m:r>
                            <a:rPr lang="en-US" altLang="ja-JP" i="1" smtClean="0">
                              <a:solidFill>
                                <a:prstClr val="black"/>
                              </a:solidFill>
                              <a:latin typeface="Cambria Math" panose="02040503050406030204" pitchFamily="18" charset="0"/>
                            </a:rPr>
                            <m:t>𝑁</m:t>
                          </m:r>
                        </m:sup>
                        <m:e>
                          <m:d>
                            <m:dPr>
                              <m:ctrlPr>
                                <a:rPr lang="en-US" altLang="ja-JP" i="1" smtClean="0">
                                  <a:solidFill>
                                    <a:prstClr val="black"/>
                                  </a:solidFill>
                                  <a:latin typeface="Cambria Math" panose="02040503050406030204" pitchFamily="18" charset="0"/>
                                </a:rPr>
                              </m:ctrlPr>
                            </m:d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smtClean="0">
                                      <a:solidFill>
                                        <a:prstClr val="black"/>
                                      </a:solidFill>
                                      <a:latin typeface="Cambria Math" panose="02040503050406030204" pitchFamily="18" charset="0"/>
                                    </a:rPr>
                                    <m:t>𝑛</m:t>
                                  </m:r>
                                </m:sub>
                              </m:sSub>
                              <m:r>
                                <a:rPr lang="en-US" altLang="ja-JP" i="1" smtClean="0">
                                  <a:solidFill>
                                    <a:prstClr val="black"/>
                                  </a:solidFill>
                                  <a:latin typeface="Cambria Math" panose="02040503050406030204" pitchFamily="18" charset="0"/>
                                </a:rPr>
                                <m:t>𝑙𝑜𝑔𝑃</m:t>
                              </m:r>
                              <m:d>
                                <m:dPr>
                                  <m:ctrlPr>
                                    <a:rPr lang="en-US" altLang="ja-JP" i="1" smtClean="0">
                                      <a:solidFill>
                                        <a:prstClr val="black"/>
                                      </a:solidFill>
                                      <a:latin typeface="Cambria Math" panose="02040503050406030204" pitchFamily="18" charset="0"/>
                                    </a:rPr>
                                  </m:ctrlPr>
                                </m:d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𝐶</m:t>
                                      </m:r>
                                    </m:e>
                                    <m:sub>
                                      <m:r>
                                        <a:rPr lang="en-US" altLang="ja-JP" i="1" smtClean="0">
                                          <a:solidFill>
                                            <a:prstClr val="black"/>
                                          </a:solidFill>
                                          <a:latin typeface="Cambria Math" panose="02040503050406030204" pitchFamily="18" charset="0"/>
                                        </a:rPr>
                                        <m:t>1</m:t>
                                      </m:r>
                                    </m:sub>
                                  </m:sSub>
                                </m:e>
                                <m:e>
                                  <m:sSub>
                                    <m:sSubPr>
                                      <m:ctrlPr>
                                        <a:rPr lang="en-US" altLang="ja-JP" b="1"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𝒙</m:t>
                                      </m:r>
                                    </m:e>
                                    <m:sub>
                                      <m:r>
                                        <a:rPr lang="en-US" altLang="ja-JP" b="1" i="1" smtClean="0">
                                          <a:solidFill>
                                            <a:prstClr val="black"/>
                                          </a:solidFill>
                                          <a:latin typeface="Cambria Math" panose="02040503050406030204" pitchFamily="18" charset="0"/>
                                        </a:rPr>
                                        <m:t>𝒏</m:t>
                                      </m:r>
                                    </m:sub>
                                  </m:sSub>
                                </m:e>
                              </m:d>
                              <m:r>
                                <a:rPr lang="en-US" altLang="ja-JP" i="1" smtClean="0">
                                  <a:solidFill>
                                    <a:prstClr val="black"/>
                                  </a:solidFill>
                                  <a:latin typeface="Cambria Math" panose="02040503050406030204" pitchFamily="18" charset="0"/>
                                </a:rPr>
                                <m:t>+</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1−</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smtClean="0">
                                          <a:solidFill>
                                            <a:prstClr val="black"/>
                                          </a:solidFill>
                                          <a:latin typeface="Cambria Math" panose="02040503050406030204" pitchFamily="18" charset="0"/>
                                        </a:rPr>
                                        <m:t>𝑛</m:t>
                                      </m:r>
                                    </m:sub>
                                  </m:sSub>
                                </m:e>
                              </m:d>
                              <m:r>
                                <m:rPr>
                                  <m:sty m:val="p"/>
                                </m:rPr>
                                <a:rPr lang="en-US" altLang="ja-JP" smtClean="0">
                                  <a:solidFill>
                                    <a:prstClr val="black"/>
                                  </a:solidFill>
                                  <a:latin typeface="Cambria Math" panose="02040503050406030204" pitchFamily="18" charset="0"/>
                                </a:rPr>
                                <m:t>log</m:t>
                              </m:r>
                              <m:r>
                                <a:rPr lang="en-US" altLang="ja-JP" i="1" smtClean="0">
                                  <a:solidFill>
                                    <a:prstClr val="black"/>
                                  </a:solidFill>
                                  <a:latin typeface="Cambria Math" panose="02040503050406030204" pitchFamily="18" charset="0"/>
                                </a:rPr>
                                <m:t>⁡(1−</m:t>
                              </m:r>
                              <m:r>
                                <a:rPr lang="en-US" altLang="ja-JP" i="1" smtClean="0">
                                  <a:solidFill>
                                    <a:prstClr val="black"/>
                                  </a:solidFill>
                                  <a:latin typeface="Cambria Math" panose="02040503050406030204" pitchFamily="18" charset="0"/>
                                </a:rPr>
                                <m:t>𝑃</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𝐶</m:t>
                                  </m:r>
                                </m:e>
                                <m:sub>
                                  <m:r>
                                    <a:rPr lang="en-US" altLang="ja-JP" i="1" smtClean="0">
                                      <a:solidFill>
                                        <a:prstClr val="black"/>
                                      </a:solidFill>
                                      <a:latin typeface="Cambria Math" panose="02040503050406030204" pitchFamily="18" charset="0"/>
                                    </a:rPr>
                                    <m:t>1</m:t>
                                  </m:r>
                                </m:sub>
                              </m:sSub>
                              <m:r>
                                <a:rPr lang="en-US" altLang="ja-JP" i="1" smtClean="0">
                                  <a:solidFill>
                                    <a:prstClr val="black"/>
                                  </a:solidFill>
                                  <a:latin typeface="Cambria Math" panose="02040503050406030204" pitchFamily="18" charset="0"/>
                                </a:rPr>
                                <m:t>|</m:t>
                              </m:r>
                              <m:sSub>
                                <m:sSubPr>
                                  <m:ctrlPr>
                                    <a:rPr lang="en-US" altLang="ja-JP" b="1"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𝒙</m:t>
                                  </m:r>
                                </m:e>
                                <m:sub>
                                  <m:r>
                                    <a:rPr lang="en-US" altLang="ja-JP" b="1" i="1" smtClean="0">
                                      <a:solidFill>
                                        <a:prstClr val="black"/>
                                      </a:solidFill>
                                      <a:latin typeface="Cambria Math" panose="02040503050406030204" pitchFamily="18" charset="0"/>
                                    </a:rPr>
                                    <m:t>𝒏</m:t>
                                  </m:r>
                                </m:sub>
                              </m:sSub>
                              <m:r>
                                <a:rPr lang="en-US" altLang="ja-JP" b="1" i="1" smtClean="0">
                                  <a:solidFill>
                                    <a:prstClr val="black"/>
                                  </a:solidFill>
                                  <a:latin typeface="Cambria Math" panose="02040503050406030204" pitchFamily="18" charset="0"/>
                                </a:rPr>
                                <m:t>))</m:t>
                              </m:r>
                            </m:e>
                          </m:d>
                        </m:e>
                      </m:nary>
                    </m:oMath>
                  </m:oMathPara>
                </a14:m>
                <a:endParaRPr lang="en-US" altLang="ja-JP" dirty="0">
                  <a:solidFill>
                    <a:prstClr val="black"/>
                  </a:solidFill>
                </a:endParaRPr>
              </a:p>
              <a:p>
                <a:pPr defTabSz="457200"/>
                <a:endParaRPr lang="en-US" altLang="ja-JP" dirty="0">
                  <a:solidFill>
                    <a:prstClr val="black"/>
                  </a:solidFill>
                </a:endParaRPr>
              </a:p>
              <a:p>
                <a:pPr defTabSz="457200"/>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38022" y="4165152"/>
                <a:ext cx="9135373" cy="2885470"/>
              </a:xfrm>
              <a:prstGeom prst="rect">
                <a:avLst/>
              </a:prstGeom>
              <a:blipFill>
                <a:blip r:embed="rId5"/>
                <a:stretch>
                  <a:fillRect l="-601" t="-633"/>
                </a:stretch>
              </a:blipFill>
            </p:spPr>
            <p:txBody>
              <a:bodyPr/>
              <a:lstStyle/>
              <a:p>
                <a:r>
                  <a:rPr lang="ja-JP" altLang="en-US">
                    <a:noFill/>
                  </a:rPr>
                  <a:t> </a:t>
                </a:r>
              </a:p>
            </p:txBody>
          </p:sp>
        </mc:Fallback>
      </mc:AlternateContent>
      <p:sp>
        <p:nvSpPr>
          <p:cNvPr id="13" name="テキスト ボックス 12"/>
          <p:cNvSpPr txBox="1"/>
          <p:nvPr/>
        </p:nvSpPr>
        <p:spPr>
          <a:xfrm>
            <a:off x="3466589" y="4547267"/>
            <a:ext cx="2582758" cy="261610"/>
          </a:xfrm>
          <a:prstGeom prst="rect">
            <a:avLst/>
          </a:prstGeom>
          <a:noFill/>
        </p:spPr>
        <p:txBody>
          <a:bodyPr wrap="none" rtlCol="0">
            <a:spAutoFit/>
          </a:bodyPr>
          <a:lstStyle/>
          <a:p>
            <a:pPr defTabSz="457200"/>
            <a:r>
              <a:rPr lang="ja-JP" altLang="en-US" sz="1100" dirty="0">
                <a:solidFill>
                  <a:srgbClr val="FF0000"/>
                </a:solidFill>
              </a:rPr>
              <a:t>パラメータをまとめて表したベクトル</a:t>
            </a:r>
          </a:p>
        </p:txBody>
      </p:sp>
      <p:sp>
        <p:nvSpPr>
          <p:cNvPr id="15" name="テキスト ボックス 14"/>
          <p:cNvSpPr txBox="1"/>
          <p:nvPr/>
        </p:nvSpPr>
        <p:spPr>
          <a:xfrm>
            <a:off x="4513029" y="5545049"/>
            <a:ext cx="2300630" cy="261610"/>
          </a:xfrm>
          <a:prstGeom prst="rect">
            <a:avLst/>
          </a:prstGeom>
          <a:noFill/>
        </p:spPr>
        <p:txBody>
          <a:bodyPr wrap="none" rtlCol="0">
            <a:spAutoFit/>
          </a:bodyPr>
          <a:lstStyle/>
          <a:p>
            <a:pPr defTabSz="457200"/>
            <a:r>
              <a:rPr lang="ja-JP" altLang="en-US" sz="1100" dirty="0">
                <a:solidFill>
                  <a:srgbClr val="FF0000"/>
                </a:solidFill>
              </a:rPr>
              <a:t>深層学習でよく出てくる誤差関数</a:t>
            </a:r>
          </a:p>
        </p:txBody>
      </p:sp>
      <p:pic>
        <p:nvPicPr>
          <p:cNvPr id="1026" name="Picture 2" descr="https://upload.wikimedia.org/wikipedia/commons/a/ac/Logistic-curv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6139" y="108250"/>
            <a:ext cx="2467861" cy="1850897"/>
          </a:xfrm>
          <a:prstGeom prst="rect">
            <a:avLst/>
          </a:prstGeom>
          <a:noFill/>
          <a:extLst>
            <a:ext uri="{909E8E84-426E-40DD-AFC4-6F175D3DCCD1}">
              <a14:hiddenFill xmlns:a14="http://schemas.microsoft.com/office/drawing/2010/main">
                <a:solidFill>
                  <a:srgbClr val="FFFFFF"/>
                </a:solidFill>
              </a14:hiddenFill>
            </a:ext>
          </a:extLst>
        </p:spPr>
      </p:pic>
      <p:sp>
        <p:nvSpPr>
          <p:cNvPr id="16" name="正方形/長方形 15"/>
          <p:cNvSpPr/>
          <p:nvPr/>
        </p:nvSpPr>
        <p:spPr>
          <a:xfrm>
            <a:off x="7478159" y="1979061"/>
            <a:ext cx="1665841" cy="415498"/>
          </a:xfrm>
          <a:prstGeom prst="rect">
            <a:avLst/>
          </a:prstGeom>
        </p:spPr>
        <p:txBody>
          <a:bodyPr wrap="none">
            <a:spAutoFit/>
          </a:bodyPr>
          <a:lstStyle/>
          <a:p>
            <a:pPr defTabSz="457200"/>
            <a:r>
              <a:rPr kumimoji="0" lang="ja-JP" altLang="en-US" sz="1050" dirty="0">
                <a:solidFill>
                  <a:prstClr val="black"/>
                </a:solidFill>
              </a:rPr>
              <a:t>標準シグモイド関数</a:t>
            </a:r>
            <a:endParaRPr kumimoji="0" lang="en-US" altLang="ja-JP" sz="1050" dirty="0">
              <a:solidFill>
                <a:prstClr val="black"/>
              </a:solidFill>
            </a:endParaRPr>
          </a:p>
          <a:p>
            <a:pPr defTabSz="457200"/>
            <a:r>
              <a:rPr kumimoji="0" lang="ja-JP" altLang="en-US" sz="1050" dirty="0">
                <a:solidFill>
                  <a:prstClr val="black"/>
                </a:solidFill>
              </a:rPr>
              <a:t>（ロジスティック関数）</a:t>
            </a:r>
            <a:endParaRPr kumimoji="0" lang="en-US" altLang="ja-JP" dirty="0">
              <a:solidFill>
                <a:prstClr val="black"/>
              </a:solidFill>
            </a:endParaRPr>
          </a:p>
        </p:txBody>
      </p:sp>
      <p:sp>
        <p:nvSpPr>
          <p:cNvPr id="17" name="スライド番号プレースホルダー 16">
            <a:extLst>
              <a:ext uri="{FF2B5EF4-FFF2-40B4-BE49-F238E27FC236}">
                <a16:creationId xmlns:a16="http://schemas.microsoft.com/office/drawing/2014/main" xmlns="" id="{BDB2A28C-68B4-44D2-B26B-68E44B0F5997}"/>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16</a:t>
            </a:fld>
            <a:endParaRPr kumimoji="1" lang="ja-JP" altLang="en-US">
              <a:solidFill>
                <a:prstClr val="black">
                  <a:tint val="75000"/>
                </a:prstClr>
              </a:solidFill>
            </a:endParaRPr>
          </a:p>
        </p:txBody>
      </p:sp>
    </p:spTree>
    <p:extLst>
      <p:ext uri="{BB962C8B-B14F-4D97-AF65-F5344CB8AC3E}">
        <p14:creationId xmlns:p14="http://schemas.microsoft.com/office/powerpoint/2010/main" val="113866419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正方形/長方形 15">
            <a:extLst>
              <a:ext uri="{FF2B5EF4-FFF2-40B4-BE49-F238E27FC236}">
                <a16:creationId xmlns:a16="http://schemas.microsoft.com/office/drawing/2014/main" xmlns="" id="{53EF2477-6D81-48D4-93ED-CB033BA90435}"/>
              </a:ext>
            </a:extLst>
          </p:cNvPr>
          <p:cNvSpPr/>
          <p:nvPr/>
        </p:nvSpPr>
        <p:spPr>
          <a:xfrm>
            <a:off x="1673525" y="3234906"/>
            <a:ext cx="5270739" cy="390469"/>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14" name="正方形/長方形 13">
            <a:extLst>
              <a:ext uri="{FF2B5EF4-FFF2-40B4-BE49-F238E27FC236}">
                <a16:creationId xmlns:a16="http://schemas.microsoft.com/office/drawing/2014/main" xmlns="" id="{53EF2477-6D81-48D4-93ED-CB033BA90435}"/>
              </a:ext>
            </a:extLst>
          </p:cNvPr>
          <p:cNvSpPr/>
          <p:nvPr/>
        </p:nvSpPr>
        <p:spPr>
          <a:xfrm>
            <a:off x="1656272" y="4153266"/>
            <a:ext cx="5322498" cy="7128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8" name="正方形/長方形 7">
            <a:extLst>
              <a:ext uri="{FF2B5EF4-FFF2-40B4-BE49-F238E27FC236}">
                <a16:creationId xmlns:a16="http://schemas.microsoft.com/office/drawing/2014/main" xmlns="" id="{53EF2477-6D81-48D4-93ED-CB033BA90435}"/>
              </a:ext>
            </a:extLst>
          </p:cNvPr>
          <p:cNvSpPr/>
          <p:nvPr/>
        </p:nvSpPr>
        <p:spPr>
          <a:xfrm>
            <a:off x="1699403" y="1380227"/>
            <a:ext cx="5262113" cy="1242204"/>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2.4 </a:t>
            </a:r>
            <a:r>
              <a:rPr lang="ja-JP" altLang="en-US" sz="2800" dirty="0">
                <a:solidFill>
                  <a:prstClr val="white"/>
                </a:solidFill>
              </a:rPr>
              <a:t>機械学習の基礎</a:t>
            </a:r>
          </a:p>
        </p:txBody>
      </p:sp>
      <mc:AlternateContent xmlns:mc="http://schemas.openxmlformats.org/markup-compatibility/2006" xmlns:a14="http://schemas.microsoft.com/office/drawing/2010/main">
        <mc:Choice Requires="a14">
          <p:sp>
            <p:nvSpPr>
              <p:cNvPr id="7"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618200"/>
                <a:ext cx="9144000" cy="394517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2.4.10 </a:t>
                </a:r>
                <a:r>
                  <a:rPr lang="ja-JP" altLang="en-US" sz="1800" dirty="0">
                    <a:solidFill>
                      <a:prstClr val="black"/>
                    </a:solidFill>
                  </a:rPr>
                  <a:t>ソフトマックス回帰（多クラス分類）←ロジスティック回帰の一般化</a:t>
                </a:r>
                <a:endParaRPr lang="en-US" altLang="ja-JP" sz="1800" dirty="0">
                  <a:solidFill>
                    <a:prstClr val="black"/>
                  </a:solidFill>
                </a:endParaRPr>
              </a:p>
              <a:p>
                <a:pPr marL="0" indent="0">
                  <a:buFont typeface="Arial" panose="020B0604020202020204" pitchFamily="34" charset="0"/>
                  <a:buNone/>
                </a:pPr>
                <a:r>
                  <a:rPr lang="ja-JP" altLang="en-US" sz="1800" dirty="0">
                    <a:solidFill>
                      <a:prstClr val="black"/>
                    </a:solidFill>
                  </a:rPr>
                  <a:t>多クラス分類→</a:t>
                </a:r>
                <a14:m>
                  <m:oMath xmlns:m="http://schemas.openxmlformats.org/officeDocument/2006/math">
                    <m:r>
                      <a:rPr lang="en-US" altLang="ja-JP" sz="1800" i="1" smtClean="0">
                        <a:solidFill>
                          <a:prstClr val="black"/>
                        </a:solidFill>
                        <a:latin typeface="Cambria Math" panose="02040503050406030204" pitchFamily="18" charset="0"/>
                      </a:rPr>
                      <m:t>𝑃</m:t>
                    </m:r>
                    <m:d>
                      <m:dPr>
                        <m:ctrlPr>
                          <a:rPr lang="en-US" altLang="ja-JP" sz="1800" i="1" smtClean="0">
                            <a:solidFill>
                              <a:prstClr val="black"/>
                            </a:solidFill>
                            <a:latin typeface="Cambria Math" panose="02040503050406030204" pitchFamily="18" charset="0"/>
                          </a:rPr>
                        </m:ctrlPr>
                      </m:dPr>
                      <m:e>
                        <m:r>
                          <a:rPr lang="en-US" altLang="ja-JP" sz="1800" i="1" smtClean="0">
                            <a:solidFill>
                              <a:prstClr val="black"/>
                            </a:solidFill>
                            <a:latin typeface="Cambria Math" panose="02040503050406030204" pitchFamily="18" charset="0"/>
                          </a:rPr>
                          <m:t>𝑦</m:t>
                        </m:r>
                      </m:e>
                      <m:e>
                        <m:r>
                          <a:rPr lang="en-US" altLang="ja-JP" sz="1800" b="1" i="1" smtClean="0">
                            <a:solidFill>
                              <a:prstClr val="black"/>
                            </a:solidFill>
                            <a:latin typeface="Cambria Math" panose="02040503050406030204" pitchFamily="18" charset="0"/>
                          </a:rPr>
                          <m:t>𝒙</m:t>
                        </m:r>
                      </m:e>
                    </m:d>
                    <m:r>
                      <a:rPr lang="en-US" altLang="ja-JP" sz="1800" i="1" smtClean="0">
                        <a:solidFill>
                          <a:prstClr val="black"/>
                        </a:solidFill>
                        <a:latin typeface="Cambria Math" panose="02040503050406030204" pitchFamily="18" charset="0"/>
                      </a:rPr>
                      <m:t>=</m:t>
                    </m:r>
                    <m:nary>
                      <m:naryPr>
                        <m:chr m:val="∏"/>
                        <m:limLoc m:val="subSup"/>
                        <m:ctrlPr>
                          <a:rPr lang="en-US" altLang="ja-JP" sz="1800" i="1" smtClean="0">
                            <a:solidFill>
                              <a:prstClr val="black"/>
                            </a:solidFill>
                            <a:latin typeface="Cambria Math" panose="02040503050406030204" pitchFamily="18" charset="0"/>
                          </a:rPr>
                        </m:ctrlPr>
                      </m:naryPr>
                      <m:sub>
                        <m:r>
                          <m:rPr>
                            <m:brk m:alnAt="25"/>
                          </m:rPr>
                          <a:rPr lang="en-US" altLang="ja-JP" sz="1800" i="1" smtClean="0">
                            <a:solidFill>
                              <a:prstClr val="black"/>
                            </a:solidFill>
                            <a:latin typeface="Cambria Math" panose="02040503050406030204" pitchFamily="18" charset="0"/>
                          </a:rPr>
                          <m:t>𝑘</m:t>
                        </m:r>
                        <m:r>
                          <a:rPr lang="en-US" altLang="ja-JP" sz="1800" i="1" smtClean="0">
                            <a:solidFill>
                              <a:prstClr val="black"/>
                            </a:solidFill>
                            <a:latin typeface="Cambria Math" panose="02040503050406030204" pitchFamily="18" charset="0"/>
                          </a:rPr>
                          <m:t>=1</m:t>
                        </m:r>
                      </m:sub>
                      <m:sup>
                        <m:r>
                          <a:rPr lang="en-US" altLang="ja-JP" sz="1800" i="1" smtClean="0">
                            <a:solidFill>
                              <a:prstClr val="black"/>
                            </a:solidFill>
                            <a:latin typeface="Cambria Math" panose="02040503050406030204" pitchFamily="18" charset="0"/>
                          </a:rPr>
                          <m:t>𝐾</m:t>
                        </m:r>
                      </m:sup>
                      <m:e>
                        <m:sSup>
                          <m:sSupPr>
                            <m:ctrlPr>
                              <a:rPr lang="en-US" altLang="ja-JP" sz="1800" i="1" smtClean="0">
                                <a:solidFill>
                                  <a:prstClr val="black"/>
                                </a:solidFill>
                                <a:latin typeface="Cambria Math" panose="02040503050406030204" pitchFamily="18" charset="0"/>
                              </a:rPr>
                            </m:ctrlPr>
                          </m:sSupPr>
                          <m:e>
                            <m:d>
                              <m:dPr>
                                <m:ctrlPr>
                                  <a:rPr lang="en-US" altLang="ja-JP" sz="1800" i="1" smtClean="0">
                                    <a:solidFill>
                                      <a:prstClr val="black"/>
                                    </a:solidFill>
                                    <a:latin typeface="Cambria Math" panose="02040503050406030204" pitchFamily="18" charset="0"/>
                                  </a:rPr>
                                </m:ctrlPr>
                              </m:dPr>
                              <m:e>
                                <m:r>
                                  <a:rPr lang="en-US" altLang="ja-JP" sz="1800" i="1" smtClean="0">
                                    <a:solidFill>
                                      <a:prstClr val="black"/>
                                    </a:solidFill>
                                    <a:latin typeface="Cambria Math" panose="02040503050406030204" pitchFamily="18" charset="0"/>
                                  </a:rPr>
                                  <m:t>𝑃</m:t>
                                </m:r>
                                <m:d>
                                  <m:dPr>
                                    <m:ctrlPr>
                                      <a:rPr lang="en-US" altLang="ja-JP" sz="1800" i="1" smtClean="0">
                                        <a:solidFill>
                                          <a:prstClr val="black"/>
                                        </a:solidFill>
                                        <a:latin typeface="Cambria Math" panose="02040503050406030204" pitchFamily="18" charset="0"/>
                                      </a:rPr>
                                    </m:ctrlPr>
                                  </m:dPr>
                                  <m:e>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𝑘</m:t>
                                        </m:r>
                                      </m:sub>
                                    </m:sSub>
                                  </m:e>
                                  <m:e>
                                    <m:r>
                                      <a:rPr lang="en-US" altLang="ja-JP" sz="1800" b="1" i="1" smtClean="0">
                                        <a:solidFill>
                                          <a:prstClr val="black"/>
                                        </a:solidFill>
                                        <a:latin typeface="Cambria Math" panose="02040503050406030204" pitchFamily="18" charset="0"/>
                                      </a:rPr>
                                      <m:t>𝒙</m:t>
                                    </m:r>
                                  </m:e>
                                </m:d>
                              </m:e>
                            </m:d>
                          </m:e>
                          <m:sup>
                            <m:r>
                              <a:rPr lang="en-US" altLang="ja-JP" sz="1800" i="1" smtClean="0">
                                <a:solidFill>
                                  <a:prstClr val="black"/>
                                </a:solidFill>
                                <a:latin typeface="Cambria Math" panose="02040503050406030204" pitchFamily="18" charset="0"/>
                              </a:rPr>
                              <m:t>𝑡</m:t>
                            </m:r>
                            <m:sSub>
                              <m:sSubPr>
                                <m:ctrlPr>
                                  <a:rPr lang="en-US" altLang="ja-JP" sz="1800" i="1" smtClean="0">
                                    <a:solidFill>
                                      <a:prstClr val="black"/>
                                    </a:solidFill>
                                    <a:latin typeface="Cambria Math" panose="02040503050406030204" pitchFamily="18" charset="0"/>
                                  </a:rPr>
                                </m:ctrlPr>
                              </m:sSubPr>
                              <m:e>
                                <m:d>
                                  <m:dPr>
                                    <m:ctrlPr>
                                      <a:rPr lang="en-US" altLang="ja-JP" sz="1800" i="1" smtClean="0">
                                        <a:solidFill>
                                          <a:prstClr val="black"/>
                                        </a:solidFill>
                                        <a:latin typeface="Cambria Math" panose="02040503050406030204" pitchFamily="18" charset="0"/>
                                      </a:rPr>
                                    </m:ctrlPr>
                                  </m:dPr>
                                  <m:e>
                                    <m:r>
                                      <a:rPr lang="en-US" altLang="ja-JP" sz="1800" i="1" smtClean="0">
                                        <a:solidFill>
                                          <a:prstClr val="black"/>
                                        </a:solidFill>
                                        <a:latin typeface="Cambria Math" panose="02040503050406030204" pitchFamily="18" charset="0"/>
                                      </a:rPr>
                                      <m:t>𝑦</m:t>
                                    </m:r>
                                  </m:e>
                                </m:d>
                              </m:e>
                              <m:sub>
                                <m:r>
                                  <a:rPr lang="en-US" altLang="ja-JP" sz="1800" i="1" smtClean="0">
                                    <a:solidFill>
                                      <a:prstClr val="black"/>
                                    </a:solidFill>
                                    <a:latin typeface="Cambria Math" panose="02040503050406030204" pitchFamily="18" charset="0"/>
                                  </a:rPr>
                                  <m:t>𝑘</m:t>
                                </m:r>
                              </m:sub>
                            </m:sSub>
                          </m:sup>
                        </m:sSup>
                      </m:e>
                    </m:nary>
                  </m:oMath>
                </a14:m>
                <a:endParaRPr lang="en-US" altLang="ja-JP" sz="1800" dirty="0">
                  <a:solidFill>
                    <a:prstClr val="black"/>
                  </a:solidFill>
                </a:endParaRPr>
              </a:p>
              <a:p>
                <a:pPr marL="0" indent="0">
                  <a:buFont typeface="Arial" panose="020B0604020202020204" pitchFamily="34" charset="0"/>
                  <a:buNone/>
                </a:pPr>
                <a:r>
                  <a:rPr lang="ja-JP" altLang="en-US" sz="1600" dirty="0">
                    <a:solidFill>
                      <a:prstClr val="black"/>
                    </a:solidFill>
                  </a:rPr>
                  <a:t>　　　　　　　　</a:t>
                </a:r>
                <a:r>
                  <a:rPr lang="ja-JP" altLang="en-US" sz="1600" dirty="0" smtClean="0">
                    <a:solidFill>
                      <a:prstClr val="black"/>
                    </a:solidFill>
                  </a:rPr>
                  <a:t>　　　　</a:t>
                </a:r>
                <a:r>
                  <a:rPr lang="ja-JP" altLang="en-US" sz="1600" b="1" dirty="0" smtClean="0">
                    <a:solidFill>
                      <a:prstClr val="black"/>
                    </a:solidFill>
                  </a:rPr>
                  <a:t>条件付き分</a:t>
                </a:r>
                <a:r>
                  <a:rPr lang="ja-JP" altLang="en-US" sz="1600" b="1" dirty="0">
                    <a:solidFill>
                      <a:prstClr val="black"/>
                    </a:solidFill>
                  </a:rPr>
                  <a:t>布</a:t>
                </a:r>
                <a:endParaRPr lang="en-US" altLang="ja-JP" sz="1400" b="1" dirty="0">
                  <a:solidFill>
                    <a:prstClr val="black"/>
                  </a:solidFill>
                </a:endParaRPr>
              </a:p>
              <a:p>
                <a:pPr marL="0" indent="0">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US" altLang="ja-JP" sz="1800" i="1" smtClean="0">
                          <a:solidFill>
                            <a:prstClr val="black"/>
                          </a:solidFill>
                          <a:latin typeface="Cambria Math" panose="02040503050406030204" pitchFamily="18" charset="0"/>
                        </a:rPr>
                        <m:t>𝑃</m:t>
                      </m:r>
                      <m:d>
                        <m:dPr>
                          <m:ctrlPr>
                            <a:rPr lang="en-US" altLang="ja-JP" sz="1800" i="1" smtClean="0">
                              <a:solidFill>
                                <a:prstClr val="black"/>
                              </a:solidFill>
                              <a:latin typeface="Cambria Math" panose="02040503050406030204" pitchFamily="18" charset="0"/>
                            </a:rPr>
                          </m:ctrlPr>
                        </m:dPr>
                        <m:e>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𝐾</m:t>
                              </m:r>
                            </m:sub>
                          </m:sSub>
                        </m:e>
                        <m:e>
                          <m:r>
                            <a:rPr lang="en-US" altLang="ja-JP" sz="1800" b="1" i="1" smtClean="0">
                              <a:solidFill>
                                <a:prstClr val="black"/>
                              </a:solidFill>
                              <a:latin typeface="Cambria Math" panose="02040503050406030204" pitchFamily="18" charset="0"/>
                            </a:rPr>
                            <m:t>𝒙</m:t>
                          </m:r>
                        </m:e>
                      </m:d>
                      <m:r>
                        <a:rPr lang="en-US" altLang="ja-JP" sz="1800" i="1" smtClean="0">
                          <a:solidFill>
                            <a:prstClr val="black"/>
                          </a:solidFill>
                          <a:latin typeface="Cambria Math" panose="02040503050406030204" pitchFamily="18" charset="0"/>
                        </a:rPr>
                        <m:t>=</m:t>
                      </m:r>
                      <m:f>
                        <m:fPr>
                          <m:ctrlPr>
                            <a:rPr lang="en-US" altLang="ja-JP" sz="1800" i="1" smtClean="0">
                              <a:solidFill>
                                <a:prstClr val="black"/>
                              </a:solidFill>
                              <a:latin typeface="Cambria Math" panose="02040503050406030204" pitchFamily="18" charset="0"/>
                            </a:rPr>
                          </m:ctrlPr>
                        </m:fPr>
                        <m:num>
                          <m:r>
                            <a:rPr lang="en-US" altLang="ja-JP" sz="1800" i="1" smtClean="0">
                              <a:solidFill>
                                <a:prstClr val="black"/>
                              </a:solidFill>
                              <a:latin typeface="Cambria Math" panose="02040503050406030204" pitchFamily="18" charset="0"/>
                            </a:rPr>
                            <m:t>1</m:t>
                          </m:r>
                        </m:num>
                        <m:den>
                          <m:nary>
                            <m:naryPr>
                              <m:chr m:val="∑"/>
                              <m:limLoc m:val="subSup"/>
                              <m:ctrlPr>
                                <a:rPr lang="en-US" altLang="ja-JP" sz="1800" i="1" smtClean="0">
                                  <a:solidFill>
                                    <a:prstClr val="black"/>
                                  </a:solidFill>
                                  <a:latin typeface="Cambria Math" panose="02040503050406030204" pitchFamily="18" charset="0"/>
                                </a:rPr>
                              </m:ctrlPr>
                            </m:naryPr>
                            <m:sub>
                              <m:r>
                                <m:rPr>
                                  <m:brk m:alnAt="25"/>
                                </m:rPr>
                                <a:rPr lang="en-US" altLang="ja-JP" sz="1800" i="1" smtClean="0">
                                  <a:solidFill>
                                    <a:prstClr val="black"/>
                                  </a:solidFill>
                                  <a:latin typeface="Cambria Math" panose="02040503050406030204" pitchFamily="18" charset="0"/>
                                </a:rPr>
                                <m:t>𝑘</m:t>
                              </m:r>
                              <m:r>
                                <a:rPr lang="en-US" altLang="ja-JP" sz="1800" i="1" smtClean="0">
                                  <a:solidFill>
                                    <a:prstClr val="black"/>
                                  </a:solidFill>
                                  <a:latin typeface="Cambria Math" panose="02040503050406030204" pitchFamily="18" charset="0"/>
                                </a:rPr>
                                <m:t>=1</m:t>
                              </m:r>
                            </m:sub>
                            <m:sup>
                              <m:r>
                                <a:rPr lang="en-US" altLang="ja-JP" sz="1800" i="1" smtClean="0">
                                  <a:solidFill>
                                    <a:prstClr val="black"/>
                                  </a:solidFill>
                                  <a:latin typeface="Cambria Math" panose="02040503050406030204" pitchFamily="18" charset="0"/>
                                </a:rPr>
                                <m:t>𝐾</m:t>
                              </m:r>
                            </m:sup>
                            <m:e>
                              <m:sSup>
                                <m:sSupPr>
                                  <m:ctrlPr>
                                    <a:rPr lang="en-US" altLang="ja-JP" sz="1800" i="1" smtClean="0">
                                      <a:solidFill>
                                        <a:prstClr val="black"/>
                                      </a:solidFill>
                                      <a:latin typeface="Cambria Math" panose="02040503050406030204" pitchFamily="18" charset="0"/>
                                    </a:rPr>
                                  </m:ctrlPr>
                                </m:sSupPr>
                                <m:e>
                                  <m:r>
                                    <a:rPr lang="en-US" altLang="ja-JP" sz="1800" i="1" smtClean="0">
                                      <a:solidFill>
                                        <a:prstClr val="black"/>
                                      </a:solidFill>
                                      <a:latin typeface="Cambria Math" panose="02040503050406030204" pitchFamily="18" charset="0"/>
                                    </a:rPr>
                                    <m:t>𝑒</m:t>
                                  </m:r>
                                </m:e>
                                <m:sup>
                                  <m:sSub>
                                    <m:sSubPr>
                                      <m:ctrlPr>
                                        <a:rPr lang="en-US" altLang="ja-JP" sz="1800" i="1" smtClean="0">
                                          <a:solidFill>
                                            <a:prstClr val="black"/>
                                          </a:solidFill>
                                          <a:latin typeface="Cambria Math" panose="02040503050406030204" pitchFamily="18" charset="0"/>
                                        </a:rPr>
                                      </m:ctrlPr>
                                    </m:sSubPr>
                                    <m:e>
                                      <m:r>
                                        <a:rPr lang="en-US" altLang="ja-JP" sz="1800" i="1" smtClean="0">
                                          <a:solidFill>
                                            <a:prstClr val="black"/>
                                          </a:solidFill>
                                          <a:latin typeface="Cambria Math" panose="02040503050406030204" pitchFamily="18" charset="0"/>
                                        </a:rPr>
                                        <m:t>𝑢</m:t>
                                      </m:r>
                                    </m:e>
                                    <m:sub>
                                      <m:r>
                                        <a:rPr lang="en-US" altLang="ja-JP" sz="1800" i="1" smtClean="0">
                                          <a:solidFill>
                                            <a:prstClr val="black"/>
                                          </a:solidFill>
                                          <a:latin typeface="Cambria Math" panose="02040503050406030204" pitchFamily="18" charset="0"/>
                                        </a:rPr>
                                        <m:t>𝑘</m:t>
                                      </m:r>
                                    </m:sub>
                                  </m:sSub>
                                </m:sup>
                              </m:sSup>
                            </m:e>
                          </m:nary>
                        </m:den>
                      </m:f>
                      <m:r>
                        <a:rPr lang="en-US" altLang="ja-JP" sz="1800" i="1" smtClean="0">
                          <a:solidFill>
                            <a:prstClr val="black"/>
                          </a:solidFill>
                          <a:latin typeface="Cambria Math" panose="02040503050406030204" pitchFamily="18" charset="0"/>
                        </a:rPr>
                        <m:t>            </m:t>
                      </m:r>
                      <m:sSub>
                        <m:sSubPr>
                          <m:ctrlPr>
                            <a:rPr lang="en-US" altLang="ja-JP" sz="1800" i="1" smtClean="0">
                              <a:solidFill>
                                <a:srgbClr val="FF0000"/>
                              </a:solidFill>
                              <a:latin typeface="Cambria Math" panose="02040503050406030204" pitchFamily="18" charset="0"/>
                            </a:rPr>
                          </m:ctrlPr>
                        </m:sSubPr>
                        <m:e>
                          <m:r>
                            <a:rPr lang="en-US" altLang="ja-JP" sz="1800" i="1" smtClean="0">
                              <a:solidFill>
                                <a:srgbClr val="FF0000"/>
                              </a:solidFill>
                              <a:latin typeface="Cambria Math" panose="02040503050406030204" pitchFamily="18" charset="0"/>
                            </a:rPr>
                            <m:t>𝑢</m:t>
                          </m:r>
                        </m:e>
                        <m:sub>
                          <m:r>
                            <a:rPr lang="en-US" altLang="ja-JP" sz="1800" i="1" smtClean="0">
                              <a:solidFill>
                                <a:srgbClr val="FF0000"/>
                              </a:solidFill>
                              <a:latin typeface="Cambria Math" panose="02040503050406030204" pitchFamily="18" charset="0"/>
                            </a:rPr>
                            <m:t>𝑘</m:t>
                          </m:r>
                        </m:sub>
                      </m:sSub>
                      <m:r>
                        <a:rPr lang="en-US" altLang="ja-JP" sz="1800" i="1" smtClean="0">
                          <a:solidFill>
                            <a:prstClr val="black"/>
                          </a:solidFill>
                          <a:latin typeface="Cambria Math" panose="02040503050406030204" pitchFamily="18" charset="0"/>
                        </a:rPr>
                        <m:t>=</m:t>
                      </m:r>
                      <m:r>
                        <a:rPr lang="en-US" altLang="ja-JP" sz="1800" i="1" smtClean="0">
                          <a:solidFill>
                            <a:prstClr val="black"/>
                          </a:solidFill>
                          <a:latin typeface="Cambria Math" panose="02040503050406030204" pitchFamily="18" charset="0"/>
                        </a:rPr>
                        <m:t>𝑙𝑜𝑔</m:t>
                      </m:r>
                      <m:f>
                        <m:fPr>
                          <m:ctrlPr>
                            <a:rPr lang="en-US" altLang="ja-JP" sz="1800" i="1" smtClean="0">
                              <a:solidFill>
                                <a:prstClr val="black"/>
                              </a:solidFill>
                              <a:latin typeface="Cambria Math" panose="02040503050406030204" pitchFamily="18" charset="0"/>
                            </a:rPr>
                          </m:ctrlPr>
                        </m:fPr>
                        <m:num>
                          <m:r>
                            <a:rPr lang="en-US" altLang="ja-JP" sz="1800" i="1">
                              <a:solidFill>
                                <a:prstClr val="black"/>
                              </a:solidFill>
                              <a:latin typeface="Cambria Math" panose="02040503050406030204" pitchFamily="18" charset="0"/>
                            </a:rPr>
                            <m:t>𝑃</m:t>
                          </m:r>
                          <m:r>
                            <a:rPr lang="en-US" altLang="ja-JP" sz="1800" i="1">
                              <a:solidFill>
                                <a:prstClr val="black"/>
                              </a:solidFill>
                              <a:latin typeface="Cambria Math" panose="02040503050406030204" pitchFamily="18" charset="0"/>
                            </a:rPr>
                            <m:t>(</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𝑘</m:t>
                              </m:r>
                            </m:sub>
                          </m:sSub>
                          <m:r>
                            <a:rPr lang="en-US" altLang="ja-JP" sz="1800" i="1">
                              <a:solidFill>
                                <a:prstClr val="black"/>
                              </a:solidFill>
                              <a:latin typeface="Cambria Math" panose="02040503050406030204" pitchFamily="18" charset="0"/>
                            </a:rPr>
                            <m:t>|</m:t>
                          </m:r>
                          <m:r>
                            <a:rPr lang="en-US" altLang="ja-JP" sz="1800" b="1" i="1">
                              <a:solidFill>
                                <a:prstClr val="black"/>
                              </a:solidFill>
                              <a:latin typeface="Cambria Math" panose="02040503050406030204" pitchFamily="18" charset="0"/>
                            </a:rPr>
                            <m:t>𝒙</m:t>
                          </m:r>
                          <m:r>
                            <a:rPr lang="en-US" altLang="ja-JP" sz="1800" i="1">
                              <a:solidFill>
                                <a:prstClr val="black"/>
                              </a:solidFill>
                              <a:latin typeface="Cambria Math" panose="02040503050406030204" pitchFamily="18" charset="0"/>
                            </a:rPr>
                            <m:t>)</m:t>
                          </m:r>
                        </m:num>
                        <m:den>
                          <m:r>
                            <a:rPr lang="en-US" altLang="ja-JP" sz="1800" i="1">
                              <a:solidFill>
                                <a:prstClr val="black"/>
                              </a:solidFill>
                              <a:latin typeface="Cambria Math" panose="02040503050406030204" pitchFamily="18" charset="0"/>
                            </a:rPr>
                            <m:t>𝑃</m:t>
                          </m:r>
                          <m:r>
                            <a:rPr lang="en-US" altLang="ja-JP" sz="1800" i="1">
                              <a:solidFill>
                                <a:prstClr val="black"/>
                              </a:solidFill>
                              <a:latin typeface="Cambria Math" panose="02040503050406030204" pitchFamily="18" charset="0"/>
                            </a:rPr>
                            <m:t>(</m:t>
                          </m:r>
                          <m:sSub>
                            <m:sSubPr>
                              <m:ctrlPr>
                                <a:rPr lang="en-US" altLang="ja-JP" sz="1800" i="1">
                                  <a:solidFill>
                                    <a:prstClr val="black"/>
                                  </a:solidFill>
                                  <a:latin typeface="Cambria Math" panose="02040503050406030204" pitchFamily="18" charset="0"/>
                                </a:rPr>
                              </m:ctrlPr>
                            </m:sSubPr>
                            <m:e>
                              <m:r>
                                <a:rPr lang="en-US" altLang="ja-JP" sz="1800" i="1">
                                  <a:solidFill>
                                    <a:prstClr val="black"/>
                                  </a:solidFill>
                                  <a:latin typeface="Cambria Math" panose="02040503050406030204" pitchFamily="18" charset="0"/>
                                </a:rPr>
                                <m:t>𝐶</m:t>
                              </m:r>
                            </m:e>
                            <m:sub>
                              <m:r>
                                <a:rPr lang="en-US" altLang="ja-JP" sz="1800" i="1" smtClean="0">
                                  <a:solidFill>
                                    <a:prstClr val="black"/>
                                  </a:solidFill>
                                  <a:latin typeface="Cambria Math" panose="02040503050406030204" pitchFamily="18" charset="0"/>
                                </a:rPr>
                                <m:t>𝐾</m:t>
                              </m:r>
                            </m:sub>
                          </m:sSub>
                          <m:r>
                            <a:rPr lang="en-US" altLang="ja-JP" sz="1800" i="1">
                              <a:solidFill>
                                <a:prstClr val="black"/>
                              </a:solidFill>
                              <a:latin typeface="Cambria Math" panose="02040503050406030204" pitchFamily="18" charset="0"/>
                            </a:rPr>
                            <m:t>|</m:t>
                          </m:r>
                          <m:r>
                            <a:rPr lang="en-US" altLang="ja-JP" sz="1800" b="1" i="1">
                              <a:solidFill>
                                <a:prstClr val="black"/>
                              </a:solidFill>
                              <a:latin typeface="Cambria Math" panose="02040503050406030204" pitchFamily="18" charset="0"/>
                            </a:rPr>
                            <m:t>𝒙</m:t>
                          </m:r>
                          <m:r>
                            <a:rPr lang="en-US" altLang="ja-JP" sz="1800" i="1">
                              <a:solidFill>
                                <a:prstClr val="black"/>
                              </a:solidFill>
                              <a:latin typeface="Cambria Math" panose="02040503050406030204" pitchFamily="18" charset="0"/>
                            </a:rPr>
                            <m:t>)</m:t>
                          </m:r>
                        </m:den>
                      </m:f>
                      <m:r>
                        <a:rPr lang="ja-JP" altLang="en-US" sz="1800" i="1">
                          <a:solidFill>
                            <a:prstClr val="black"/>
                          </a:solidFill>
                          <a:latin typeface="Cambria Math" panose="02040503050406030204" pitchFamily="18" charset="0"/>
                        </a:rPr>
                        <m:t>　</m:t>
                      </m:r>
                      <m:r>
                        <a:rPr lang="ja-JP" altLang="en-US" sz="1800" i="1" smtClean="0">
                          <a:solidFill>
                            <a:prstClr val="black"/>
                          </a:solidFill>
                          <a:latin typeface="Cambria Math" panose="02040503050406030204" pitchFamily="18" charset="0"/>
                        </a:rPr>
                        <m:t>　</m:t>
                      </m:r>
                    </m:oMath>
                  </m:oMathPara>
                </a14:m>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p:txBody>
          </p:sp>
        </mc:Choice>
        <mc:Fallback xmlns="">
          <p:sp>
            <p:nvSpPr>
              <p:cNvPr id="7" name="コンテンツ プレースホルダー 2">
                <a:extLst>
                  <a:ext uri="{FF2B5EF4-FFF2-40B4-BE49-F238E27FC236}">
                    <a16:creationId xmlns:a16="http://schemas.microsoft.com/office/drawing/2014/main" xmlns="" xmlns:a14="http://schemas.microsoft.com/office/drawing/2010/main" id="{CA7448DA-3850-4E6C-B04D-298E8C6FF26F}"/>
                  </a:ext>
                </a:extLst>
              </p:cNvPr>
              <p:cNvSpPr txBox="1">
                <a:spLocks noRot="1" noChangeAspect="1" noMove="1" noResize="1" noEditPoints="1" noAdjustHandles="1" noChangeArrowheads="1" noChangeShapeType="1" noTextEdit="1"/>
              </p:cNvSpPr>
              <p:nvPr/>
            </p:nvSpPr>
            <p:spPr>
              <a:xfrm>
                <a:off x="0" y="618200"/>
                <a:ext cx="9144000" cy="3945171"/>
              </a:xfrm>
              <a:prstGeom prst="rect">
                <a:avLst/>
              </a:prstGeom>
              <a:blipFill rotWithShape="0">
                <a:blip r:embed="rId2"/>
                <a:stretch>
                  <a:fillRect l="-533" t="-200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0" y="2941759"/>
                <a:ext cx="9047323" cy="2909514"/>
              </a:xfrm>
              <a:prstGeom prst="rect">
                <a:avLst/>
              </a:prstGeom>
              <a:noFill/>
              <a:ln>
                <a:noFill/>
              </a:ln>
            </p:spPr>
            <p:txBody>
              <a:bodyPr wrap="square" rtlCol="0">
                <a:spAutoFit/>
              </a:bodyPr>
              <a:lstStyle/>
              <a:p>
                <a:pPr defTabSz="457200"/>
                <a14:m>
                  <m:oMath xmlns:m="http://schemas.openxmlformats.org/officeDocument/2006/math">
                    <m:r>
                      <a:rPr lang="ja-JP" altLang="en-US" i="1" smtClean="0">
                        <a:solidFill>
                          <a:prstClr val="black"/>
                        </a:solidFill>
                        <a:latin typeface="Cambria Math" panose="02040503050406030204" pitchFamily="18" charset="0"/>
                      </a:rPr>
                      <m:t>こ</m:t>
                    </m:r>
                  </m:oMath>
                </a14:m>
                <a:r>
                  <a:rPr lang="ja-JP" altLang="en-US" dirty="0">
                    <a:solidFill>
                      <a:prstClr val="black"/>
                    </a:solidFill>
                  </a:rPr>
                  <a:t>こで</a:t>
                </a:r>
                <a14:m>
                  <m:oMath xmlns:m="http://schemas.openxmlformats.org/officeDocument/2006/math">
                    <m:r>
                      <a:rPr lang="en-US" altLang="ja-JP" i="1" dirty="0" smtClean="0">
                        <a:solidFill>
                          <a:prstClr val="black"/>
                        </a:solidFill>
                        <a:latin typeface="Cambria Math" panose="02040503050406030204" pitchFamily="18" charset="0"/>
                      </a:rPr>
                      <m:t>𝑃</m:t>
                    </m:r>
                    <m:d>
                      <m:dPr>
                        <m:ctrlPr>
                          <a:rPr lang="en-US" altLang="ja-JP" i="1" dirty="0" smtClean="0">
                            <a:solidFill>
                              <a:prstClr val="black"/>
                            </a:solidFill>
                            <a:latin typeface="Cambria Math" panose="02040503050406030204" pitchFamily="18" charset="0"/>
                          </a:rPr>
                        </m:ctrlPr>
                      </m:dPr>
                      <m:e>
                        <m:sSub>
                          <m:sSubPr>
                            <m:ctrlPr>
                              <a:rPr lang="en-US" altLang="ja-JP" i="1" dirty="0" smtClean="0">
                                <a:solidFill>
                                  <a:prstClr val="black"/>
                                </a:solidFill>
                                <a:latin typeface="Cambria Math" panose="02040503050406030204" pitchFamily="18" charset="0"/>
                              </a:rPr>
                            </m:ctrlPr>
                          </m:sSubPr>
                          <m:e>
                            <m:r>
                              <a:rPr lang="en-US" altLang="ja-JP" i="1" dirty="0" smtClean="0">
                                <a:solidFill>
                                  <a:prstClr val="black"/>
                                </a:solidFill>
                                <a:latin typeface="Cambria Math" panose="02040503050406030204" pitchFamily="18" charset="0"/>
                              </a:rPr>
                              <m:t>𝐶</m:t>
                            </m:r>
                          </m:e>
                          <m:sub>
                            <m:r>
                              <a:rPr lang="en-US" altLang="ja-JP" i="1" dirty="0" smtClean="0">
                                <a:solidFill>
                                  <a:prstClr val="black"/>
                                </a:solidFill>
                                <a:latin typeface="Cambria Math" panose="02040503050406030204" pitchFamily="18" charset="0"/>
                              </a:rPr>
                              <m:t>𝑘</m:t>
                            </m:r>
                          </m:sub>
                        </m:sSub>
                      </m:e>
                      <m:e>
                        <m:r>
                          <a:rPr lang="en-US" altLang="ja-JP" b="1" i="1" dirty="0" smtClean="0">
                            <a:solidFill>
                              <a:prstClr val="black"/>
                            </a:solidFill>
                            <a:latin typeface="Cambria Math" panose="02040503050406030204" pitchFamily="18" charset="0"/>
                          </a:rPr>
                          <m:t>𝒙</m:t>
                        </m:r>
                      </m:e>
                    </m:d>
                    <m:sSup>
                      <m:sSupPr>
                        <m:ctrlPr>
                          <a:rPr lang="en-US" altLang="ja-JP" i="1" dirty="0" smtClean="0">
                            <a:solidFill>
                              <a:prstClr val="black"/>
                            </a:solidFill>
                            <a:latin typeface="Cambria Math" panose="02040503050406030204" pitchFamily="18" charset="0"/>
                          </a:rPr>
                        </m:ctrlPr>
                      </m:sSupPr>
                      <m:e>
                        <m:r>
                          <a:rPr lang="en-US" altLang="ja-JP" i="1" dirty="0" smtClean="0">
                            <a:solidFill>
                              <a:prstClr val="black"/>
                            </a:solidFill>
                            <a:latin typeface="Cambria Math" panose="02040503050406030204" pitchFamily="18" charset="0"/>
                          </a:rPr>
                          <m:t>𝑒</m:t>
                        </m:r>
                      </m:e>
                      <m:sup>
                        <m:sSub>
                          <m:sSubPr>
                            <m:ctrlPr>
                              <a:rPr lang="en-US" altLang="ja-JP" i="1" dirty="0" smtClean="0">
                                <a:solidFill>
                                  <a:prstClr val="black"/>
                                </a:solidFill>
                                <a:latin typeface="Cambria Math" panose="02040503050406030204" pitchFamily="18" charset="0"/>
                              </a:rPr>
                            </m:ctrlPr>
                          </m:sSubPr>
                          <m:e>
                            <m:r>
                              <a:rPr lang="en-US" altLang="ja-JP" i="1" dirty="0" smtClean="0">
                                <a:solidFill>
                                  <a:prstClr val="black"/>
                                </a:solidFill>
                                <a:latin typeface="Cambria Math" panose="02040503050406030204" pitchFamily="18" charset="0"/>
                              </a:rPr>
                              <m:t>𝑢</m:t>
                            </m:r>
                          </m:e>
                          <m:sub>
                            <m:r>
                              <a:rPr lang="en-US" altLang="ja-JP" i="1" dirty="0" smtClean="0">
                                <a:solidFill>
                                  <a:prstClr val="black"/>
                                </a:solidFill>
                                <a:latin typeface="Cambria Math" panose="02040503050406030204" pitchFamily="18" charset="0"/>
                              </a:rPr>
                              <m:t>𝑘</m:t>
                            </m:r>
                          </m:sub>
                        </m:sSub>
                      </m:sup>
                    </m:sSup>
                    <m:r>
                      <a:rPr lang="en-US" altLang="ja-JP" i="1" dirty="0" smtClean="0">
                        <a:solidFill>
                          <a:prstClr val="black"/>
                        </a:solidFill>
                        <a:latin typeface="Cambria Math" panose="02040503050406030204" pitchFamily="18" charset="0"/>
                      </a:rPr>
                      <m:t>=</m:t>
                    </m:r>
                    <m:r>
                      <a:rPr lang="en-US" altLang="ja-JP" i="1" dirty="0" smtClean="0">
                        <a:solidFill>
                          <a:prstClr val="black"/>
                        </a:solidFill>
                        <a:latin typeface="Cambria Math" panose="02040503050406030204" pitchFamily="18" charset="0"/>
                      </a:rPr>
                      <m:t>𝑃</m:t>
                    </m:r>
                    <m:r>
                      <a:rPr lang="en-US" altLang="ja-JP" i="1" dirty="0" smtClean="0">
                        <a:solidFill>
                          <a:prstClr val="black"/>
                        </a:solidFill>
                        <a:latin typeface="Cambria Math" panose="02040503050406030204" pitchFamily="18" charset="0"/>
                      </a:rPr>
                      <m:t>(</m:t>
                    </m:r>
                    <m:sSub>
                      <m:sSubPr>
                        <m:ctrlPr>
                          <a:rPr lang="en-US" altLang="ja-JP" i="1" dirty="0" smtClean="0">
                            <a:solidFill>
                              <a:prstClr val="black"/>
                            </a:solidFill>
                            <a:latin typeface="Cambria Math" panose="02040503050406030204" pitchFamily="18" charset="0"/>
                          </a:rPr>
                        </m:ctrlPr>
                      </m:sSubPr>
                      <m:e>
                        <m:r>
                          <a:rPr lang="en-US" altLang="ja-JP" i="1" dirty="0" smtClean="0">
                            <a:solidFill>
                              <a:prstClr val="black"/>
                            </a:solidFill>
                            <a:latin typeface="Cambria Math" panose="02040503050406030204" pitchFamily="18" charset="0"/>
                          </a:rPr>
                          <m:t>𝐶</m:t>
                        </m:r>
                      </m:e>
                      <m:sub>
                        <m:r>
                          <a:rPr lang="en-US" altLang="ja-JP" i="1" dirty="0" smtClean="0">
                            <a:solidFill>
                              <a:prstClr val="black"/>
                            </a:solidFill>
                            <a:latin typeface="Cambria Math" panose="02040503050406030204" pitchFamily="18" charset="0"/>
                          </a:rPr>
                          <m:t>𝑘</m:t>
                        </m:r>
                      </m:sub>
                    </m:sSub>
                    <m:r>
                      <a:rPr lang="en-US" altLang="ja-JP" i="1" dirty="0" smtClean="0">
                        <a:solidFill>
                          <a:prstClr val="black"/>
                        </a:solidFill>
                        <a:latin typeface="Cambria Math" panose="02040503050406030204" pitchFamily="18" charset="0"/>
                      </a:rPr>
                      <m:t>|</m:t>
                    </m:r>
                    <m:r>
                      <a:rPr lang="en-US" altLang="ja-JP" b="1" i="1" dirty="0" smtClean="0">
                        <a:solidFill>
                          <a:prstClr val="black"/>
                        </a:solidFill>
                        <a:latin typeface="Cambria Math" panose="02040503050406030204" pitchFamily="18" charset="0"/>
                      </a:rPr>
                      <m:t>𝒙</m:t>
                    </m:r>
                    <m:r>
                      <a:rPr lang="en-US" altLang="ja-JP" i="1" dirty="0" smtClean="0">
                        <a:solidFill>
                          <a:prstClr val="black"/>
                        </a:solidFill>
                        <a:latin typeface="Cambria Math" panose="02040503050406030204" pitchFamily="18" charset="0"/>
                      </a:rPr>
                      <m:t>)</m:t>
                    </m:r>
                    <m:r>
                      <a:rPr lang="ja-JP" altLang="en-US" i="1" dirty="0">
                        <a:solidFill>
                          <a:prstClr val="black"/>
                        </a:solidFill>
                        <a:latin typeface="Cambria Math" panose="02040503050406030204" pitchFamily="18" charset="0"/>
                      </a:rPr>
                      <m:t>より</m:t>
                    </m:r>
                  </m:oMath>
                </a14:m>
                <a:r>
                  <a:rPr lang="ja-JP" altLang="en-US" dirty="0">
                    <a:solidFill>
                      <a:prstClr val="black"/>
                    </a:solidFill>
                  </a:rPr>
                  <a:t>，各クラス分布は</a:t>
                </a:r>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kumimoji="0" lang="en-US" altLang="ja-JP" sz="2000" i="1" smtClean="0">
                          <a:solidFill>
                            <a:prstClr val="black"/>
                          </a:solidFill>
                          <a:latin typeface="Cambria Math" panose="02040503050406030204" pitchFamily="18" charset="0"/>
                        </a:rPr>
                        <m:t>𝑃</m:t>
                      </m:r>
                      <m:d>
                        <m:dPr>
                          <m:ctrlPr>
                            <a:rPr kumimoji="0" lang="en-US" altLang="ja-JP" sz="2000" i="1" smtClean="0">
                              <a:solidFill>
                                <a:prstClr val="black"/>
                              </a:solidFill>
                              <a:latin typeface="Cambria Math" panose="02040503050406030204" pitchFamily="18" charset="0"/>
                            </a:rPr>
                          </m:ctrlPr>
                        </m:dPr>
                        <m:e>
                          <m:sSub>
                            <m:sSubPr>
                              <m:ctrlPr>
                                <a:rPr kumimoji="0" lang="en-US" altLang="ja-JP" sz="2000" i="1" smtClean="0">
                                  <a:solidFill>
                                    <a:prstClr val="black"/>
                                  </a:solidFill>
                                  <a:latin typeface="Cambria Math" panose="02040503050406030204" pitchFamily="18" charset="0"/>
                                </a:rPr>
                              </m:ctrlPr>
                            </m:sSubPr>
                            <m:e>
                              <m:r>
                                <a:rPr kumimoji="0" lang="en-US" altLang="ja-JP" sz="2000" i="1" smtClean="0">
                                  <a:solidFill>
                                    <a:prstClr val="black"/>
                                  </a:solidFill>
                                  <a:latin typeface="Cambria Math" panose="02040503050406030204" pitchFamily="18" charset="0"/>
                                </a:rPr>
                                <m:t>𝐶</m:t>
                              </m:r>
                            </m:e>
                            <m:sub>
                              <m:r>
                                <a:rPr kumimoji="0" lang="en-US" altLang="ja-JP" sz="2000" i="1" smtClean="0">
                                  <a:solidFill>
                                    <a:prstClr val="black"/>
                                  </a:solidFill>
                                  <a:latin typeface="Cambria Math" panose="02040503050406030204" pitchFamily="18" charset="0"/>
                                </a:rPr>
                                <m:t>𝑘</m:t>
                              </m:r>
                            </m:sub>
                          </m:sSub>
                        </m:e>
                        <m:e>
                          <m:r>
                            <a:rPr kumimoji="0" lang="en-US" altLang="ja-JP" sz="2000" b="1" i="1" smtClean="0">
                              <a:solidFill>
                                <a:prstClr val="black"/>
                              </a:solidFill>
                              <a:latin typeface="Cambria Math" panose="02040503050406030204" pitchFamily="18" charset="0"/>
                            </a:rPr>
                            <m:t>𝒙</m:t>
                          </m:r>
                        </m:e>
                      </m:d>
                      <m:r>
                        <a:rPr kumimoji="0" lang="en-US" altLang="ja-JP" sz="2000" i="1" smtClean="0">
                          <a:solidFill>
                            <a:prstClr val="black"/>
                          </a:solidFill>
                          <a:latin typeface="Cambria Math" panose="02040503050406030204" pitchFamily="18" charset="0"/>
                        </a:rPr>
                        <m:t>=</m:t>
                      </m:r>
                      <m:r>
                        <a:rPr kumimoji="0" lang="en-US" altLang="ja-JP" sz="2000" i="1" smtClean="0">
                          <a:solidFill>
                            <a:prstClr val="black"/>
                          </a:solidFill>
                          <a:latin typeface="Cambria Math" panose="02040503050406030204" pitchFamily="18" charset="0"/>
                        </a:rPr>
                        <m:t>𝑠𝑜𝑓𝑡𝑚𝑎</m:t>
                      </m:r>
                      <m:sSub>
                        <m:sSubPr>
                          <m:ctrlPr>
                            <a:rPr kumimoji="0" lang="en-US" altLang="ja-JP" sz="2000" i="1" smtClean="0">
                              <a:solidFill>
                                <a:prstClr val="black"/>
                              </a:solidFill>
                              <a:latin typeface="Cambria Math" panose="02040503050406030204" pitchFamily="18" charset="0"/>
                            </a:rPr>
                          </m:ctrlPr>
                        </m:sSubPr>
                        <m:e>
                          <m:r>
                            <a:rPr kumimoji="0" lang="en-US" altLang="ja-JP" sz="2000" i="1" smtClean="0">
                              <a:solidFill>
                                <a:prstClr val="black"/>
                              </a:solidFill>
                              <a:latin typeface="Cambria Math" panose="02040503050406030204" pitchFamily="18" charset="0"/>
                            </a:rPr>
                            <m:t>𝑥</m:t>
                          </m:r>
                        </m:e>
                        <m:sub>
                          <m:r>
                            <a:rPr kumimoji="0" lang="en-US" altLang="ja-JP" sz="2000" i="1" smtClean="0">
                              <a:solidFill>
                                <a:prstClr val="black"/>
                              </a:solidFill>
                              <a:latin typeface="Cambria Math" panose="02040503050406030204" pitchFamily="18" charset="0"/>
                            </a:rPr>
                            <m:t>𝑘</m:t>
                          </m:r>
                        </m:sub>
                      </m:sSub>
                      <m:d>
                        <m:dPr>
                          <m:ctrlPr>
                            <a:rPr kumimoji="0" lang="en-US" altLang="ja-JP" sz="2000" i="1" smtClean="0">
                              <a:solidFill>
                                <a:prstClr val="black"/>
                              </a:solidFill>
                              <a:latin typeface="Cambria Math" panose="02040503050406030204" pitchFamily="18" charset="0"/>
                            </a:rPr>
                          </m:ctrlPr>
                        </m:dPr>
                        <m:e>
                          <m:sSub>
                            <m:sSubPr>
                              <m:ctrlPr>
                                <a:rPr kumimoji="0" lang="en-US" altLang="ja-JP" sz="2000" i="1" smtClean="0">
                                  <a:solidFill>
                                    <a:prstClr val="black"/>
                                  </a:solidFill>
                                  <a:latin typeface="Cambria Math" panose="02040503050406030204" pitchFamily="18" charset="0"/>
                                </a:rPr>
                              </m:ctrlPr>
                            </m:sSubPr>
                            <m:e>
                              <m:r>
                                <a:rPr kumimoji="0" lang="en-US" altLang="ja-JP" sz="2000" i="1" smtClean="0">
                                  <a:solidFill>
                                    <a:prstClr val="black"/>
                                  </a:solidFill>
                                  <a:latin typeface="Cambria Math" panose="02040503050406030204" pitchFamily="18" charset="0"/>
                                </a:rPr>
                                <m:t>𝑢</m:t>
                              </m:r>
                            </m:e>
                            <m:sub>
                              <m:r>
                                <a:rPr kumimoji="0" lang="en-US" altLang="ja-JP" sz="2000" i="1" smtClean="0">
                                  <a:solidFill>
                                    <a:prstClr val="black"/>
                                  </a:solidFill>
                                  <a:latin typeface="Cambria Math" panose="02040503050406030204" pitchFamily="18" charset="0"/>
                                </a:rPr>
                                <m:t>1</m:t>
                              </m:r>
                            </m:sub>
                          </m:sSub>
                          <m:r>
                            <a:rPr kumimoji="0" lang="en-US" altLang="ja-JP" sz="2000" i="1" smtClean="0">
                              <a:solidFill>
                                <a:prstClr val="black"/>
                              </a:solidFill>
                              <a:latin typeface="Cambria Math" panose="02040503050406030204" pitchFamily="18" charset="0"/>
                            </a:rPr>
                            <m:t>,</m:t>
                          </m:r>
                          <m:sSub>
                            <m:sSubPr>
                              <m:ctrlPr>
                                <a:rPr kumimoji="0" lang="en-US" altLang="ja-JP" sz="2000" i="1" smtClean="0">
                                  <a:solidFill>
                                    <a:prstClr val="black"/>
                                  </a:solidFill>
                                  <a:latin typeface="Cambria Math" panose="02040503050406030204" pitchFamily="18" charset="0"/>
                                </a:rPr>
                              </m:ctrlPr>
                            </m:sSubPr>
                            <m:e>
                              <m:r>
                                <a:rPr kumimoji="0" lang="en-US" altLang="ja-JP" sz="2000" i="1" smtClean="0">
                                  <a:solidFill>
                                    <a:prstClr val="black"/>
                                  </a:solidFill>
                                  <a:latin typeface="Cambria Math" panose="02040503050406030204" pitchFamily="18" charset="0"/>
                                </a:rPr>
                                <m:t>𝑢</m:t>
                              </m:r>
                            </m:e>
                            <m:sub>
                              <m:r>
                                <a:rPr kumimoji="0" lang="en-US" altLang="ja-JP" sz="2000" i="1" smtClean="0">
                                  <a:solidFill>
                                    <a:prstClr val="black"/>
                                  </a:solidFill>
                                  <a:latin typeface="Cambria Math" panose="02040503050406030204" pitchFamily="18" charset="0"/>
                                </a:rPr>
                                <m:t>2</m:t>
                              </m:r>
                            </m:sub>
                          </m:sSub>
                          <m:r>
                            <a:rPr kumimoji="0" lang="en-US" altLang="ja-JP" sz="2000" i="1" smtClean="0">
                              <a:solidFill>
                                <a:prstClr val="black"/>
                              </a:solidFill>
                              <a:latin typeface="Cambria Math" panose="02040503050406030204" pitchFamily="18" charset="0"/>
                            </a:rPr>
                            <m:t>,…,</m:t>
                          </m:r>
                          <m:sSub>
                            <m:sSubPr>
                              <m:ctrlPr>
                                <a:rPr kumimoji="0" lang="en-US" altLang="ja-JP" sz="2000" i="1" smtClean="0">
                                  <a:solidFill>
                                    <a:prstClr val="black"/>
                                  </a:solidFill>
                                  <a:latin typeface="Cambria Math" panose="02040503050406030204" pitchFamily="18" charset="0"/>
                                </a:rPr>
                              </m:ctrlPr>
                            </m:sSubPr>
                            <m:e>
                              <m:r>
                                <a:rPr kumimoji="0" lang="en-US" altLang="ja-JP" sz="2000" i="1" smtClean="0">
                                  <a:solidFill>
                                    <a:prstClr val="black"/>
                                  </a:solidFill>
                                  <a:latin typeface="Cambria Math" panose="02040503050406030204" pitchFamily="18" charset="0"/>
                                </a:rPr>
                                <m:t>𝑢</m:t>
                              </m:r>
                            </m:e>
                            <m:sub>
                              <m:r>
                                <a:rPr kumimoji="0" lang="en-US" altLang="ja-JP" sz="2000" i="1" smtClean="0">
                                  <a:solidFill>
                                    <a:prstClr val="black"/>
                                  </a:solidFill>
                                  <a:latin typeface="Cambria Math" panose="02040503050406030204" pitchFamily="18" charset="0"/>
                                </a:rPr>
                                <m:t>𝑘</m:t>
                              </m:r>
                            </m:sub>
                          </m:sSub>
                        </m:e>
                      </m:d>
                    </m:oMath>
                  </m:oMathPara>
                </a14:m>
                <a:endParaRPr kumimoji="0" lang="en-US" altLang="ja-JP" dirty="0">
                  <a:solidFill>
                    <a:prstClr val="black"/>
                  </a:solidFill>
                </a:endParaRPr>
              </a:p>
              <a:p>
                <a:pPr defTabSz="457200"/>
                <a:endParaRPr kumimoji="0" lang="en-US" altLang="ja-JP" dirty="0">
                  <a:solidFill>
                    <a:prstClr val="black"/>
                  </a:solidFill>
                </a:endParaRPr>
              </a:p>
              <a:p>
                <a:pPr defTabSz="457200"/>
                <a14:m>
                  <m:oMath xmlns:m="http://schemas.openxmlformats.org/officeDocument/2006/math">
                    <m:r>
                      <a:rPr lang="ja-JP" altLang="en-US" i="1">
                        <a:solidFill>
                          <a:prstClr val="black"/>
                        </a:solidFill>
                        <a:latin typeface="Cambria Math" panose="02040503050406030204" pitchFamily="18" charset="0"/>
                      </a:rPr>
                      <m:t>オッズ比</m:t>
                    </m:r>
                    <m:r>
                      <a:rPr lang="en-US" altLang="ja-JP" i="1">
                        <a:solidFill>
                          <a:prstClr val="black"/>
                        </a:solidFill>
                        <a:latin typeface="Cambria Math" panose="02040503050406030204" pitchFamily="18" charset="0"/>
                      </a:rPr>
                      <m:t>𝑢</m:t>
                    </m:r>
                    <m:r>
                      <a:rPr lang="ja-JP" altLang="en-US" i="1">
                        <a:solidFill>
                          <a:prstClr val="black"/>
                        </a:solidFill>
                        <a:latin typeface="Cambria Math" panose="02040503050406030204" pitchFamily="18" charset="0"/>
                      </a:rPr>
                      <m:t>が</m:t>
                    </m:r>
                  </m:oMath>
                </a14:m>
                <a:r>
                  <a:rPr lang="ja-JP" altLang="en-US" dirty="0">
                    <a:solidFill>
                      <a:prstClr val="black"/>
                    </a:solidFill>
                  </a:rPr>
                  <a:t>線形を仮定した確率モデル：ソフトマックス回帰</a:t>
                </a:r>
                <a:endParaRPr lang="en-US" altLang="ja-JP" dirty="0">
                  <a:solidFill>
                    <a:prstClr val="black"/>
                  </a:solidFill>
                </a:endParaRPr>
              </a:p>
              <a:p>
                <a:pPr defTabSz="457200"/>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𝑘</m:t>
                          </m:r>
                        </m:sub>
                      </m:sSub>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𝑘</m:t>
                          </m:r>
                        </m:sub>
                        <m:sup>
                          <m:r>
                            <a:rPr lang="en-US" altLang="ja-JP" i="1" smtClean="0">
                              <a:solidFill>
                                <a:prstClr val="black"/>
                              </a:solidFill>
                              <a:latin typeface="Cambria Math" panose="02040503050406030204" pitchFamily="18" charset="0"/>
                            </a:rPr>
                            <m:t>𝑇</m:t>
                          </m:r>
                        </m:sup>
                      </m:sSubSup>
                      <m:r>
                        <a:rPr lang="en-US" altLang="ja-JP" b="1" i="1" smtClean="0">
                          <a:solidFill>
                            <a:prstClr val="black"/>
                          </a:solidFill>
                          <a:latin typeface="Cambria Math" panose="02040503050406030204" pitchFamily="18" charset="0"/>
                        </a:rPr>
                        <m:t>𝒙</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𝑏</m:t>
                          </m:r>
                        </m:e>
                        <m:sub>
                          <m:r>
                            <a:rPr lang="en-US" altLang="ja-JP" i="1" smtClean="0">
                              <a:solidFill>
                                <a:prstClr val="black"/>
                              </a:solidFill>
                              <a:latin typeface="Cambria Math" panose="02040503050406030204" pitchFamily="18" charset="0"/>
                            </a:rPr>
                            <m:t>𝑘</m:t>
                          </m:r>
                        </m:sub>
                      </m:sSub>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=1,2,…,</m:t>
                      </m:r>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oMath>
                  </m:oMathPara>
                </a14:m>
                <a:endParaRPr lang="en-US" altLang="ja-JP" dirty="0">
                  <a:solidFill>
                    <a:prstClr val="black"/>
                  </a:solidFill>
                </a:endParaRPr>
              </a:p>
              <a:p>
                <a:pPr defTabSz="457200"/>
                <a:endParaRPr lang="en-US" altLang="ja-JP" dirty="0">
                  <a:solidFill>
                    <a:prstClr val="black"/>
                  </a:solidFill>
                </a:endParaRPr>
              </a:p>
              <a:p>
                <a:pPr defTabSz="457200"/>
                <a:r>
                  <a:rPr lang="ja-JP" altLang="en-US" dirty="0">
                    <a:solidFill>
                      <a:prstClr val="black"/>
                    </a:solidFill>
                  </a:rPr>
                  <a:t>ロジスティック回帰と同様にして</a:t>
                </a:r>
                <a:r>
                  <a:rPr lang="ja-JP" altLang="en-US" dirty="0">
                    <a:solidFill>
                      <a:srgbClr val="FF0000"/>
                    </a:solidFill>
                  </a:rPr>
                  <a:t>交差エントロピー</a:t>
                </a:r>
                <a:r>
                  <a:rPr lang="ja-JP" altLang="en-US" dirty="0">
                    <a:solidFill>
                      <a:prstClr val="black"/>
                    </a:solidFill>
                  </a:rPr>
                  <a:t>は</a:t>
                </a:r>
                <a:endParaRPr lang="en-US" altLang="ja-JP" dirty="0">
                  <a:solidFill>
                    <a:prstClr val="black"/>
                  </a:solidFill>
                </a:endParaRPr>
              </a:p>
              <a:p>
                <a:pPr defTabSz="457200"/>
                <a:endParaRPr lang="en-US" altLang="ja-JP" dirty="0">
                  <a:solidFill>
                    <a:prstClr val="black"/>
                  </a:solidFill>
                </a:endParaRPr>
              </a:p>
              <a:p>
                <a:pPr defTabSz="457200"/>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0" y="2941759"/>
                <a:ext cx="9047323" cy="2909514"/>
              </a:xfrm>
              <a:prstGeom prst="rect">
                <a:avLst/>
              </a:prstGeom>
              <a:blipFill>
                <a:blip r:embed="rId3"/>
                <a:stretch>
                  <a:fillRect l="-539" t="-1048"/>
                </a:stretch>
              </a:blipFill>
              <a:ln>
                <a:no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正方形/長方形 16"/>
              <p:cNvSpPr/>
              <p:nvPr/>
            </p:nvSpPr>
            <p:spPr>
              <a:xfrm>
                <a:off x="6564163" y="2672884"/>
                <a:ext cx="2063770" cy="404278"/>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r>
                        <a:rPr kumimoji="0" lang="en-US" altLang="ja-JP" sz="900" i="1">
                          <a:solidFill>
                            <a:prstClr val="black"/>
                          </a:solidFill>
                          <a:latin typeface="Cambria Math" panose="02040503050406030204" pitchFamily="18" charset="0"/>
                        </a:rPr>
                        <m:t>𝑠𝑜𝑓𝑡𝑚𝑎</m:t>
                      </m:r>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𝑥</m:t>
                          </m:r>
                        </m:e>
                        <m:sub>
                          <m:r>
                            <a:rPr kumimoji="0" lang="en-US" altLang="ja-JP" sz="900" i="1">
                              <a:solidFill>
                                <a:prstClr val="black"/>
                              </a:solidFill>
                              <a:latin typeface="Cambria Math" panose="02040503050406030204" pitchFamily="18" charset="0"/>
                            </a:rPr>
                            <m:t>𝑘</m:t>
                          </m:r>
                        </m:sub>
                      </m:sSub>
                      <m:r>
                        <a:rPr kumimoji="0" lang="en-US" altLang="ja-JP" sz="900" i="1">
                          <a:solidFill>
                            <a:prstClr val="black"/>
                          </a:solidFill>
                          <a:latin typeface="Cambria Math" panose="02040503050406030204" pitchFamily="18" charset="0"/>
                        </a:rPr>
                        <m:t>(</m:t>
                      </m:r>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𝑢</m:t>
                          </m:r>
                        </m:e>
                        <m:sub>
                          <m:r>
                            <a:rPr kumimoji="0" lang="en-US" altLang="ja-JP" sz="900" i="1">
                              <a:solidFill>
                                <a:prstClr val="black"/>
                              </a:solidFill>
                              <a:latin typeface="Cambria Math" panose="02040503050406030204" pitchFamily="18" charset="0"/>
                            </a:rPr>
                            <m:t>1</m:t>
                          </m:r>
                        </m:sub>
                      </m:sSub>
                      <m:r>
                        <a:rPr kumimoji="0" lang="en-US" altLang="ja-JP" sz="900" i="1">
                          <a:solidFill>
                            <a:prstClr val="black"/>
                          </a:solidFill>
                          <a:latin typeface="Cambria Math" panose="02040503050406030204" pitchFamily="18" charset="0"/>
                        </a:rPr>
                        <m:t>,</m:t>
                      </m:r>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𝑢</m:t>
                          </m:r>
                        </m:e>
                        <m:sub>
                          <m:r>
                            <a:rPr kumimoji="0" lang="en-US" altLang="ja-JP" sz="900" i="1">
                              <a:solidFill>
                                <a:prstClr val="black"/>
                              </a:solidFill>
                              <a:latin typeface="Cambria Math" panose="02040503050406030204" pitchFamily="18" charset="0"/>
                            </a:rPr>
                            <m:t>2</m:t>
                          </m:r>
                        </m:sub>
                      </m:sSub>
                      <m:r>
                        <a:rPr kumimoji="0" lang="en-US" altLang="ja-JP" sz="900" i="1">
                          <a:solidFill>
                            <a:prstClr val="black"/>
                          </a:solidFill>
                          <a:latin typeface="Cambria Math" panose="02040503050406030204" pitchFamily="18" charset="0"/>
                        </a:rPr>
                        <m:t>,…,</m:t>
                      </m:r>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𝑢</m:t>
                          </m:r>
                        </m:e>
                        <m:sub>
                          <m:r>
                            <a:rPr kumimoji="0" lang="en-US" altLang="ja-JP" sz="900" i="1">
                              <a:solidFill>
                                <a:prstClr val="black"/>
                              </a:solidFill>
                              <a:latin typeface="Cambria Math" panose="02040503050406030204" pitchFamily="18" charset="0"/>
                            </a:rPr>
                            <m:t>𝐾</m:t>
                          </m:r>
                        </m:sub>
                      </m:sSub>
                      <m:r>
                        <a:rPr kumimoji="0" lang="en-US" altLang="ja-JP" sz="900" i="1">
                          <a:solidFill>
                            <a:prstClr val="black"/>
                          </a:solidFill>
                          <a:latin typeface="Cambria Math" panose="02040503050406030204" pitchFamily="18" charset="0"/>
                        </a:rPr>
                        <m:t>)=</m:t>
                      </m:r>
                      <m:f>
                        <m:fPr>
                          <m:ctrlPr>
                            <a:rPr kumimoji="0" lang="en-US" altLang="ja-JP" sz="900" i="1">
                              <a:solidFill>
                                <a:prstClr val="black"/>
                              </a:solidFill>
                              <a:latin typeface="Cambria Math" panose="02040503050406030204" pitchFamily="18" charset="0"/>
                            </a:rPr>
                          </m:ctrlPr>
                        </m:fPr>
                        <m:num>
                          <m:sSup>
                            <m:sSupPr>
                              <m:ctrlPr>
                                <a:rPr kumimoji="0" lang="en-US" altLang="ja-JP" sz="900" i="1">
                                  <a:solidFill>
                                    <a:prstClr val="black"/>
                                  </a:solidFill>
                                  <a:latin typeface="Cambria Math" panose="02040503050406030204" pitchFamily="18" charset="0"/>
                                </a:rPr>
                              </m:ctrlPr>
                            </m:sSupPr>
                            <m:e>
                              <m:r>
                                <a:rPr kumimoji="0" lang="en-US" altLang="ja-JP" sz="900" i="1">
                                  <a:solidFill>
                                    <a:prstClr val="black"/>
                                  </a:solidFill>
                                  <a:latin typeface="Cambria Math" panose="02040503050406030204" pitchFamily="18" charset="0"/>
                                </a:rPr>
                                <m:t>𝑒</m:t>
                              </m:r>
                            </m:e>
                            <m:sup>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𝑢</m:t>
                                  </m:r>
                                </m:e>
                                <m:sub>
                                  <m:r>
                                    <a:rPr kumimoji="0" lang="en-US" altLang="ja-JP" sz="900" i="1">
                                      <a:solidFill>
                                        <a:prstClr val="black"/>
                                      </a:solidFill>
                                      <a:latin typeface="Cambria Math" panose="02040503050406030204" pitchFamily="18" charset="0"/>
                                    </a:rPr>
                                    <m:t>𝑘</m:t>
                                  </m:r>
                                </m:sub>
                              </m:sSub>
                            </m:sup>
                          </m:sSup>
                        </m:num>
                        <m:den>
                          <m:nary>
                            <m:naryPr>
                              <m:chr m:val="∑"/>
                              <m:limLoc m:val="subSup"/>
                              <m:ctrlPr>
                                <a:rPr kumimoji="0" lang="en-US" altLang="ja-JP" sz="900" i="1">
                                  <a:solidFill>
                                    <a:prstClr val="black"/>
                                  </a:solidFill>
                                  <a:latin typeface="Cambria Math" panose="02040503050406030204" pitchFamily="18" charset="0"/>
                                </a:rPr>
                              </m:ctrlPr>
                            </m:naryPr>
                            <m:sub>
                              <m:sSup>
                                <m:sSupPr>
                                  <m:ctrlPr>
                                    <a:rPr kumimoji="0" lang="en-US" altLang="ja-JP" sz="900" i="1">
                                      <a:solidFill>
                                        <a:prstClr val="black"/>
                                      </a:solidFill>
                                      <a:latin typeface="Cambria Math" panose="02040503050406030204" pitchFamily="18" charset="0"/>
                                    </a:rPr>
                                  </m:ctrlPr>
                                </m:sSupPr>
                                <m:e>
                                  <m:r>
                                    <m:rPr>
                                      <m:brk m:alnAt="25"/>
                                    </m:rPr>
                                    <a:rPr kumimoji="0" lang="en-US" altLang="ja-JP" sz="900" i="1">
                                      <a:solidFill>
                                        <a:prstClr val="black"/>
                                      </a:solidFill>
                                      <a:latin typeface="Cambria Math" panose="02040503050406030204" pitchFamily="18" charset="0"/>
                                    </a:rPr>
                                    <m:t>𝑘</m:t>
                                  </m:r>
                                </m:e>
                                <m:sup>
                                  <m:r>
                                    <a:rPr kumimoji="0" lang="en-US" altLang="ja-JP" sz="900" i="1">
                                      <a:solidFill>
                                        <a:prstClr val="black"/>
                                      </a:solidFill>
                                      <a:latin typeface="Cambria Math" panose="02040503050406030204" pitchFamily="18" charset="0"/>
                                    </a:rPr>
                                    <m:t>′</m:t>
                                  </m:r>
                                </m:sup>
                              </m:sSup>
                              <m:r>
                                <m:rPr>
                                  <m:brk m:alnAt="25"/>
                                </m:rPr>
                                <a:rPr kumimoji="0" lang="en-US" altLang="ja-JP" sz="900" i="1">
                                  <a:solidFill>
                                    <a:prstClr val="black"/>
                                  </a:solidFill>
                                  <a:latin typeface="Cambria Math" panose="02040503050406030204" pitchFamily="18" charset="0"/>
                                </a:rPr>
                                <m:t>=</m:t>
                              </m:r>
                              <m:r>
                                <a:rPr kumimoji="0" lang="en-US" altLang="ja-JP" sz="900" i="1">
                                  <a:solidFill>
                                    <a:prstClr val="black"/>
                                  </a:solidFill>
                                  <a:latin typeface="Cambria Math" panose="02040503050406030204" pitchFamily="18" charset="0"/>
                                </a:rPr>
                                <m:t>1</m:t>
                              </m:r>
                            </m:sub>
                            <m:sup>
                              <m:r>
                                <a:rPr kumimoji="0" lang="en-US" altLang="ja-JP" sz="900" i="1">
                                  <a:solidFill>
                                    <a:prstClr val="black"/>
                                  </a:solidFill>
                                  <a:latin typeface="Cambria Math" panose="02040503050406030204" pitchFamily="18" charset="0"/>
                                </a:rPr>
                                <m:t>𝐾</m:t>
                              </m:r>
                            </m:sup>
                            <m:e>
                              <m:sSup>
                                <m:sSupPr>
                                  <m:ctrlPr>
                                    <a:rPr kumimoji="0" lang="en-US" altLang="ja-JP" sz="900" i="1">
                                      <a:solidFill>
                                        <a:prstClr val="black"/>
                                      </a:solidFill>
                                      <a:latin typeface="Cambria Math" panose="02040503050406030204" pitchFamily="18" charset="0"/>
                                    </a:rPr>
                                  </m:ctrlPr>
                                </m:sSupPr>
                                <m:e>
                                  <m:r>
                                    <a:rPr kumimoji="0" lang="en-US" altLang="ja-JP" sz="900" i="1">
                                      <a:solidFill>
                                        <a:prstClr val="black"/>
                                      </a:solidFill>
                                      <a:latin typeface="Cambria Math" panose="02040503050406030204" pitchFamily="18" charset="0"/>
                                    </a:rPr>
                                    <m:t>𝑒</m:t>
                                  </m:r>
                                </m:e>
                                <m:sup>
                                  <m:sSub>
                                    <m:sSubPr>
                                      <m:ctrlPr>
                                        <a:rPr kumimoji="0" lang="en-US" altLang="ja-JP" sz="900" i="1">
                                          <a:solidFill>
                                            <a:prstClr val="black"/>
                                          </a:solidFill>
                                          <a:latin typeface="Cambria Math" panose="02040503050406030204" pitchFamily="18" charset="0"/>
                                        </a:rPr>
                                      </m:ctrlPr>
                                    </m:sSubPr>
                                    <m:e>
                                      <m:r>
                                        <a:rPr kumimoji="0" lang="en-US" altLang="ja-JP" sz="900" i="1">
                                          <a:solidFill>
                                            <a:prstClr val="black"/>
                                          </a:solidFill>
                                          <a:latin typeface="Cambria Math" panose="02040503050406030204" pitchFamily="18" charset="0"/>
                                        </a:rPr>
                                        <m:t>𝑢</m:t>
                                      </m:r>
                                    </m:e>
                                    <m:sub>
                                      <m:r>
                                        <a:rPr kumimoji="0" lang="en-US" altLang="ja-JP" sz="900" i="1">
                                          <a:solidFill>
                                            <a:prstClr val="black"/>
                                          </a:solidFill>
                                          <a:latin typeface="Cambria Math" panose="02040503050406030204" pitchFamily="18" charset="0"/>
                                        </a:rPr>
                                        <m:t>𝑘</m:t>
                                      </m:r>
                                      <m:r>
                                        <a:rPr kumimoji="0" lang="en-US" altLang="ja-JP" sz="900" i="1">
                                          <a:solidFill>
                                            <a:prstClr val="black"/>
                                          </a:solidFill>
                                          <a:latin typeface="Cambria Math" panose="02040503050406030204" pitchFamily="18" charset="0"/>
                                        </a:rPr>
                                        <m:t>′</m:t>
                                      </m:r>
                                    </m:sub>
                                  </m:sSub>
                                </m:sup>
                              </m:sSup>
                            </m:e>
                          </m:nary>
                        </m:den>
                      </m:f>
                    </m:oMath>
                  </m:oMathPara>
                </a14:m>
                <a:endParaRPr kumimoji="0" lang="ja-JP" altLang="en-US" sz="1100" dirty="0">
                  <a:solidFill>
                    <a:prstClr val="black"/>
                  </a:solidFill>
                </a:endParaRPr>
              </a:p>
            </p:txBody>
          </p:sp>
        </mc:Choice>
        <mc:Fallback xmlns="">
          <p:sp>
            <p:nvSpPr>
              <p:cNvPr id="17" name="正方形/長方形 16"/>
              <p:cNvSpPr>
                <a:spLocks noRot="1" noChangeAspect="1" noMove="1" noResize="1" noEditPoints="1" noAdjustHandles="1" noChangeArrowheads="1" noChangeShapeType="1" noTextEdit="1"/>
              </p:cNvSpPr>
              <p:nvPr/>
            </p:nvSpPr>
            <p:spPr>
              <a:xfrm>
                <a:off x="6564163" y="2672884"/>
                <a:ext cx="2063770" cy="404278"/>
              </a:xfrm>
              <a:prstGeom prst="rect">
                <a:avLst/>
              </a:prstGeom>
              <a:blipFill>
                <a:blip r:embed="rId4"/>
                <a:stretch>
                  <a:fillRect t="-7463" b="-7164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正方形/長方形 20"/>
              <p:cNvSpPr/>
              <p:nvPr/>
            </p:nvSpPr>
            <p:spPr>
              <a:xfrm>
                <a:off x="1742537" y="5277797"/>
                <a:ext cx="5331124" cy="683585"/>
              </a:xfrm>
              <a:prstGeom prst="rect">
                <a:avLst/>
              </a:prstGeom>
              <a:solidFill>
                <a:schemeClr val="accent1">
                  <a:lumMod val="20000"/>
                  <a:lumOff val="80000"/>
                </a:schemeClr>
              </a:solidFill>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1</m:t>
                              </m:r>
                            </m:sub>
                          </m:sSub>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2</m:t>
                              </m:r>
                            </m:sub>
                          </m:sSub>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sub>
                          </m:sSub>
                        </m:e>
                      </m:d>
                      <m:r>
                        <a:rPr lang="en-US" altLang="ja-JP" i="1">
                          <a:solidFill>
                            <a:prstClr val="black"/>
                          </a:solidFill>
                          <a:latin typeface="Cambria Math" panose="02040503050406030204" pitchFamily="18" charset="0"/>
                        </a:rPr>
                        <m:t>=−</m:t>
                      </m:r>
                      <m:nary>
                        <m:naryPr>
                          <m:chr m:val="∑"/>
                          <m:limLoc m:val="subSup"/>
                          <m:ctrlPr>
                            <a:rPr lang="en-US" altLang="ja-JP" i="1">
                              <a:solidFill>
                                <a:prstClr val="black"/>
                              </a:solidFill>
                              <a:latin typeface="Cambria Math" panose="02040503050406030204" pitchFamily="18" charset="0"/>
                            </a:rPr>
                          </m:ctrlPr>
                        </m:naryPr>
                        <m:sub>
                          <m:r>
                            <m:rPr>
                              <m:brk m:alnAt="25"/>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nary>
                            <m:naryPr>
                              <m:chr m:val="∑"/>
                              <m:limLoc m:val="subSup"/>
                              <m:ctrlPr>
                                <a:rPr lang="en-US" altLang="ja-JP" i="1" smtClean="0">
                                  <a:solidFill>
                                    <a:prstClr val="black"/>
                                  </a:solidFill>
                                  <a:latin typeface="Cambria Math" panose="02040503050406030204" pitchFamily="18" charset="0"/>
                                </a:rPr>
                              </m:ctrlPr>
                            </m:naryPr>
                            <m:sub>
                              <m:r>
                                <m:rPr>
                                  <m:brk m:alnAt="25"/>
                                </m:rP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=1</m:t>
                              </m:r>
                            </m:sub>
                            <m:sup>
                              <m:r>
                                <a:rPr lang="en-US" altLang="ja-JP" i="1" smtClean="0">
                                  <a:solidFill>
                                    <a:prstClr val="black"/>
                                  </a:solidFill>
                                  <a:latin typeface="Cambria Math" panose="02040503050406030204" pitchFamily="18" charset="0"/>
                                </a:rPr>
                                <m:t>𝐾</m:t>
                              </m:r>
                            </m:sup>
                            <m:e>
                              <m:r>
                                <a:rPr lang="en-US" altLang="ja-JP" i="1" smtClean="0">
                                  <a:solidFill>
                                    <a:prstClr val="black"/>
                                  </a:solidFill>
                                  <a:latin typeface="Cambria Math" panose="02040503050406030204" pitchFamily="18" charset="0"/>
                                </a:rPr>
                                <m:t>𝑡</m:t>
                              </m:r>
                              <m:d>
                                <m:dPr>
                                  <m:ctrlPr>
                                    <a:rPr lang="en-US" altLang="ja-JP" i="1" smtClean="0">
                                      <a:solidFill>
                                        <a:prstClr val="black"/>
                                      </a:solidFill>
                                      <a:latin typeface="Cambria Math" panose="02040503050406030204" pitchFamily="18" charset="0"/>
                                    </a:rPr>
                                  </m:ctrlPr>
                                </m:dPr>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smtClean="0">
                                          <a:solidFill>
                                            <a:prstClr val="black"/>
                                          </a:solidFill>
                                          <a:latin typeface="Cambria Math" panose="02040503050406030204" pitchFamily="18" charset="0"/>
                                        </a:rPr>
                                        <m:t>𝑛</m:t>
                                      </m:r>
                                    </m:sub>
                                  </m:sSub>
                                </m:e>
                              </m:d>
                              <m:r>
                                <a:rPr lang="en-US" altLang="ja-JP" i="1" smtClean="0">
                                  <a:solidFill>
                                    <a:prstClr val="black"/>
                                  </a:solidFill>
                                  <a:latin typeface="Cambria Math" panose="02040503050406030204" pitchFamily="18" charset="0"/>
                                </a:rPr>
                                <m:t>𝑃</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𝐶</m:t>
                                  </m:r>
                                </m:e>
                                <m:sub>
                                  <m:r>
                                    <a:rPr lang="en-US" altLang="ja-JP" i="1" smtClean="0">
                                      <a:solidFill>
                                        <a:prstClr val="black"/>
                                      </a:solidFill>
                                      <a:latin typeface="Cambria Math" panose="02040503050406030204" pitchFamily="18" charset="0"/>
                                    </a:rPr>
                                    <m:t>𝑘</m:t>
                                  </m:r>
                                </m:sub>
                              </m:sSub>
                              <m:r>
                                <a:rPr lang="en-US" altLang="ja-JP" i="1" smtClean="0">
                                  <a:solidFill>
                                    <a:prstClr val="black"/>
                                  </a:solidFill>
                                  <a:latin typeface="Cambria Math" panose="02040503050406030204" pitchFamily="18" charset="0"/>
                                </a:rPr>
                                <m:t>|</m:t>
                              </m:r>
                              <m:sSub>
                                <m:sSubPr>
                                  <m:ctrlPr>
                                    <a:rPr lang="en-US" altLang="ja-JP" b="1" i="1" smtClean="0">
                                      <a:solidFill>
                                        <a:prstClr val="black"/>
                                      </a:solidFill>
                                      <a:latin typeface="Cambria Math" panose="02040503050406030204" pitchFamily="18" charset="0"/>
                                    </a:rPr>
                                  </m:ctrlPr>
                                </m:sSubPr>
                                <m:e>
                                  <m:r>
                                    <a:rPr lang="en-US" altLang="ja-JP" b="1" i="1" smtClean="0">
                                      <a:solidFill>
                                        <a:prstClr val="black"/>
                                      </a:solidFill>
                                      <a:latin typeface="Cambria Math" panose="02040503050406030204" pitchFamily="18" charset="0"/>
                                    </a:rPr>
                                    <m:t>𝒙</m:t>
                                  </m:r>
                                </m:e>
                                <m:sub>
                                  <m:r>
                                    <a:rPr lang="en-US" altLang="ja-JP" b="1" i="1" smtClean="0">
                                      <a:solidFill>
                                        <a:prstClr val="black"/>
                                      </a:solidFill>
                                      <a:latin typeface="Cambria Math" panose="02040503050406030204" pitchFamily="18" charset="0"/>
                                    </a:rPr>
                                    <m:t>𝒏</m:t>
                                  </m:r>
                                </m:sub>
                              </m:sSub>
                              <m:r>
                                <a:rPr lang="en-US" altLang="ja-JP" i="1" smtClean="0">
                                  <a:solidFill>
                                    <a:prstClr val="black"/>
                                  </a:solidFill>
                                  <a:latin typeface="Cambria Math" panose="02040503050406030204" pitchFamily="18" charset="0"/>
                                </a:rPr>
                                <m:t>)</m:t>
                              </m:r>
                            </m:e>
                          </m:nary>
                        </m:e>
                      </m:nary>
                    </m:oMath>
                  </m:oMathPara>
                </a14:m>
                <a:endParaRPr kumimoji="0" lang="ja-JP" altLang="en-US" dirty="0">
                  <a:solidFill>
                    <a:prstClr val="black"/>
                  </a:solidFill>
                </a:endParaRPr>
              </a:p>
            </p:txBody>
          </p:sp>
        </mc:Choice>
        <mc:Fallback xmlns="">
          <p:sp>
            <p:nvSpPr>
              <p:cNvPr id="21" name="正方形/長方形 20"/>
              <p:cNvSpPr>
                <a:spLocks noRot="1" noChangeAspect="1" noMove="1" noResize="1" noEditPoints="1" noAdjustHandles="1" noChangeArrowheads="1" noChangeShapeType="1" noTextEdit="1"/>
              </p:cNvSpPr>
              <p:nvPr/>
            </p:nvSpPr>
            <p:spPr>
              <a:xfrm>
                <a:off x="1742537" y="5277797"/>
                <a:ext cx="5331124" cy="683585"/>
              </a:xfrm>
              <a:prstGeom prst="rect">
                <a:avLst/>
              </a:prstGeom>
              <a:blipFill>
                <a:blip r:embed="rId5"/>
                <a:stretch>
                  <a:fillRect/>
                </a:stretch>
              </a:blipFill>
            </p:spPr>
            <p:txBody>
              <a:bodyPr/>
              <a:lstStyle/>
              <a:p>
                <a:r>
                  <a:rPr lang="ja-JP" altLang="en-US">
                    <a:noFill/>
                  </a:rPr>
                  <a:t> </a:t>
                </a:r>
              </a:p>
            </p:txBody>
          </p:sp>
        </mc:Fallback>
      </mc:AlternateContent>
      <p:pic>
        <p:nvPicPr>
          <p:cNvPr id="2" name="図 1"/>
          <p:cNvPicPr>
            <a:picLocks noChangeAspect="1"/>
          </p:cNvPicPr>
          <p:nvPr/>
        </p:nvPicPr>
        <p:blipFill>
          <a:blip r:embed="rId6"/>
          <a:stretch>
            <a:fillRect/>
          </a:stretch>
        </p:blipFill>
        <p:spPr>
          <a:xfrm>
            <a:off x="7222664" y="5191392"/>
            <a:ext cx="1854575" cy="1480543"/>
          </a:xfrm>
          <a:prstGeom prst="rect">
            <a:avLst/>
          </a:prstGeom>
        </p:spPr>
      </p:pic>
      <p:sp>
        <p:nvSpPr>
          <p:cNvPr id="3" name="正方形/長方形 2"/>
          <p:cNvSpPr/>
          <p:nvPr/>
        </p:nvSpPr>
        <p:spPr>
          <a:xfrm>
            <a:off x="6811676" y="6380170"/>
            <a:ext cx="684793" cy="230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8" name="角丸四角形吹き出し 17"/>
          <p:cNvSpPr/>
          <p:nvPr/>
        </p:nvSpPr>
        <p:spPr>
          <a:xfrm>
            <a:off x="6564163" y="2286905"/>
            <a:ext cx="2038150" cy="813695"/>
          </a:xfrm>
          <a:prstGeom prst="wedgeRoundRectCallout">
            <a:avLst>
              <a:gd name="adj1" fmla="val -57633"/>
              <a:gd name="adj2" fmla="val 70309"/>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9" name="テキスト ボックス 18"/>
              <p:cNvSpPr txBox="1"/>
              <p:nvPr/>
            </p:nvSpPr>
            <p:spPr>
              <a:xfrm>
                <a:off x="6811676" y="2280799"/>
                <a:ext cx="1646348" cy="1022909"/>
              </a:xfrm>
              <a:prstGeom prst="rect">
                <a:avLst/>
              </a:prstGeom>
              <a:noFill/>
            </p:spPr>
            <p:txBody>
              <a:bodyPr wrap="none" rtlCol="0">
                <a:spAutoFit/>
              </a:bodyPr>
              <a:lstStyle/>
              <a:p>
                <a:pPr defTabSz="457200"/>
                <a:r>
                  <a:rPr lang="ja-JP" altLang="en-US" sz="1000" dirty="0">
                    <a:solidFill>
                      <a:prstClr val="black"/>
                    </a:solidFill>
                  </a:rPr>
                  <a:t>ソフトマックス関数</a:t>
                </a:r>
                <a:endParaRPr lang="en-US" altLang="ja-JP" sz="1000" dirty="0">
                  <a:solidFill>
                    <a:prstClr val="black"/>
                  </a:solidFill>
                </a:endParaRPr>
              </a:p>
              <a:p>
                <a:pPr defTabSz="457200"/>
                <a:r>
                  <a:rPr lang="ja-JP" altLang="en-US" sz="1000" dirty="0">
                    <a:solidFill>
                      <a:prstClr val="black"/>
                    </a:solidFill>
                  </a:rPr>
                  <a:t>多変数関数のひとつ</a:t>
                </a:r>
                <a:endParaRPr lang="en-US" altLang="ja-JP" sz="10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000" i="1" smtClean="0">
                          <a:solidFill>
                            <a:prstClr val="black"/>
                          </a:solidFill>
                          <a:latin typeface="Cambria Math" panose="02040503050406030204" pitchFamily="18" charset="0"/>
                        </a:rPr>
                        <m:t>𝑠𝑜𝑓𝑡𝑚𝑎</m:t>
                      </m:r>
                      <m:sSub>
                        <m:sSubPr>
                          <m:ctrlPr>
                            <a:rPr lang="en-US" altLang="ja-JP" sz="1000" i="1" smtClean="0">
                              <a:solidFill>
                                <a:prstClr val="black"/>
                              </a:solidFill>
                              <a:latin typeface="Cambria Math" panose="02040503050406030204" pitchFamily="18" charset="0"/>
                            </a:rPr>
                          </m:ctrlPr>
                        </m:sSubPr>
                        <m:e>
                          <m:r>
                            <a:rPr lang="en-US" altLang="ja-JP" sz="1000" i="1" smtClean="0">
                              <a:solidFill>
                                <a:prstClr val="black"/>
                              </a:solidFill>
                              <a:latin typeface="Cambria Math" panose="02040503050406030204" pitchFamily="18" charset="0"/>
                            </a:rPr>
                            <m:t>𝑥</m:t>
                          </m:r>
                        </m:e>
                        <m:sub>
                          <m:r>
                            <a:rPr lang="en-US" altLang="ja-JP" sz="1000" i="1" smtClean="0">
                              <a:solidFill>
                                <a:prstClr val="black"/>
                              </a:solidFill>
                              <a:latin typeface="Cambria Math" panose="02040503050406030204" pitchFamily="18" charset="0"/>
                            </a:rPr>
                            <m:t>𝑘</m:t>
                          </m:r>
                        </m:sub>
                      </m:sSub>
                      <m:d>
                        <m:dPr>
                          <m:ctrlPr>
                            <a:rPr lang="en-US" altLang="ja-JP" sz="1000" i="1" smtClean="0">
                              <a:solidFill>
                                <a:prstClr val="black"/>
                              </a:solidFill>
                              <a:latin typeface="Cambria Math" panose="02040503050406030204" pitchFamily="18" charset="0"/>
                            </a:rPr>
                          </m:ctrlPr>
                        </m:dPr>
                        <m:e>
                          <m:sSub>
                            <m:sSubPr>
                              <m:ctrlPr>
                                <a:rPr lang="en-US" altLang="ja-JP" sz="1000" i="1" smtClean="0">
                                  <a:solidFill>
                                    <a:prstClr val="black"/>
                                  </a:solidFill>
                                  <a:latin typeface="Cambria Math" panose="02040503050406030204" pitchFamily="18" charset="0"/>
                                </a:rPr>
                              </m:ctrlPr>
                            </m:sSubPr>
                            <m:e>
                              <m:r>
                                <a:rPr lang="en-US" altLang="ja-JP" sz="1000" i="1" smtClean="0">
                                  <a:solidFill>
                                    <a:prstClr val="black"/>
                                  </a:solidFill>
                                  <a:latin typeface="Cambria Math" panose="02040503050406030204" pitchFamily="18" charset="0"/>
                                </a:rPr>
                                <m:t>𝑢</m:t>
                              </m:r>
                            </m:e>
                            <m:sub>
                              <m:r>
                                <a:rPr lang="en-US" altLang="ja-JP" sz="1000" i="1" smtClean="0">
                                  <a:solidFill>
                                    <a:prstClr val="black"/>
                                  </a:solidFill>
                                  <a:latin typeface="Cambria Math" panose="02040503050406030204" pitchFamily="18" charset="0"/>
                                </a:rPr>
                                <m:t>1</m:t>
                              </m:r>
                            </m:sub>
                          </m:sSub>
                          <m:r>
                            <a:rPr lang="en-US" altLang="ja-JP" sz="1000" i="1" smtClean="0">
                              <a:solidFill>
                                <a:prstClr val="black"/>
                              </a:solidFill>
                              <a:latin typeface="Cambria Math" panose="02040503050406030204" pitchFamily="18" charset="0"/>
                            </a:rPr>
                            <m:t>,</m:t>
                          </m:r>
                          <m:sSub>
                            <m:sSubPr>
                              <m:ctrlPr>
                                <a:rPr lang="en-US" altLang="ja-JP" sz="1000" i="1" smtClean="0">
                                  <a:solidFill>
                                    <a:prstClr val="black"/>
                                  </a:solidFill>
                                  <a:latin typeface="Cambria Math" panose="02040503050406030204" pitchFamily="18" charset="0"/>
                                </a:rPr>
                              </m:ctrlPr>
                            </m:sSubPr>
                            <m:e>
                              <m:r>
                                <a:rPr lang="en-US" altLang="ja-JP" sz="1000" i="1" smtClean="0">
                                  <a:solidFill>
                                    <a:prstClr val="black"/>
                                  </a:solidFill>
                                  <a:latin typeface="Cambria Math" panose="02040503050406030204" pitchFamily="18" charset="0"/>
                                </a:rPr>
                                <m:t>𝑢</m:t>
                              </m:r>
                            </m:e>
                            <m:sub>
                              <m:r>
                                <a:rPr lang="en-US" altLang="ja-JP" sz="1000" i="1" smtClean="0">
                                  <a:solidFill>
                                    <a:prstClr val="black"/>
                                  </a:solidFill>
                                  <a:latin typeface="Cambria Math" panose="02040503050406030204" pitchFamily="18" charset="0"/>
                                </a:rPr>
                                <m:t>2</m:t>
                              </m:r>
                            </m:sub>
                          </m:sSub>
                          <m:r>
                            <a:rPr lang="en-US" altLang="ja-JP" sz="1000" i="1" smtClean="0">
                              <a:solidFill>
                                <a:prstClr val="black"/>
                              </a:solidFill>
                              <a:latin typeface="Cambria Math" panose="02040503050406030204" pitchFamily="18" charset="0"/>
                            </a:rPr>
                            <m:t>,…,</m:t>
                          </m:r>
                          <m:sSub>
                            <m:sSubPr>
                              <m:ctrlPr>
                                <a:rPr lang="en-US" altLang="ja-JP" sz="1000" i="1" smtClean="0">
                                  <a:solidFill>
                                    <a:prstClr val="black"/>
                                  </a:solidFill>
                                  <a:latin typeface="Cambria Math" panose="02040503050406030204" pitchFamily="18" charset="0"/>
                                </a:rPr>
                              </m:ctrlPr>
                            </m:sSubPr>
                            <m:e>
                              <m:r>
                                <a:rPr lang="en-US" altLang="ja-JP" sz="1000" i="1" smtClean="0">
                                  <a:solidFill>
                                    <a:prstClr val="black"/>
                                  </a:solidFill>
                                  <a:latin typeface="Cambria Math" panose="02040503050406030204" pitchFamily="18" charset="0"/>
                                </a:rPr>
                                <m:t>𝑢</m:t>
                              </m:r>
                            </m:e>
                            <m:sub>
                              <m:r>
                                <a:rPr lang="en-US" altLang="ja-JP" sz="1000" i="1" smtClean="0">
                                  <a:solidFill>
                                    <a:prstClr val="black"/>
                                  </a:solidFill>
                                  <a:latin typeface="Cambria Math" panose="02040503050406030204" pitchFamily="18" charset="0"/>
                                </a:rPr>
                                <m:t>𝑘</m:t>
                              </m:r>
                            </m:sub>
                          </m:sSub>
                        </m:e>
                      </m:d>
                    </m:oMath>
                    <m:oMath xmlns:m="http://schemas.openxmlformats.org/officeDocument/2006/math">
                      <m:r>
                        <a:rPr lang="en-US" altLang="ja-JP" sz="1000" i="1" smtClean="0">
                          <a:solidFill>
                            <a:prstClr val="black"/>
                          </a:solidFill>
                          <a:latin typeface="Cambria Math" panose="02040503050406030204" pitchFamily="18" charset="0"/>
                        </a:rPr>
                        <m:t>=</m:t>
                      </m:r>
                      <m:f>
                        <m:fPr>
                          <m:type m:val="lin"/>
                          <m:ctrlPr>
                            <a:rPr lang="en-US" altLang="ja-JP" sz="1000" i="1" smtClean="0">
                              <a:solidFill>
                                <a:prstClr val="black"/>
                              </a:solidFill>
                              <a:latin typeface="Cambria Math" panose="02040503050406030204" pitchFamily="18" charset="0"/>
                            </a:rPr>
                          </m:ctrlPr>
                        </m:fPr>
                        <m:num>
                          <m:sSup>
                            <m:sSupPr>
                              <m:ctrlPr>
                                <a:rPr lang="en-US" altLang="ja-JP" sz="1000" i="1" smtClean="0">
                                  <a:solidFill>
                                    <a:prstClr val="black"/>
                                  </a:solidFill>
                                  <a:latin typeface="Cambria Math" panose="02040503050406030204" pitchFamily="18" charset="0"/>
                                </a:rPr>
                              </m:ctrlPr>
                            </m:sSupPr>
                            <m:e>
                              <m:r>
                                <a:rPr lang="en-US" altLang="ja-JP" sz="1000" i="1" smtClean="0">
                                  <a:solidFill>
                                    <a:prstClr val="black"/>
                                  </a:solidFill>
                                  <a:latin typeface="Cambria Math" panose="02040503050406030204" pitchFamily="18" charset="0"/>
                                </a:rPr>
                                <m:t>𝑒</m:t>
                              </m:r>
                            </m:e>
                            <m:sup>
                              <m:sSub>
                                <m:sSubPr>
                                  <m:ctrlPr>
                                    <a:rPr lang="en-US" altLang="ja-JP" sz="1000" i="1" smtClean="0">
                                      <a:solidFill>
                                        <a:prstClr val="black"/>
                                      </a:solidFill>
                                      <a:latin typeface="Cambria Math" panose="02040503050406030204" pitchFamily="18" charset="0"/>
                                    </a:rPr>
                                  </m:ctrlPr>
                                </m:sSubPr>
                                <m:e>
                                  <m:r>
                                    <a:rPr lang="en-US" altLang="ja-JP" sz="1000" i="1" smtClean="0">
                                      <a:solidFill>
                                        <a:prstClr val="black"/>
                                      </a:solidFill>
                                      <a:latin typeface="Cambria Math" panose="02040503050406030204" pitchFamily="18" charset="0"/>
                                    </a:rPr>
                                    <m:t>𝑢</m:t>
                                  </m:r>
                                </m:e>
                                <m:sub>
                                  <m:r>
                                    <a:rPr lang="en-US" altLang="ja-JP" sz="1000" i="1" smtClean="0">
                                      <a:solidFill>
                                        <a:prstClr val="black"/>
                                      </a:solidFill>
                                      <a:latin typeface="Cambria Math" panose="02040503050406030204" pitchFamily="18" charset="0"/>
                                    </a:rPr>
                                    <m:t>𝑘</m:t>
                                  </m:r>
                                </m:sub>
                              </m:sSub>
                            </m:sup>
                          </m:sSup>
                        </m:num>
                        <m:den>
                          <m:nary>
                            <m:naryPr>
                              <m:chr m:val="∑"/>
                              <m:limLoc m:val="subSup"/>
                              <m:ctrlPr>
                                <a:rPr lang="en-US" altLang="ja-JP" sz="1000" i="1" smtClean="0">
                                  <a:solidFill>
                                    <a:prstClr val="black"/>
                                  </a:solidFill>
                                  <a:latin typeface="Cambria Math" panose="02040503050406030204" pitchFamily="18" charset="0"/>
                                </a:rPr>
                              </m:ctrlPr>
                            </m:naryPr>
                            <m:sub>
                              <m:sSup>
                                <m:sSupPr>
                                  <m:ctrlPr>
                                    <a:rPr lang="en-US" altLang="ja-JP" sz="1000" i="1" smtClean="0">
                                      <a:solidFill>
                                        <a:prstClr val="black"/>
                                      </a:solidFill>
                                      <a:latin typeface="Cambria Math" panose="02040503050406030204" pitchFamily="18" charset="0"/>
                                    </a:rPr>
                                  </m:ctrlPr>
                                </m:sSupPr>
                                <m:e>
                                  <m:r>
                                    <m:rPr>
                                      <m:brk m:alnAt="25"/>
                                    </m:rPr>
                                    <a:rPr lang="en-US" altLang="ja-JP" sz="1000" i="1" smtClean="0">
                                      <a:solidFill>
                                        <a:prstClr val="black"/>
                                      </a:solidFill>
                                      <a:latin typeface="Cambria Math" panose="02040503050406030204" pitchFamily="18" charset="0"/>
                                    </a:rPr>
                                    <m:t>𝑘</m:t>
                                  </m:r>
                                </m:e>
                                <m:sup>
                                  <m:r>
                                    <a:rPr lang="en-US" altLang="ja-JP" sz="1000" i="1" smtClean="0">
                                      <a:solidFill>
                                        <a:prstClr val="black"/>
                                      </a:solidFill>
                                      <a:latin typeface="Cambria Math" panose="02040503050406030204" pitchFamily="18" charset="0"/>
                                    </a:rPr>
                                    <m:t>′</m:t>
                                  </m:r>
                                </m:sup>
                              </m:sSup>
                              <m:r>
                                <m:rPr>
                                  <m:brk m:alnAt="25"/>
                                </m:rPr>
                                <a:rPr lang="en-US" altLang="ja-JP" sz="1000" i="1" smtClean="0">
                                  <a:solidFill>
                                    <a:prstClr val="black"/>
                                  </a:solidFill>
                                  <a:latin typeface="Cambria Math" panose="02040503050406030204" pitchFamily="18" charset="0"/>
                                </a:rPr>
                                <m:t>=</m:t>
                              </m:r>
                              <m:r>
                                <a:rPr lang="en-US" altLang="ja-JP" sz="1000" i="1" smtClean="0">
                                  <a:solidFill>
                                    <a:prstClr val="black"/>
                                  </a:solidFill>
                                  <a:latin typeface="Cambria Math" panose="02040503050406030204" pitchFamily="18" charset="0"/>
                                </a:rPr>
                                <m:t>1</m:t>
                              </m:r>
                            </m:sub>
                            <m:sup>
                              <m:r>
                                <a:rPr lang="en-US" altLang="ja-JP" sz="1000" i="1" smtClean="0">
                                  <a:solidFill>
                                    <a:prstClr val="black"/>
                                  </a:solidFill>
                                  <a:latin typeface="Cambria Math" panose="02040503050406030204" pitchFamily="18" charset="0"/>
                                </a:rPr>
                                <m:t>𝐾</m:t>
                              </m:r>
                            </m:sup>
                            <m:e>
                              <m:sSup>
                                <m:sSupPr>
                                  <m:ctrlPr>
                                    <a:rPr lang="en-US" altLang="ja-JP" sz="1000" i="1">
                                      <a:solidFill>
                                        <a:prstClr val="black"/>
                                      </a:solidFill>
                                      <a:latin typeface="Cambria Math" panose="02040503050406030204" pitchFamily="18" charset="0"/>
                                    </a:rPr>
                                  </m:ctrlPr>
                                </m:sSupPr>
                                <m:e>
                                  <m:r>
                                    <a:rPr lang="en-US" altLang="ja-JP" sz="1000" i="1">
                                      <a:solidFill>
                                        <a:prstClr val="black"/>
                                      </a:solidFill>
                                      <a:latin typeface="Cambria Math" panose="02040503050406030204" pitchFamily="18" charset="0"/>
                                    </a:rPr>
                                    <m:t>𝑒</m:t>
                                  </m:r>
                                </m:e>
                                <m:sup>
                                  <m:sSub>
                                    <m:sSubPr>
                                      <m:ctrlPr>
                                        <a:rPr lang="en-US" altLang="ja-JP" sz="1000" i="1">
                                          <a:solidFill>
                                            <a:prstClr val="black"/>
                                          </a:solidFill>
                                          <a:latin typeface="Cambria Math" panose="02040503050406030204" pitchFamily="18" charset="0"/>
                                        </a:rPr>
                                      </m:ctrlPr>
                                    </m:sSubPr>
                                    <m:e>
                                      <m:r>
                                        <a:rPr lang="en-US" altLang="ja-JP" sz="1000" i="1">
                                          <a:solidFill>
                                            <a:prstClr val="black"/>
                                          </a:solidFill>
                                          <a:latin typeface="Cambria Math" panose="02040503050406030204" pitchFamily="18" charset="0"/>
                                        </a:rPr>
                                        <m:t>𝑢</m:t>
                                      </m:r>
                                    </m:e>
                                    <m:sub>
                                      <m:r>
                                        <a:rPr lang="en-US" altLang="ja-JP" sz="1000" i="1">
                                          <a:solidFill>
                                            <a:prstClr val="black"/>
                                          </a:solidFill>
                                          <a:latin typeface="Cambria Math" panose="02040503050406030204" pitchFamily="18" charset="0"/>
                                        </a:rPr>
                                        <m:t>𝑘</m:t>
                                      </m:r>
                                    </m:sub>
                                  </m:sSub>
                                  <m:r>
                                    <a:rPr lang="en-US" altLang="ja-JP" sz="1000" i="1" smtClean="0">
                                      <a:solidFill>
                                        <a:prstClr val="black"/>
                                      </a:solidFill>
                                      <a:latin typeface="Cambria Math" panose="02040503050406030204" pitchFamily="18" charset="0"/>
                                    </a:rPr>
                                    <m:t>′</m:t>
                                  </m:r>
                                </m:sup>
                              </m:sSup>
                            </m:e>
                          </m:nary>
                        </m:den>
                      </m:f>
                    </m:oMath>
                  </m:oMathPara>
                </a14:m>
                <a:endParaRPr lang="en-US" altLang="ja-JP" sz="1000" dirty="0">
                  <a:solidFill>
                    <a:prstClr val="black"/>
                  </a:solidFill>
                </a:endParaRPr>
              </a:p>
              <a:p>
                <a:pPr defTabSz="457200"/>
                <a:endParaRPr lang="ja-JP" altLang="en-US" sz="900" dirty="0">
                  <a:solidFill>
                    <a:prstClr val="black"/>
                  </a:solidFill>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6811676" y="2280799"/>
                <a:ext cx="1646348" cy="1022909"/>
              </a:xfrm>
              <a:prstGeom prst="rect">
                <a:avLst/>
              </a:prstGeom>
              <a:blipFill>
                <a:blip r:embed="rId7"/>
                <a:stretch>
                  <a:fillRect t="-5952" r="-2222" b="-61310"/>
                </a:stretch>
              </a:blipFill>
            </p:spPr>
            <p:txBody>
              <a:bodyPr/>
              <a:lstStyle/>
              <a:p>
                <a:r>
                  <a:rPr lang="ja-JP" altLang="en-US">
                    <a:noFill/>
                  </a:rPr>
                  <a:t> </a:t>
                </a:r>
              </a:p>
            </p:txBody>
          </p:sp>
        </mc:Fallback>
      </mc:AlternateContent>
      <p:sp>
        <p:nvSpPr>
          <p:cNvPr id="15" name="角丸四角形吹き出し 17">
            <a:extLst>
              <a:ext uri="{FF2B5EF4-FFF2-40B4-BE49-F238E27FC236}">
                <a16:creationId xmlns:a16="http://schemas.microsoft.com/office/drawing/2014/main" xmlns="" id="{480B4C96-0691-4A71-98DD-5FE4EEF72416}"/>
              </a:ext>
            </a:extLst>
          </p:cNvPr>
          <p:cNvSpPr/>
          <p:nvPr/>
        </p:nvSpPr>
        <p:spPr>
          <a:xfrm>
            <a:off x="5258700" y="903804"/>
            <a:ext cx="1461277" cy="450544"/>
          </a:xfrm>
          <a:prstGeom prst="wedgeRoundRectCallout">
            <a:avLst>
              <a:gd name="adj1" fmla="val -73293"/>
              <a:gd name="adj2" fmla="val 18457"/>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0" name="テキスト ボックス 19">
            <a:extLst>
              <a:ext uri="{FF2B5EF4-FFF2-40B4-BE49-F238E27FC236}">
                <a16:creationId xmlns:a16="http://schemas.microsoft.com/office/drawing/2014/main" xmlns="" id="{BD7691BF-8B67-4D62-A06B-207ECAA11ADA}"/>
              </a:ext>
            </a:extLst>
          </p:cNvPr>
          <p:cNvSpPr txBox="1"/>
          <p:nvPr/>
        </p:nvSpPr>
        <p:spPr>
          <a:xfrm>
            <a:off x="5350937" y="906323"/>
            <a:ext cx="1210588" cy="538609"/>
          </a:xfrm>
          <a:prstGeom prst="rect">
            <a:avLst/>
          </a:prstGeom>
          <a:noFill/>
        </p:spPr>
        <p:txBody>
          <a:bodyPr wrap="none" rtlCol="0">
            <a:spAutoFit/>
          </a:bodyPr>
          <a:lstStyle/>
          <a:p>
            <a:pPr defTabSz="457200"/>
            <a:r>
              <a:rPr lang="ja-JP" altLang="en-US" sz="1000" dirty="0">
                <a:solidFill>
                  <a:prstClr val="black"/>
                </a:solidFill>
              </a:rPr>
              <a:t>マルチヌーイ分布</a:t>
            </a:r>
            <a:endParaRPr lang="en-US" altLang="ja-JP" sz="1000" dirty="0">
              <a:solidFill>
                <a:prstClr val="black"/>
              </a:solidFill>
            </a:endParaRPr>
          </a:p>
          <a:p>
            <a:pPr defTabSz="457200"/>
            <a:r>
              <a:rPr lang="ja-JP" altLang="en-US" sz="1000" dirty="0">
                <a:solidFill>
                  <a:prstClr val="black"/>
                </a:solidFill>
              </a:rPr>
              <a:t>カテゴリカル分布</a:t>
            </a:r>
            <a:endParaRPr lang="en-US" altLang="ja-JP" sz="1000" dirty="0">
              <a:solidFill>
                <a:prstClr val="black"/>
              </a:solidFill>
            </a:endParaRPr>
          </a:p>
          <a:p>
            <a:pPr defTabSz="457200"/>
            <a:endParaRPr lang="ja-JP" altLang="en-US" sz="900" dirty="0">
              <a:solidFill>
                <a:prstClr val="black"/>
              </a:solidFill>
            </a:endParaRPr>
          </a:p>
        </p:txBody>
      </p:sp>
      <p:sp>
        <p:nvSpPr>
          <p:cNvPr id="4" name="スライド番号プレースホルダー 3">
            <a:extLst>
              <a:ext uri="{FF2B5EF4-FFF2-40B4-BE49-F238E27FC236}">
                <a16:creationId xmlns:a16="http://schemas.microsoft.com/office/drawing/2014/main" xmlns="" id="{DC1F4FC3-4040-42F8-AFDF-98D53E3CDCD2}"/>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17</a:t>
            </a:fld>
            <a:endParaRPr kumimoji="1" lang="ja-JP" altLang="en-US">
              <a:solidFill>
                <a:prstClr val="black">
                  <a:tint val="75000"/>
                </a:prstClr>
              </a:solidFill>
            </a:endParaRPr>
          </a:p>
        </p:txBody>
      </p:sp>
    </p:spTree>
    <p:extLst>
      <p:ext uri="{BB962C8B-B14F-4D97-AF65-F5344CB8AC3E}">
        <p14:creationId xmlns:p14="http://schemas.microsoft.com/office/powerpoint/2010/main" val="538786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2.4 </a:t>
            </a:r>
            <a:r>
              <a:rPr lang="ja-JP" altLang="en-US" sz="2800" dirty="0">
                <a:solidFill>
                  <a:prstClr val="white"/>
                </a:solidFill>
              </a:rPr>
              <a:t>機械学習の基礎</a:t>
            </a:r>
          </a:p>
        </p:txBody>
      </p:sp>
      <p:sp>
        <p:nvSpPr>
          <p:cNvPr id="3" name="正方形/長方形 2"/>
          <p:cNvSpPr/>
          <p:nvPr/>
        </p:nvSpPr>
        <p:spPr>
          <a:xfrm>
            <a:off x="6811676" y="1997952"/>
            <a:ext cx="684793" cy="23023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pic>
        <p:nvPicPr>
          <p:cNvPr id="4" name="図 3"/>
          <p:cNvPicPr>
            <a:picLocks noChangeAspect="1"/>
          </p:cNvPicPr>
          <p:nvPr/>
        </p:nvPicPr>
        <p:blipFill>
          <a:blip r:embed="rId2"/>
          <a:stretch>
            <a:fillRect/>
          </a:stretch>
        </p:blipFill>
        <p:spPr>
          <a:xfrm>
            <a:off x="1278389" y="1277567"/>
            <a:ext cx="6925743" cy="4486777"/>
          </a:xfrm>
          <a:prstGeom prst="rect">
            <a:avLst/>
          </a:prstGeom>
        </p:spPr>
      </p:pic>
      <p:sp>
        <p:nvSpPr>
          <p:cNvPr id="15"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4"/>
            <a:ext cx="9144000" cy="35330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2.4.10 </a:t>
            </a:r>
            <a:r>
              <a:rPr lang="ja-JP" altLang="en-US" sz="1800" dirty="0">
                <a:solidFill>
                  <a:prstClr val="black"/>
                </a:solidFill>
              </a:rPr>
              <a:t>いろんな分布のお話</a:t>
            </a:r>
            <a:r>
              <a:rPr lang="en-US" altLang="ja-JP" sz="1800" dirty="0">
                <a:solidFill>
                  <a:prstClr val="black"/>
                </a:solidFill>
              </a:rPr>
              <a:t>(</a:t>
            </a:r>
            <a:r>
              <a:rPr lang="ja-JP" altLang="en-US" sz="1800" dirty="0">
                <a:solidFill>
                  <a:prstClr val="black"/>
                </a:solidFill>
              </a:rPr>
              <a:t>おまけ</a:t>
            </a:r>
            <a:r>
              <a:rPr lang="en-US" altLang="ja-JP" sz="1800" dirty="0">
                <a:solidFill>
                  <a:prstClr val="black"/>
                </a:solidFill>
              </a:rPr>
              <a:t>)</a:t>
            </a: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p:sp>
        <p:nvSpPr>
          <p:cNvPr id="9" name="正方形/長方形 8"/>
          <p:cNvSpPr/>
          <p:nvPr/>
        </p:nvSpPr>
        <p:spPr>
          <a:xfrm>
            <a:off x="1413896" y="1277567"/>
            <a:ext cx="6082573" cy="1602592"/>
          </a:xfrm>
          <a:prstGeom prst="rect">
            <a:avLst/>
          </a:prstGeom>
          <a:noFill/>
          <a:ln w="381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0" name="テキスト ボックス 9"/>
          <p:cNvSpPr txBox="1"/>
          <p:nvPr/>
        </p:nvSpPr>
        <p:spPr>
          <a:xfrm>
            <a:off x="5756289" y="917496"/>
            <a:ext cx="1800493" cy="369332"/>
          </a:xfrm>
          <a:prstGeom prst="rect">
            <a:avLst/>
          </a:prstGeom>
          <a:noFill/>
        </p:spPr>
        <p:txBody>
          <a:bodyPr wrap="none" rtlCol="0">
            <a:spAutoFit/>
          </a:bodyPr>
          <a:lstStyle/>
          <a:p>
            <a:pPr defTabSz="457200"/>
            <a:r>
              <a:rPr lang="ja-JP" altLang="en-US" dirty="0">
                <a:solidFill>
                  <a:srgbClr val="FF0000"/>
                </a:solidFill>
              </a:rPr>
              <a:t>今やったお話し</a:t>
            </a:r>
          </a:p>
        </p:txBody>
      </p:sp>
      <p:sp>
        <p:nvSpPr>
          <p:cNvPr id="2" name="スライド番号プレースホルダー 1">
            <a:extLst>
              <a:ext uri="{FF2B5EF4-FFF2-40B4-BE49-F238E27FC236}">
                <a16:creationId xmlns:a16="http://schemas.microsoft.com/office/drawing/2014/main" xmlns="" id="{51414ADA-36D1-4F95-A8A0-78363F4524D7}"/>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18</a:t>
            </a:fld>
            <a:endParaRPr kumimoji="1" lang="ja-JP" altLang="en-US">
              <a:solidFill>
                <a:prstClr val="black">
                  <a:tint val="75000"/>
                </a:prstClr>
              </a:solidFill>
            </a:endParaRPr>
          </a:p>
        </p:txBody>
      </p:sp>
    </p:spTree>
    <p:extLst>
      <p:ext uri="{BB962C8B-B14F-4D97-AF65-F5344CB8AC3E}">
        <p14:creationId xmlns:p14="http://schemas.microsoft.com/office/powerpoint/2010/main" val="252143121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2.5 </a:t>
            </a:r>
            <a:r>
              <a:rPr lang="ja-JP" altLang="en-US" sz="2800" dirty="0">
                <a:solidFill>
                  <a:prstClr val="white"/>
                </a:solidFill>
              </a:rPr>
              <a:t>表現学習と深層学習の進展</a:t>
            </a:r>
          </a:p>
        </p:txBody>
      </p:sp>
      <p:sp>
        <p:nvSpPr>
          <p:cNvPr id="7"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4"/>
            <a:ext cx="9144000" cy="1027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2.5.1 </a:t>
            </a:r>
            <a:r>
              <a:rPr lang="ja-JP" altLang="en-US" sz="1800" dirty="0">
                <a:solidFill>
                  <a:prstClr val="black"/>
                </a:solidFill>
              </a:rPr>
              <a:t>表現学習</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p:sp>
        <p:nvSpPr>
          <p:cNvPr id="13" name="テキスト ボックス 12"/>
          <p:cNvSpPr txBox="1"/>
          <p:nvPr/>
        </p:nvSpPr>
        <p:spPr>
          <a:xfrm>
            <a:off x="3466589" y="4547267"/>
            <a:ext cx="2582758" cy="261610"/>
          </a:xfrm>
          <a:prstGeom prst="rect">
            <a:avLst/>
          </a:prstGeom>
          <a:noFill/>
        </p:spPr>
        <p:txBody>
          <a:bodyPr wrap="none" rtlCol="0">
            <a:spAutoFit/>
          </a:bodyPr>
          <a:lstStyle/>
          <a:p>
            <a:pPr defTabSz="457200"/>
            <a:r>
              <a:rPr lang="ja-JP" altLang="en-US" sz="1100" dirty="0">
                <a:solidFill>
                  <a:srgbClr val="FF0000"/>
                </a:solidFill>
              </a:rPr>
              <a:t>パラメータをまとめて表したベクトル</a:t>
            </a:r>
          </a:p>
        </p:txBody>
      </p:sp>
      <p:pic>
        <p:nvPicPr>
          <p:cNvPr id="16" name="図 15"/>
          <p:cNvPicPr>
            <a:picLocks noChangeAspect="1"/>
          </p:cNvPicPr>
          <p:nvPr/>
        </p:nvPicPr>
        <p:blipFill>
          <a:blip r:embed="rId2"/>
          <a:stretch>
            <a:fillRect/>
          </a:stretch>
        </p:blipFill>
        <p:spPr>
          <a:xfrm>
            <a:off x="459" y="1629155"/>
            <a:ext cx="9110855" cy="3092766"/>
          </a:xfrm>
          <a:prstGeom prst="rect">
            <a:avLst/>
          </a:prstGeom>
        </p:spPr>
      </p:pic>
      <p:sp>
        <p:nvSpPr>
          <p:cNvPr id="17" name="角丸四角形 16"/>
          <p:cNvSpPr/>
          <p:nvPr/>
        </p:nvSpPr>
        <p:spPr>
          <a:xfrm>
            <a:off x="241692" y="870090"/>
            <a:ext cx="8628391" cy="654332"/>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dirty="0">
                <a:solidFill>
                  <a:prstClr val="black"/>
                </a:solidFill>
              </a:rPr>
              <a:t>扱いやすい入力データばかりではない！</a:t>
            </a:r>
          </a:p>
        </p:txBody>
      </p:sp>
      <p:sp>
        <p:nvSpPr>
          <p:cNvPr id="20" name="正方形/長方形 19"/>
          <p:cNvSpPr/>
          <p:nvPr/>
        </p:nvSpPr>
        <p:spPr>
          <a:xfrm>
            <a:off x="5551625" y="5028391"/>
            <a:ext cx="4572000" cy="261610"/>
          </a:xfrm>
          <a:prstGeom prst="rect">
            <a:avLst/>
          </a:prstGeom>
        </p:spPr>
        <p:txBody>
          <a:bodyPr>
            <a:spAutoFit/>
          </a:bodyPr>
          <a:lstStyle/>
          <a:p>
            <a:pPr defTabSz="457200"/>
            <a:r>
              <a:rPr kumimoji="0" lang="en-US" altLang="ja-JP" sz="1100" dirty="0" err="1">
                <a:solidFill>
                  <a:prstClr val="black"/>
                </a:solidFill>
              </a:rPr>
              <a:t>DeNA</a:t>
            </a:r>
            <a:r>
              <a:rPr kumimoji="0" lang="en-US" altLang="ja-JP" sz="1100" dirty="0">
                <a:solidFill>
                  <a:prstClr val="black"/>
                </a:solidFill>
              </a:rPr>
              <a:t> TechCon2018 </a:t>
            </a:r>
            <a:r>
              <a:rPr kumimoji="0" lang="ja-JP" altLang="en-US" sz="1100" dirty="0">
                <a:solidFill>
                  <a:prstClr val="black"/>
                </a:solidFill>
              </a:rPr>
              <a:t>ゲーム体験を支えるための強化学習</a:t>
            </a:r>
          </a:p>
        </p:txBody>
      </p:sp>
      <p:sp>
        <p:nvSpPr>
          <p:cNvPr id="21" name="正方形/長方形 20"/>
          <p:cNvSpPr/>
          <p:nvPr/>
        </p:nvSpPr>
        <p:spPr>
          <a:xfrm>
            <a:off x="6602210" y="4096673"/>
            <a:ext cx="2445113" cy="6252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3" name="上カーブ矢印 22"/>
          <p:cNvSpPr/>
          <p:nvPr/>
        </p:nvSpPr>
        <p:spPr>
          <a:xfrm>
            <a:off x="1341388" y="4982876"/>
            <a:ext cx="1216152" cy="731520"/>
          </a:xfrm>
          <a:prstGeom prst="curved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black"/>
              </a:solidFill>
            </a:endParaRPr>
          </a:p>
        </p:txBody>
      </p:sp>
      <p:sp>
        <p:nvSpPr>
          <p:cNvPr id="24" name="テキスト ボックス 23"/>
          <p:cNvSpPr txBox="1"/>
          <p:nvPr/>
        </p:nvSpPr>
        <p:spPr>
          <a:xfrm>
            <a:off x="2155974" y="1559235"/>
            <a:ext cx="2621230" cy="246221"/>
          </a:xfrm>
          <a:prstGeom prst="rect">
            <a:avLst/>
          </a:prstGeom>
          <a:noFill/>
        </p:spPr>
        <p:txBody>
          <a:bodyPr wrap="none" rtlCol="0">
            <a:spAutoFit/>
          </a:bodyPr>
          <a:lstStyle/>
          <a:p>
            <a:pPr defTabSz="457200"/>
            <a:r>
              <a:rPr lang="ja-JP" altLang="en-US" sz="1000" dirty="0">
                <a:solidFill>
                  <a:srgbClr val="FF0000"/>
                </a:solidFill>
              </a:rPr>
              <a:t>機械学習に用いるデータの表現形態のこと</a:t>
            </a:r>
            <a:endParaRPr lang="ja-JP" altLang="en-US" dirty="0">
              <a:solidFill>
                <a:srgbClr val="FF0000"/>
              </a:solidFill>
            </a:endParaRPr>
          </a:p>
        </p:txBody>
      </p:sp>
      <mc:AlternateContent xmlns:mc="http://schemas.openxmlformats.org/markup-compatibility/2006" xmlns:a14="http://schemas.microsoft.com/office/drawing/2010/main">
        <mc:Choice Requires="a14">
          <p:sp>
            <p:nvSpPr>
              <p:cNvPr id="25" name="テキスト ボックス 24"/>
              <p:cNvSpPr txBox="1"/>
              <p:nvPr/>
            </p:nvSpPr>
            <p:spPr>
              <a:xfrm>
                <a:off x="1623361" y="5784633"/>
                <a:ext cx="5498621" cy="738664"/>
              </a:xfrm>
              <a:prstGeom prst="rect">
                <a:avLst/>
              </a:prstGeom>
              <a:noFill/>
            </p:spPr>
            <p:txBody>
              <a:bodyPr wrap="none" rtlCol="0">
                <a:spAutoFit/>
              </a:bodyPr>
              <a:lstStyle/>
              <a:p>
                <a:pPr defTabSz="457200"/>
                <a:r>
                  <a:rPr lang="ja-JP" altLang="en-US" sz="1200" dirty="0">
                    <a:solidFill>
                      <a:prstClr val="black"/>
                    </a:solidFill>
                  </a:rPr>
                  <a:t>表現工学・特徴量工学</a:t>
                </a:r>
                <a:endParaRPr lang="en-US" altLang="ja-JP" sz="1200" dirty="0">
                  <a:solidFill>
                    <a:prstClr val="black"/>
                  </a:solidFill>
                </a:endParaRPr>
              </a:p>
              <a:p>
                <a:pPr defTabSz="457200"/>
                <a:r>
                  <a:rPr lang="ja-JP" altLang="en-US" sz="1200" b="1" dirty="0">
                    <a:solidFill>
                      <a:prstClr val="black"/>
                    </a:solidFill>
                  </a:rPr>
                  <a:t>→表現学習</a:t>
                </a:r>
                <a:r>
                  <a:rPr lang="en-US" altLang="ja-JP" sz="1200" b="1" dirty="0">
                    <a:solidFill>
                      <a:prstClr val="black"/>
                    </a:solidFill>
                  </a:rPr>
                  <a:t>(</a:t>
                </a:r>
                <a:r>
                  <a:rPr lang="ja-JP" altLang="en-US" sz="1200" b="1" dirty="0">
                    <a:solidFill>
                      <a:prstClr val="black"/>
                    </a:solidFill>
                  </a:rPr>
                  <a:t>目的に応じた特徴量を学習を通じて獲得しようとするアプローチ</a:t>
                </a:r>
                <a:r>
                  <a:rPr lang="en-US" altLang="ja-JP" sz="1200" b="1" dirty="0">
                    <a:solidFill>
                      <a:prstClr val="black"/>
                    </a:solidFill>
                  </a:rPr>
                  <a:t>)</a:t>
                </a:r>
              </a:p>
              <a:p>
                <a:pPr defTabSz="457200"/>
                <a14:m>
                  <m:oMathPara xmlns:m="http://schemas.openxmlformats.org/officeDocument/2006/math">
                    <m:oMathParaPr>
                      <m:jc m:val="centerGroup"/>
                    </m:oMathParaPr>
                    <m:oMath xmlns:m="http://schemas.openxmlformats.org/officeDocument/2006/math">
                      <m:r>
                        <a:rPr lang="en-US" altLang="ja-JP" b="1" i="1" smtClean="0">
                          <a:solidFill>
                            <a:prstClr val="black"/>
                          </a:solidFill>
                          <a:latin typeface="Cambria Math" panose="02040503050406030204" pitchFamily="18" charset="0"/>
                        </a:rPr>
                        <m:t>𝒙</m:t>
                      </m:r>
                      <m:r>
                        <a:rPr lang="en-US" altLang="ja-JP" b="1" i="1" smtClean="0">
                          <a:solidFill>
                            <a:prstClr val="black"/>
                          </a:solidFill>
                          <a:latin typeface="Cambria Math" panose="02040503050406030204" pitchFamily="18" charset="0"/>
                          <a:ea typeface="Cambria Math" panose="02040503050406030204" pitchFamily="18" charset="0"/>
                        </a:rPr>
                        <m:t>→</m:t>
                      </m:r>
                      <m:r>
                        <a:rPr lang="en-US" altLang="ja-JP" b="1" i="1" smtClean="0">
                          <a:solidFill>
                            <a:srgbClr val="FF0000"/>
                          </a:solidFill>
                          <a:latin typeface="Cambria Math" panose="02040503050406030204" pitchFamily="18" charset="0"/>
                          <a:ea typeface="Cambria Math" panose="02040503050406030204" pitchFamily="18" charset="0"/>
                        </a:rPr>
                        <m:t>𝒉</m:t>
                      </m:r>
                      <m:r>
                        <a:rPr lang="en-US" altLang="ja-JP" b="1" i="1" smtClean="0">
                          <a:solidFill>
                            <a:srgbClr val="FF0000"/>
                          </a:solidFill>
                          <a:latin typeface="Cambria Math" panose="02040503050406030204" pitchFamily="18" charset="0"/>
                          <a:ea typeface="Cambria Math" panose="02040503050406030204" pitchFamily="18" charset="0"/>
                        </a:rPr>
                        <m:t>(</m:t>
                      </m:r>
                      <m:r>
                        <a:rPr lang="en-US" altLang="ja-JP" b="1" i="1" smtClean="0">
                          <a:solidFill>
                            <a:srgbClr val="FF0000"/>
                          </a:solidFill>
                          <a:latin typeface="Cambria Math" panose="02040503050406030204" pitchFamily="18" charset="0"/>
                          <a:ea typeface="Cambria Math" panose="02040503050406030204" pitchFamily="18" charset="0"/>
                        </a:rPr>
                        <m:t>𝒙</m:t>
                      </m:r>
                      <m:r>
                        <a:rPr lang="en-US" altLang="ja-JP" b="1" i="1" smtClean="0">
                          <a:solidFill>
                            <a:srgbClr val="FF0000"/>
                          </a:solidFill>
                          <a:latin typeface="Cambria Math" panose="02040503050406030204" pitchFamily="18" charset="0"/>
                          <a:ea typeface="Cambria Math" panose="02040503050406030204" pitchFamily="18" charset="0"/>
                        </a:rPr>
                        <m:t>)→</m:t>
                      </m:r>
                      <m:acc>
                        <m:accPr>
                          <m:chr m:val="̂"/>
                          <m:ctrlPr>
                            <a:rPr lang="en-US" altLang="ja-JP" b="1" i="1" smtClean="0">
                              <a:solidFill>
                                <a:prstClr val="black"/>
                              </a:solidFill>
                              <a:latin typeface="Cambria Math" panose="02040503050406030204" pitchFamily="18" charset="0"/>
                              <a:ea typeface="Cambria Math" panose="02040503050406030204" pitchFamily="18" charset="0"/>
                            </a:rPr>
                          </m:ctrlPr>
                        </m:accPr>
                        <m:e>
                          <m:r>
                            <a:rPr lang="en-US" altLang="ja-JP" b="1" i="1" smtClean="0">
                              <a:solidFill>
                                <a:prstClr val="black"/>
                              </a:solidFill>
                              <a:latin typeface="Cambria Math" panose="02040503050406030204" pitchFamily="18" charset="0"/>
                              <a:ea typeface="Cambria Math" panose="02040503050406030204" pitchFamily="18" charset="0"/>
                            </a:rPr>
                            <m:t>𝒚</m:t>
                          </m:r>
                        </m:e>
                      </m:acc>
                      <m:r>
                        <a:rPr lang="en-US" altLang="ja-JP" b="1"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𝒉</m:t>
                      </m:r>
                      <m:r>
                        <a:rPr lang="en-US" altLang="ja-JP" b="1"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𝒙</m:t>
                      </m:r>
                      <m:r>
                        <a:rPr lang="en-US" altLang="ja-JP" b="1" i="1" smtClean="0">
                          <a:solidFill>
                            <a:prstClr val="black"/>
                          </a:solidFill>
                          <a:latin typeface="Cambria Math" panose="02040503050406030204" pitchFamily="18" charset="0"/>
                        </a:rPr>
                        <m:t>))</m:t>
                      </m:r>
                    </m:oMath>
                  </m:oMathPara>
                </a14:m>
                <a:endParaRPr lang="ja-JP" altLang="en-US" b="1" dirty="0">
                  <a:solidFill>
                    <a:prstClr val="black"/>
                  </a:solidFill>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1623361" y="5784633"/>
                <a:ext cx="5498621" cy="738664"/>
              </a:xfrm>
              <a:prstGeom prst="rect">
                <a:avLst/>
              </a:prstGeom>
              <a:blipFill>
                <a:blip r:embed="rId3"/>
                <a:stretch>
                  <a:fillRect t="-826" b="-578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テキスト ボックス 25"/>
              <p:cNvSpPr txBox="1"/>
              <p:nvPr/>
            </p:nvSpPr>
            <p:spPr>
              <a:xfrm>
                <a:off x="872104" y="4663650"/>
                <a:ext cx="246862"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b="1" i="1" smtClean="0">
                          <a:solidFill>
                            <a:prstClr val="black"/>
                          </a:solidFill>
                          <a:latin typeface="Cambria Math" panose="02040503050406030204" pitchFamily="18" charset="0"/>
                        </a:rPr>
                        <m:t>𝒙</m:t>
                      </m:r>
                    </m:oMath>
                  </m:oMathPara>
                </a14:m>
                <a:endParaRPr lang="ja-JP" altLang="en-US" sz="2400" b="1" dirty="0">
                  <a:solidFill>
                    <a:prstClr val="black"/>
                  </a:solidFill>
                </a:endParaRPr>
              </a:p>
            </p:txBody>
          </p:sp>
        </mc:Choice>
        <mc:Fallback xmlns="">
          <p:sp>
            <p:nvSpPr>
              <p:cNvPr id="26" name="テキスト ボックス 25"/>
              <p:cNvSpPr txBox="1">
                <a:spLocks noRot="1" noChangeAspect="1" noMove="1" noResize="1" noEditPoints="1" noAdjustHandles="1" noChangeArrowheads="1" noChangeShapeType="1" noTextEdit="1"/>
              </p:cNvSpPr>
              <p:nvPr/>
            </p:nvSpPr>
            <p:spPr>
              <a:xfrm>
                <a:off x="872104" y="4663650"/>
                <a:ext cx="246862" cy="369332"/>
              </a:xfrm>
              <a:prstGeom prst="rect">
                <a:avLst/>
              </a:prstGeom>
              <a:blipFill>
                <a:blip r:embed="rId4"/>
                <a:stretch>
                  <a:fillRect l="-17073" r="-1707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p:cNvSpPr txBox="1"/>
              <p:nvPr/>
            </p:nvSpPr>
            <p:spPr>
              <a:xfrm>
                <a:off x="2587109" y="4624211"/>
                <a:ext cx="697307"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b="1" i="1" smtClean="0">
                          <a:solidFill>
                            <a:prstClr val="black"/>
                          </a:solidFill>
                          <a:latin typeface="Cambria Math" panose="02040503050406030204" pitchFamily="18" charset="0"/>
                        </a:rPr>
                        <m:t>𝒉</m:t>
                      </m:r>
                      <m:r>
                        <a:rPr lang="en-US" altLang="ja-JP" sz="2400" b="1" i="1" smtClean="0">
                          <a:solidFill>
                            <a:prstClr val="black"/>
                          </a:solidFill>
                          <a:latin typeface="Cambria Math" panose="02040503050406030204" pitchFamily="18" charset="0"/>
                        </a:rPr>
                        <m:t>(</m:t>
                      </m:r>
                      <m:r>
                        <a:rPr lang="en-US" altLang="ja-JP" sz="2400" b="1" i="1" smtClean="0">
                          <a:solidFill>
                            <a:prstClr val="black"/>
                          </a:solidFill>
                          <a:latin typeface="Cambria Math" panose="02040503050406030204" pitchFamily="18" charset="0"/>
                        </a:rPr>
                        <m:t>𝒙</m:t>
                      </m:r>
                      <m:r>
                        <a:rPr lang="en-US" altLang="ja-JP" sz="2400" b="1" i="1" smtClean="0">
                          <a:solidFill>
                            <a:prstClr val="black"/>
                          </a:solidFill>
                          <a:latin typeface="Cambria Math" panose="02040503050406030204" pitchFamily="18" charset="0"/>
                        </a:rPr>
                        <m:t>)</m:t>
                      </m:r>
                    </m:oMath>
                  </m:oMathPara>
                </a14:m>
                <a:endParaRPr lang="ja-JP" altLang="en-US" sz="2400" b="1" dirty="0">
                  <a:solidFill>
                    <a:prstClr val="black"/>
                  </a:solidFill>
                </a:endParaRPr>
              </a:p>
            </p:txBody>
          </p:sp>
        </mc:Choice>
        <mc:Fallback xmlns="">
          <p:sp>
            <p:nvSpPr>
              <p:cNvPr id="27" name="テキスト ボックス 26"/>
              <p:cNvSpPr txBox="1">
                <a:spLocks noRot="1" noChangeAspect="1" noMove="1" noResize="1" noEditPoints="1" noAdjustHandles="1" noChangeArrowheads="1" noChangeShapeType="1" noTextEdit="1"/>
              </p:cNvSpPr>
              <p:nvPr/>
            </p:nvSpPr>
            <p:spPr>
              <a:xfrm>
                <a:off x="2587109" y="4624211"/>
                <a:ext cx="697307" cy="369332"/>
              </a:xfrm>
              <a:prstGeom prst="rect">
                <a:avLst/>
              </a:prstGeom>
              <a:blipFill>
                <a:blip r:embed="rId5"/>
                <a:stretch>
                  <a:fillRect l="-10435" r="-15652" b="-35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8" name="テキスト ボックス 27"/>
              <p:cNvSpPr txBox="1"/>
              <p:nvPr/>
            </p:nvSpPr>
            <p:spPr>
              <a:xfrm>
                <a:off x="4957135" y="4607492"/>
                <a:ext cx="1188980"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acc>
                        <m:accPr>
                          <m:chr m:val="̂"/>
                          <m:ctrlPr>
                            <a:rPr lang="en-US" altLang="ja-JP" sz="2400" b="1" i="1" smtClean="0">
                              <a:solidFill>
                                <a:prstClr val="black"/>
                              </a:solidFill>
                              <a:latin typeface="Cambria Math" panose="02040503050406030204" pitchFamily="18" charset="0"/>
                            </a:rPr>
                          </m:ctrlPr>
                        </m:accPr>
                        <m:e>
                          <m:r>
                            <a:rPr lang="en-US" altLang="ja-JP" sz="2400" b="1" i="1" smtClean="0">
                              <a:solidFill>
                                <a:prstClr val="black"/>
                              </a:solidFill>
                              <a:latin typeface="Cambria Math" panose="02040503050406030204" pitchFamily="18" charset="0"/>
                            </a:rPr>
                            <m:t>𝒚</m:t>
                          </m:r>
                        </m:e>
                      </m:acc>
                      <m:d>
                        <m:dPr>
                          <m:begChr m:val="{"/>
                          <m:endChr m:val="}"/>
                          <m:ctrlPr>
                            <a:rPr lang="en-US" altLang="ja-JP" sz="2400" b="1" i="1" smtClean="0">
                              <a:solidFill>
                                <a:prstClr val="black"/>
                              </a:solidFill>
                              <a:latin typeface="Cambria Math" panose="02040503050406030204" pitchFamily="18" charset="0"/>
                            </a:rPr>
                          </m:ctrlPr>
                        </m:dPr>
                        <m:e>
                          <m:r>
                            <a:rPr lang="en-US" altLang="ja-JP" sz="2400" b="1" i="1">
                              <a:solidFill>
                                <a:prstClr val="black"/>
                              </a:solidFill>
                              <a:latin typeface="Cambria Math" panose="02040503050406030204" pitchFamily="18" charset="0"/>
                            </a:rPr>
                            <m:t>𝒉</m:t>
                          </m:r>
                          <m:r>
                            <a:rPr lang="en-US" altLang="ja-JP" sz="2400" b="1" i="1">
                              <a:solidFill>
                                <a:prstClr val="black"/>
                              </a:solidFill>
                              <a:latin typeface="Cambria Math" panose="02040503050406030204" pitchFamily="18" charset="0"/>
                            </a:rPr>
                            <m:t>(</m:t>
                          </m:r>
                          <m:r>
                            <a:rPr lang="en-US" altLang="ja-JP" sz="2400" b="1" i="1">
                              <a:solidFill>
                                <a:prstClr val="black"/>
                              </a:solidFill>
                              <a:latin typeface="Cambria Math" panose="02040503050406030204" pitchFamily="18" charset="0"/>
                            </a:rPr>
                            <m:t>𝒙</m:t>
                          </m:r>
                          <m:r>
                            <a:rPr lang="en-US" altLang="ja-JP" sz="2400" b="1" i="1">
                              <a:solidFill>
                                <a:prstClr val="black"/>
                              </a:solidFill>
                              <a:latin typeface="Cambria Math" panose="02040503050406030204" pitchFamily="18" charset="0"/>
                            </a:rPr>
                            <m:t>)</m:t>
                          </m:r>
                          <m:r>
                            <m:rPr>
                              <m:nor/>
                            </m:rPr>
                            <a:rPr lang="ja-JP" altLang="en-US" sz="2400" b="1" dirty="0">
                              <a:solidFill>
                                <a:prstClr val="black"/>
                              </a:solidFill>
                            </a:rPr>
                            <m:t> </m:t>
                          </m:r>
                        </m:e>
                      </m:d>
                    </m:oMath>
                  </m:oMathPara>
                </a14:m>
                <a:endParaRPr lang="ja-JP" altLang="en-US" sz="2400" b="1"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4957135" y="4607492"/>
                <a:ext cx="1188980" cy="369332"/>
              </a:xfrm>
              <a:prstGeom prst="rect">
                <a:avLst/>
              </a:prstGeom>
              <a:blipFill>
                <a:blip r:embed="rId6"/>
                <a:stretch>
                  <a:fillRect l="-6154" t="-20000" b="-35000"/>
                </a:stretch>
              </a:blipFill>
            </p:spPr>
            <p:txBody>
              <a:bodyPr/>
              <a:lstStyle/>
              <a:p>
                <a:r>
                  <a:rPr lang="ja-JP" altLang="en-US">
                    <a:noFill/>
                  </a:rPr>
                  <a:t> </a:t>
                </a:r>
              </a:p>
            </p:txBody>
          </p:sp>
        </mc:Fallback>
      </mc:AlternateContent>
      <p:sp>
        <p:nvSpPr>
          <p:cNvPr id="15" name="テキスト ボックス 14">
            <a:extLst>
              <a:ext uri="{FF2B5EF4-FFF2-40B4-BE49-F238E27FC236}">
                <a16:creationId xmlns:a16="http://schemas.microsoft.com/office/drawing/2014/main" xmlns="" id="{E8B934F9-55C1-416B-BD22-9E62EAAD1C0B}"/>
              </a:ext>
            </a:extLst>
          </p:cNvPr>
          <p:cNvSpPr txBox="1"/>
          <p:nvPr/>
        </p:nvSpPr>
        <p:spPr>
          <a:xfrm>
            <a:off x="3257280" y="6542427"/>
            <a:ext cx="2236510" cy="246221"/>
          </a:xfrm>
          <a:prstGeom prst="rect">
            <a:avLst/>
          </a:prstGeom>
          <a:noFill/>
        </p:spPr>
        <p:txBody>
          <a:bodyPr wrap="none" rtlCol="0">
            <a:spAutoFit/>
          </a:bodyPr>
          <a:lstStyle/>
          <a:p>
            <a:pPr defTabSz="457200"/>
            <a:r>
              <a:rPr lang="ja-JP" altLang="en-US" sz="1000" dirty="0">
                <a:solidFill>
                  <a:srgbClr val="FF0000"/>
                </a:solidFill>
              </a:rPr>
              <a:t>真相学習で得られる表現：真相表現</a:t>
            </a:r>
            <a:endParaRPr lang="ja-JP" altLang="en-US" dirty="0">
              <a:solidFill>
                <a:srgbClr val="FF0000"/>
              </a:solidFill>
            </a:endParaRPr>
          </a:p>
        </p:txBody>
      </p:sp>
      <p:sp>
        <p:nvSpPr>
          <p:cNvPr id="2" name="スライド番号プレースホルダー 1">
            <a:extLst>
              <a:ext uri="{FF2B5EF4-FFF2-40B4-BE49-F238E27FC236}">
                <a16:creationId xmlns:a16="http://schemas.microsoft.com/office/drawing/2014/main" xmlns="" id="{05E8C029-E86C-4045-BE90-F93B5DD5677D}"/>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19</a:t>
            </a:fld>
            <a:endParaRPr kumimoji="1" lang="ja-JP" altLang="en-US">
              <a:solidFill>
                <a:prstClr val="black">
                  <a:tint val="75000"/>
                </a:prstClr>
              </a:solidFill>
            </a:endParaRPr>
          </a:p>
        </p:txBody>
      </p:sp>
    </p:spTree>
    <p:extLst>
      <p:ext uri="{BB962C8B-B14F-4D97-AF65-F5344CB8AC3E}">
        <p14:creationId xmlns:p14="http://schemas.microsoft.com/office/powerpoint/2010/main" val="28653248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444382" y="324740"/>
            <a:ext cx="1826141" cy="584775"/>
          </a:xfrm>
          <a:prstGeom prst="rect">
            <a:avLst/>
          </a:prstGeom>
          <a:noFill/>
        </p:spPr>
        <p:txBody>
          <a:bodyPr wrap="none" rtlCol="0">
            <a:spAutoFit/>
          </a:bodyPr>
          <a:lstStyle/>
          <a:p>
            <a:r>
              <a:rPr kumimoji="1" lang="ja-JP" altLang="en-US" sz="3200" dirty="0" smtClean="0"/>
              <a:t>取扱内容</a:t>
            </a:r>
            <a:endParaRPr kumimoji="1" lang="ja-JP" altLang="en-US" sz="3200" dirty="0"/>
          </a:p>
        </p:txBody>
      </p:sp>
      <p:sp>
        <p:nvSpPr>
          <p:cNvPr id="5" name="テキスト ボックス 4"/>
          <p:cNvSpPr txBox="1"/>
          <p:nvPr/>
        </p:nvSpPr>
        <p:spPr>
          <a:xfrm>
            <a:off x="4467390" y="1188921"/>
            <a:ext cx="4208424" cy="3785652"/>
          </a:xfrm>
          <a:prstGeom prst="rect">
            <a:avLst/>
          </a:prstGeom>
          <a:noFill/>
        </p:spPr>
        <p:txBody>
          <a:bodyPr wrap="square" rtlCol="0">
            <a:spAutoFit/>
          </a:bodyPr>
          <a:lstStyle/>
          <a:p>
            <a:r>
              <a:rPr kumimoji="1" lang="en-US" altLang="ja-JP" sz="2000" dirty="0" smtClean="0"/>
              <a:t>(</a:t>
            </a:r>
            <a:r>
              <a:rPr kumimoji="1" lang="ja-JP" altLang="en-US" sz="2000" dirty="0" smtClean="0"/>
              <a:t>担当：金子　</a:t>
            </a:r>
            <a:r>
              <a:rPr kumimoji="1" lang="en-US" altLang="ja-JP" sz="2000" dirty="0" smtClean="0"/>
              <a:t>pp.3-33)</a:t>
            </a:r>
          </a:p>
          <a:p>
            <a:r>
              <a:rPr kumimoji="1" lang="ja-JP" altLang="en-US" sz="2000" dirty="0" smtClean="0"/>
              <a:t>第２章　機械</a:t>
            </a:r>
            <a:r>
              <a:rPr kumimoji="1" lang="ja-JP" altLang="en-US" sz="2000" dirty="0" smtClean="0"/>
              <a:t>学習と深層</a:t>
            </a:r>
            <a:r>
              <a:rPr kumimoji="1" lang="ja-JP" altLang="en-US" sz="2000" dirty="0" smtClean="0"/>
              <a:t>学習</a:t>
            </a:r>
            <a:endParaRPr lang="en-US" altLang="ja-JP" sz="2000" dirty="0"/>
          </a:p>
          <a:p>
            <a:r>
              <a:rPr kumimoji="1" lang="ja-JP" altLang="en-US" sz="2000" dirty="0" smtClean="0"/>
              <a:t>第</a:t>
            </a:r>
            <a:r>
              <a:rPr lang="ja-JP" altLang="en-US" sz="2000" dirty="0" smtClean="0"/>
              <a:t>３</a:t>
            </a:r>
            <a:r>
              <a:rPr kumimoji="1" lang="ja-JP" altLang="en-US" sz="2000" dirty="0" smtClean="0"/>
              <a:t>章　ニューラルネットワーク</a:t>
            </a:r>
            <a:endParaRPr kumimoji="1" lang="en-US" altLang="ja-JP" sz="2000" dirty="0" smtClean="0"/>
          </a:p>
          <a:p>
            <a:endParaRPr lang="en-US" altLang="ja-JP" sz="2000" dirty="0" smtClean="0"/>
          </a:p>
          <a:p>
            <a:r>
              <a:rPr lang="en-US" altLang="ja-JP" sz="2000" dirty="0" smtClean="0"/>
              <a:t>(</a:t>
            </a:r>
            <a:r>
              <a:rPr lang="ja-JP" altLang="en-US" sz="2000" dirty="0" smtClean="0"/>
              <a:t>担当：小川</a:t>
            </a:r>
            <a:r>
              <a:rPr lang="ja-JP" altLang="en-US" sz="2000" dirty="0"/>
              <a:t>　</a:t>
            </a:r>
            <a:r>
              <a:rPr lang="en-US" altLang="ja-JP" sz="2000" dirty="0" smtClean="0"/>
              <a:t>pp.34-79)</a:t>
            </a:r>
            <a:endParaRPr lang="en-US" altLang="ja-JP" sz="1200" dirty="0" smtClean="0"/>
          </a:p>
          <a:p>
            <a:r>
              <a:rPr lang="ja-JP" altLang="en-US" sz="2000" dirty="0" smtClean="0"/>
              <a:t>第４章　</a:t>
            </a:r>
            <a:r>
              <a:rPr kumimoji="1" lang="ja-JP" altLang="en-US" sz="2000" dirty="0" smtClean="0"/>
              <a:t>勾配</a:t>
            </a:r>
            <a:r>
              <a:rPr kumimoji="1" lang="ja-JP" altLang="en-US" sz="2000" dirty="0" smtClean="0"/>
              <a:t>降下法による</a:t>
            </a:r>
            <a:r>
              <a:rPr kumimoji="1" lang="ja-JP" altLang="en-US" sz="2000" dirty="0" smtClean="0"/>
              <a:t>学習</a:t>
            </a:r>
            <a:endParaRPr kumimoji="1" lang="en-US" altLang="ja-JP" sz="2000" dirty="0" smtClean="0"/>
          </a:p>
          <a:p>
            <a:r>
              <a:rPr lang="ja-JP" altLang="en-US" sz="2000" dirty="0" smtClean="0"/>
              <a:t>第５章　</a:t>
            </a:r>
            <a:r>
              <a:rPr kumimoji="1" lang="ja-JP" altLang="en-US" sz="2000" dirty="0" smtClean="0"/>
              <a:t>深層</a:t>
            </a:r>
            <a:r>
              <a:rPr kumimoji="1" lang="ja-JP" altLang="en-US" sz="2000" dirty="0" smtClean="0"/>
              <a:t>学習の</a:t>
            </a:r>
            <a:r>
              <a:rPr kumimoji="1" lang="ja-JP" altLang="en-US" sz="2000" dirty="0" smtClean="0"/>
              <a:t>正則化</a:t>
            </a:r>
            <a:endParaRPr kumimoji="1" lang="en-US" altLang="ja-JP" sz="2000" dirty="0" smtClean="0"/>
          </a:p>
          <a:p>
            <a:r>
              <a:rPr lang="ja-JP" altLang="en-US" sz="2000" dirty="0" smtClean="0"/>
              <a:t>第６章　</a:t>
            </a:r>
            <a:r>
              <a:rPr kumimoji="1" lang="ja-JP" altLang="en-US" sz="2000" dirty="0" smtClean="0"/>
              <a:t>誤差逆伝播法</a:t>
            </a:r>
            <a:endParaRPr kumimoji="1" lang="en-US" altLang="ja-JP" sz="2000" dirty="0" smtClean="0"/>
          </a:p>
          <a:p>
            <a:endParaRPr lang="en-US" altLang="ja-JP" sz="2000" dirty="0"/>
          </a:p>
          <a:p>
            <a:r>
              <a:rPr lang="en-US" altLang="ja-JP" sz="2000" dirty="0" smtClean="0"/>
              <a:t>(</a:t>
            </a:r>
            <a:r>
              <a:rPr lang="ja-JP" altLang="en-US" sz="2000" dirty="0" smtClean="0"/>
              <a:t>担当：河井　</a:t>
            </a:r>
            <a:r>
              <a:rPr lang="en-US" altLang="ja-JP" sz="2000" dirty="0" smtClean="0"/>
              <a:t>pp.80-109)</a:t>
            </a:r>
            <a:endParaRPr lang="en-US" altLang="ja-JP" sz="2000" dirty="0"/>
          </a:p>
          <a:p>
            <a:r>
              <a:rPr kumimoji="1" lang="ja-JP" altLang="en-US" sz="2000" dirty="0" smtClean="0"/>
              <a:t>第７章　畳み込みニューラルネット</a:t>
            </a:r>
            <a:endParaRPr kumimoji="1" lang="en-US" altLang="ja-JP" sz="2000" dirty="0" smtClean="0"/>
          </a:p>
          <a:p>
            <a:r>
              <a:rPr lang="ja-JP" altLang="en-US" sz="2000" dirty="0" smtClean="0"/>
              <a:t>第８章　</a:t>
            </a:r>
            <a:r>
              <a:rPr kumimoji="1" lang="ja-JP" altLang="en-US" sz="2000" dirty="0" smtClean="0"/>
              <a:t>再帰型ニューラルネット</a:t>
            </a:r>
            <a:endParaRPr kumimoji="1" lang="ja-JP" altLang="en-US" sz="2000" dirty="0"/>
          </a:p>
        </p:txBody>
      </p:sp>
      <p:pic>
        <p:nvPicPr>
          <p:cNvPr id="9" name="図 8"/>
          <p:cNvPicPr>
            <a:picLocks noChangeAspect="1"/>
          </p:cNvPicPr>
          <p:nvPr/>
        </p:nvPicPr>
        <p:blipFill rotWithShape="1">
          <a:blip r:embed="rId2">
            <a:extLst>
              <a:ext uri="{28A0092B-C50C-407E-A947-70E740481C1C}">
                <a14:useLocalDpi xmlns:a14="http://schemas.microsoft.com/office/drawing/2010/main" val="0"/>
              </a:ext>
            </a:extLst>
          </a:blip>
          <a:srcRect l="15282" t="-226" r="14449" b="466"/>
          <a:stretch/>
        </p:blipFill>
        <p:spPr>
          <a:xfrm>
            <a:off x="556555" y="1074822"/>
            <a:ext cx="2922309" cy="4148854"/>
          </a:xfrm>
          <a:prstGeom prst="rect">
            <a:avLst/>
          </a:prstGeom>
        </p:spPr>
      </p:pic>
      <p:sp>
        <p:nvSpPr>
          <p:cNvPr id="3" name="テキスト ボックス 2"/>
          <p:cNvSpPr txBox="1"/>
          <p:nvPr/>
        </p:nvSpPr>
        <p:spPr>
          <a:xfrm>
            <a:off x="443168" y="5388983"/>
            <a:ext cx="4662535" cy="369332"/>
          </a:xfrm>
          <a:prstGeom prst="rect">
            <a:avLst/>
          </a:prstGeom>
          <a:noFill/>
        </p:spPr>
        <p:txBody>
          <a:bodyPr wrap="square" rtlCol="0">
            <a:spAutoFit/>
          </a:bodyPr>
          <a:lstStyle/>
          <a:p>
            <a:r>
              <a:rPr kumimoji="1" lang="ja-JP" altLang="en-US" dirty="0" smtClean="0"/>
              <a:t>準拠：これならわかる深層学習入門（瀧雅人）</a:t>
            </a:r>
            <a:endParaRPr kumimoji="1" lang="ja-JP" altLang="en-US" dirty="0"/>
          </a:p>
        </p:txBody>
      </p:sp>
    </p:spTree>
    <p:extLst>
      <p:ext uri="{BB962C8B-B14F-4D97-AF65-F5344CB8AC3E}">
        <p14:creationId xmlns:p14="http://schemas.microsoft.com/office/powerpoint/2010/main" val="38834486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2.5 </a:t>
            </a:r>
            <a:r>
              <a:rPr lang="ja-JP" altLang="en-US" sz="2800" dirty="0">
                <a:solidFill>
                  <a:prstClr val="white"/>
                </a:solidFill>
              </a:rPr>
              <a:t>表現学習と深層学習の進展</a:t>
            </a:r>
          </a:p>
        </p:txBody>
      </p:sp>
      <p:sp>
        <p:nvSpPr>
          <p:cNvPr id="7" name="コンテンツ プレースホルダー 2">
            <a:extLst>
              <a:ext uri="{FF2B5EF4-FFF2-40B4-BE49-F238E27FC236}">
                <a16:creationId xmlns:a16="http://schemas.microsoft.com/office/drawing/2014/main" xmlns="" id="{CA7448DA-3850-4E6C-B04D-298E8C6FF26F}"/>
              </a:ext>
            </a:extLst>
          </p:cNvPr>
          <p:cNvSpPr txBox="1">
            <a:spLocks/>
          </p:cNvSpPr>
          <p:nvPr/>
        </p:nvSpPr>
        <p:spPr>
          <a:xfrm>
            <a:off x="0" y="566443"/>
            <a:ext cx="9144000" cy="318783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Font typeface="Arial" panose="020B0604020202020204" pitchFamily="34" charset="0"/>
              <a:buNone/>
            </a:pPr>
            <a:r>
              <a:rPr lang="en-US" altLang="ja-JP" sz="1800" dirty="0">
                <a:solidFill>
                  <a:prstClr val="black"/>
                </a:solidFill>
              </a:rPr>
              <a:t>2.5.2</a:t>
            </a:r>
            <a:r>
              <a:rPr lang="ja-JP" altLang="en-US" sz="1800" dirty="0">
                <a:solidFill>
                  <a:prstClr val="black"/>
                </a:solidFill>
              </a:rPr>
              <a:t>　深層学習の登場</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r>
              <a:rPr lang="en-US" altLang="ja-JP" sz="1800" dirty="0">
                <a:solidFill>
                  <a:prstClr val="black"/>
                </a:solidFill>
              </a:rPr>
              <a:t>2006</a:t>
            </a:r>
            <a:r>
              <a:rPr lang="ja-JP" altLang="en-US" sz="1800" dirty="0">
                <a:solidFill>
                  <a:prstClr val="black"/>
                </a:solidFill>
              </a:rPr>
              <a:t>　</a:t>
            </a:r>
            <a:r>
              <a:rPr lang="en-US" altLang="ja-JP" sz="1800" dirty="0">
                <a:solidFill>
                  <a:prstClr val="black"/>
                </a:solidFill>
              </a:rPr>
              <a:t>G.</a:t>
            </a:r>
            <a:r>
              <a:rPr lang="ja-JP" altLang="en-US" sz="1800" dirty="0">
                <a:solidFill>
                  <a:prstClr val="black"/>
                </a:solidFill>
              </a:rPr>
              <a:t>ヒントン </a:t>
            </a:r>
            <a:r>
              <a:rPr lang="en-US" altLang="ja-JP" sz="1800" dirty="0">
                <a:solidFill>
                  <a:prstClr val="black"/>
                </a:solidFill>
              </a:rPr>
              <a:t>(</a:t>
            </a:r>
            <a:r>
              <a:rPr lang="ja-JP" altLang="en-US" sz="1800" dirty="0">
                <a:solidFill>
                  <a:prstClr val="black"/>
                </a:solidFill>
              </a:rPr>
              <a:t>コンピュータ科学者</a:t>
            </a:r>
            <a:r>
              <a:rPr lang="en-US" altLang="ja-JP" sz="1800" dirty="0">
                <a:solidFill>
                  <a:prstClr val="black"/>
                </a:solidFill>
              </a:rPr>
              <a:t>)</a:t>
            </a:r>
            <a:r>
              <a:rPr lang="ja-JP" altLang="en-US" sz="1800" dirty="0">
                <a:solidFill>
                  <a:prstClr val="black"/>
                </a:solidFill>
              </a:rPr>
              <a:t>がボルツマンマシンの深層化</a:t>
            </a:r>
            <a:endParaRPr lang="en-US" altLang="ja-JP" sz="1800" dirty="0">
              <a:solidFill>
                <a:prstClr val="black"/>
              </a:solidFill>
            </a:endParaRPr>
          </a:p>
          <a:p>
            <a:pPr marL="342900" indent="-342900">
              <a:buFont typeface="Arial" panose="020B0604020202020204" pitchFamily="34" charset="0"/>
              <a:buAutoNum type="arabicPlain" startAt="2012"/>
            </a:pPr>
            <a:r>
              <a:rPr lang="ja-JP" altLang="en-US" sz="1800" dirty="0">
                <a:solidFill>
                  <a:prstClr val="black"/>
                </a:solidFill>
              </a:rPr>
              <a:t>　</a:t>
            </a:r>
            <a:r>
              <a:rPr lang="en-US" altLang="ja-JP" sz="1800" dirty="0">
                <a:solidFill>
                  <a:prstClr val="black"/>
                </a:solidFill>
              </a:rPr>
              <a:t>G.</a:t>
            </a:r>
            <a:r>
              <a:rPr lang="ja-JP" altLang="en-US" sz="1800" dirty="0">
                <a:solidFill>
                  <a:prstClr val="black"/>
                </a:solidFill>
              </a:rPr>
              <a:t>ヒントンが画像認識コンペティションで深層学習を用いて圧勝</a:t>
            </a:r>
            <a:endParaRPr lang="en-US" altLang="ja-JP" sz="1800" dirty="0">
              <a:solidFill>
                <a:prstClr val="black"/>
              </a:solidFill>
            </a:endParaRPr>
          </a:p>
          <a:p>
            <a:pPr marL="0" indent="0">
              <a:buFont typeface="Arial" panose="020B0604020202020204" pitchFamily="34" charset="0"/>
              <a:buNone/>
            </a:pPr>
            <a:r>
              <a:rPr lang="en-US" altLang="ja-JP" sz="1800" dirty="0">
                <a:solidFill>
                  <a:prstClr val="black"/>
                </a:solidFill>
              </a:rPr>
              <a:t>2012</a:t>
            </a:r>
            <a:r>
              <a:rPr lang="ja-JP" altLang="en-US" sz="1800" dirty="0">
                <a:solidFill>
                  <a:prstClr val="black"/>
                </a:solidFill>
              </a:rPr>
              <a:t>　</a:t>
            </a:r>
            <a:r>
              <a:rPr lang="en-US" altLang="ja-JP" sz="1800" dirty="0">
                <a:solidFill>
                  <a:prstClr val="black"/>
                </a:solidFill>
              </a:rPr>
              <a:t>Google</a:t>
            </a:r>
            <a:r>
              <a:rPr lang="ja-JP" altLang="en-US" sz="1800" dirty="0">
                <a:solidFill>
                  <a:prstClr val="black"/>
                </a:solidFill>
              </a:rPr>
              <a:t>の猫🐈</a:t>
            </a: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en-US" altLang="ja-JP" sz="1800" dirty="0">
              <a:solidFill>
                <a:prstClr val="black"/>
              </a:solidFill>
            </a:endParaRPr>
          </a:p>
          <a:p>
            <a:pPr marL="0" indent="0">
              <a:buFont typeface="Arial" panose="020B0604020202020204" pitchFamily="34" charset="0"/>
              <a:buNone/>
            </a:pPr>
            <a:endParaRPr lang="ja-JP" altLang="en-US" sz="1800" dirty="0">
              <a:solidFill>
                <a:prstClr val="black"/>
              </a:solidFill>
            </a:endParaRPr>
          </a:p>
        </p:txBody>
      </p:sp>
      <p:pic>
        <p:nvPicPr>
          <p:cNvPr id="2" name="図 1"/>
          <p:cNvPicPr>
            <a:picLocks noChangeAspect="1"/>
          </p:cNvPicPr>
          <p:nvPr/>
        </p:nvPicPr>
        <p:blipFill>
          <a:blip r:embed="rId2"/>
          <a:stretch>
            <a:fillRect/>
          </a:stretch>
        </p:blipFill>
        <p:spPr>
          <a:xfrm>
            <a:off x="1313318" y="2433029"/>
            <a:ext cx="2067936" cy="1794812"/>
          </a:xfrm>
          <a:prstGeom prst="rect">
            <a:avLst/>
          </a:prstGeom>
        </p:spPr>
      </p:pic>
      <p:sp>
        <p:nvSpPr>
          <p:cNvPr id="18" name="角丸四角形吹き出し 17"/>
          <p:cNvSpPr/>
          <p:nvPr/>
        </p:nvSpPr>
        <p:spPr>
          <a:xfrm>
            <a:off x="3716230" y="2433028"/>
            <a:ext cx="2038150" cy="1500029"/>
          </a:xfrm>
          <a:prstGeom prst="wedgeRoundRectCallout">
            <a:avLst>
              <a:gd name="adj1" fmla="val -60400"/>
              <a:gd name="adj2" fmla="val -30778"/>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9" name="テキスト ボックス 18"/>
          <p:cNvSpPr txBox="1"/>
          <p:nvPr/>
        </p:nvSpPr>
        <p:spPr>
          <a:xfrm>
            <a:off x="3716230" y="2433029"/>
            <a:ext cx="2003805" cy="1623521"/>
          </a:xfrm>
          <a:prstGeom prst="rect">
            <a:avLst/>
          </a:prstGeom>
          <a:noFill/>
        </p:spPr>
        <p:txBody>
          <a:bodyPr wrap="square" rtlCol="0">
            <a:spAutoFit/>
          </a:bodyPr>
          <a:lstStyle/>
          <a:p>
            <a:pPr defTabSz="457200"/>
            <a:r>
              <a:rPr lang="en-US" altLang="ja-JP" sz="1100" dirty="0" err="1">
                <a:solidFill>
                  <a:prstClr val="black"/>
                </a:solidFill>
              </a:rPr>
              <a:t>Youtube</a:t>
            </a:r>
            <a:r>
              <a:rPr lang="ja-JP" altLang="en-US" sz="1100" dirty="0">
                <a:solidFill>
                  <a:prstClr val="black"/>
                </a:solidFill>
              </a:rPr>
              <a:t>からのランダム画像で人工ニューラルネットに教師なし学習→</a:t>
            </a:r>
            <a:endParaRPr lang="en-US" altLang="ja-JP" sz="1100" dirty="0">
              <a:solidFill>
                <a:prstClr val="black"/>
              </a:solidFill>
            </a:endParaRPr>
          </a:p>
          <a:p>
            <a:pPr defTabSz="457200"/>
            <a:r>
              <a:rPr lang="ja-JP" altLang="en-US" sz="1100" dirty="0">
                <a:solidFill>
                  <a:prstClr val="black"/>
                </a:solidFill>
              </a:rPr>
              <a:t>ニューラルが獲得した猫の概念を画像化された　</a:t>
            </a:r>
            <a:endParaRPr lang="en-US" altLang="ja-JP" sz="1100" dirty="0">
              <a:solidFill>
                <a:prstClr val="black"/>
              </a:solidFill>
            </a:endParaRPr>
          </a:p>
          <a:p>
            <a:pPr defTabSz="457200"/>
            <a:r>
              <a:rPr lang="ja-JP" altLang="en-US" sz="1100" dirty="0">
                <a:solidFill>
                  <a:prstClr val="black"/>
                </a:solidFill>
              </a:rPr>
              <a:t>　　　　　</a:t>
            </a:r>
            <a:r>
              <a:rPr lang="en-US" altLang="ja-JP" sz="1600" b="1" dirty="0">
                <a:solidFill>
                  <a:prstClr val="black"/>
                </a:solidFill>
              </a:rPr>
              <a:t>^       ^</a:t>
            </a:r>
            <a:endParaRPr lang="en-US" altLang="ja-JP" sz="1100" b="1" dirty="0">
              <a:solidFill>
                <a:prstClr val="black"/>
              </a:solidFill>
            </a:endParaRPr>
          </a:p>
          <a:p>
            <a:pPr defTabSz="457200"/>
            <a:r>
              <a:rPr lang="ja-JP" altLang="en-US" sz="1100" b="1" dirty="0">
                <a:solidFill>
                  <a:prstClr val="black"/>
                </a:solidFill>
              </a:rPr>
              <a:t>　　　　</a:t>
            </a:r>
            <a:r>
              <a:rPr kumimoji="0" lang="az-Cyrl-AZ" altLang="ja-JP" b="1" dirty="0">
                <a:solidFill>
                  <a:prstClr val="black"/>
                </a:solidFill>
              </a:rPr>
              <a:t>(=Ф</a:t>
            </a:r>
            <a:r>
              <a:rPr kumimoji="0" lang="el-GR" altLang="ja-JP" b="1" dirty="0">
                <a:solidFill>
                  <a:prstClr val="black"/>
                </a:solidFill>
              </a:rPr>
              <a:t>ω</a:t>
            </a:r>
            <a:r>
              <a:rPr kumimoji="0" lang="az-Cyrl-AZ" altLang="ja-JP" b="1" dirty="0">
                <a:solidFill>
                  <a:prstClr val="black"/>
                </a:solidFill>
              </a:rPr>
              <a:t>Ф=)</a:t>
            </a:r>
            <a:endParaRPr lang="en-US" altLang="ja-JP" sz="1100" b="1" dirty="0">
              <a:solidFill>
                <a:prstClr val="black"/>
              </a:solidFill>
            </a:endParaRPr>
          </a:p>
          <a:p>
            <a:pPr defTabSz="457200"/>
            <a:endParaRPr lang="ja-JP" altLang="en-US" sz="1050" dirty="0">
              <a:solidFill>
                <a:prstClr val="black"/>
              </a:solidFill>
            </a:endParaRPr>
          </a:p>
        </p:txBody>
      </p:sp>
      <p:pic>
        <p:nvPicPr>
          <p:cNvPr id="1026" name="Picture 2" descr="ãè³ ã¤ã©ã¹ã ããªã¼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19532" y="4515350"/>
            <a:ext cx="1840884" cy="1831899"/>
          </a:xfrm>
          <a:prstGeom prst="rect">
            <a:avLst/>
          </a:prstGeom>
          <a:noFill/>
          <a:extLst>
            <a:ext uri="{909E8E84-426E-40DD-AFC4-6F175D3DCCD1}">
              <a14:hiddenFill xmlns:a14="http://schemas.microsoft.com/office/drawing/2010/main">
                <a:solidFill>
                  <a:srgbClr val="FFFFFF"/>
                </a:solidFill>
              </a14:hiddenFill>
            </a:ext>
          </a:extLst>
        </p:spPr>
      </p:pic>
      <p:sp>
        <p:nvSpPr>
          <p:cNvPr id="22" name="テキスト ボックス 21"/>
          <p:cNvSpPr txBox="1"/>
          <p:nvPr/>
        </p:nvSpPr>
        <p:spPr>
          <a:xfrm>
            <a:off x="6791151" y="3794559"/>
            <a:ext cx="1535125" cy="276999"/>
          </a:xfrm>
          <a:prstGeom prst="rect">
            <a:avLst/>
          </a:prstGeom>
          <a:noFill/>
          <a:ln>
            <a:solidFill>
              <a:schemeClr val="tx1"/>
            </a:solidFill>
          </a:ln>
        </p:spPr>
        <p:txBody>
          <a:bodyPr wrap="square" rtlCol="0">
            <a:spAutoFit/>
          </a:bodyPr>
          <a:lstStyle/>
          <a:p>
            <a:pPr defTabSz="457200"/>
            <a:r>
              <a:rPr lang="ja-JP" altLang="en-US" sz="1200" dirty="0">
                <a:solidFill>
                  <a:prstClr val="black"/>
                </a:solidFill>
              </a:rPr>
              <a:t>おばあちゃん細胞</a:t>
            </a:r>
            <a:endParaRPr lang="en-US" altLang="ja-JP" sz="1200" dirty="0">
              <a:solidFill>
                <a:prstClr val="black"/>
              </a:solidFill>
            </a:endParaRPr>
          </a:p>
        </p:txBody>
      </p:sp>
      <p:cxnSp>
        <p:nvCxnSpPr>
          <p:cNvPr id="4" name="直線コネクタ 3"/>
          <p:cNvCxnSpPr>
            <a:stCxn id="22" idx="2"/>
          </p:cNvCxnSpPr>
          <p:nvPr/>
        </p:nvCxnSpPr>
        <p:spPr>
          <a:xfrm flipH="1">
            <a:off x="7262833" y="4071558"/>
            <a:ext cx="295881" cy="70990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4848891" y="4417133"/>
            <a:ext cx="1535125" cy="276999"/>
          </a:xfrm>
          <a:prstGeom prst="rect">
            <a:avLst/>
          </a:prstGeom>
          <a:noFill/>
          <a:ln>
            <a:solidFill>
              <a:schemeClr val="tx1"/>
            </a:solidFill>
          </a:ln>
        </p:spPr>
        <p:txBody>
          <a:bodyPr wrap="square" rtlCol="0">
            <a:spAutoFit/>
          </a:bodyPr>
          <a:lstStyle/>
          <a:p>
            <a:pPr defTabSz="457200"/>
            <a:r>
              <a:rPr lang="ja-JP" altLang="en-US" sz="1200" dirty="0">
                <a:solidFill>
                  <a:prstClr val="black"/>
                </a:solidFill>
              </a:rPr>
              <a:t>ねこちゃん細胞</a:t>
            </a:r>
            <a:endParaRPr lang="en-US" altLang="ja-JP" sz="1200" dirty="0">
              <a:solidFill>
                <a:prstClr val="black"/>
              </a:solidFill>
            </a:endParaRPr>
          </a:p>
        </p:txBody>
      </p:sp>
      <p:cxnSp>
        <p:nvCxnSpPr>
          <p:cNvPr id="30" name="直線コネクタ 29"/>
          <p:cNvCxnSpPr>
            <a:stCxn id="29" idx="2"/>
          </p:cNvCxnSpPr>
          <p:nvPr/>
        </p:nvCxnSpPr>
        <p:spPr>
          <a:xfrm>
            <a:off x="5616454" y="4694132"/>
            <a:ext cx="1144677" cy="28874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図 9"/>
          <p:cNvPicPr>
            <a:picLocks noChangeAspect="1"/>
          </p:cNvPicPr>
          <p:nvPr/>
        </p:nvPicPr>
        <p:blipFill>
          <a:blip r:embed="rId4"/>
          <a:stretch>
            <a:fillRect/>
          </a:stretch>
        </p:blipFill>
        <p:spPr>
          <a:xfrm>
            <a:off x="0" y="4540865"/>
            <a:ext cx="1836856" cy="2317135"/>
          </a:xfrm>
          <a:prstGeom prst="rect">
            <a:avLst/>
          </a:prstGeom>
        </p:spPr>
      </p:pic>
      <p:sp>
        <p:nvSpPr>
          <p:cNvPr id="31" name="角丸四角形吹き出し 30"/>
          <p:cNvSpPr/>
          <p:nvPr/>
        </p:nvSpPr>
        <p:spPr>
          <a:xfrm>
            <a:off x="2227037" y="6163137"/>
            <a:ext cx="2038150" cy="585924"/>
          </a:xfrm>
          <a:prstGeom prst="wedgeRoundRectCallout">
            <a:avLst>
              <a:gd name="adj1" fmla="val -62376"/>
              <a:gd name="adj2" fmla="val 9834"/>
              <a:gd name="adj3" fmla="val 16667"/>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2" name="テキスト ボックス 31"/>
          <p:cNvSpPr txBox="1"/>
          <p:nvPr/>
        </p:nvSpPr>
        <p:spPr>
          <a:xfrm>
            <a:off x="2707388" y="6348780"/>
            <a:ext cx="2003805" cy="261610"/>
          </a:xfrm>
          <a:prstGeom prst="rect">
            <a:avLst/>
          </a:prstGeom>
          <a:noFill/>
        </p:spPr>
        <p:txBody>
          <a:bodyPr wrap="square" rtlCol="0">
            <a:spAutoFit/>
          </a:bodyPr>
          <a:lstStyle/>
          <a:p>
            <a:pPr defTabSz="457200"/>
            <a:r>
              <a:rPr lang="ja-JP" altLang="en-US" sz="1100" dirty="0">
                <a:solidFill>
                  <a:prstClr val="black"/>
                </a:solidFill>
              </a:rPr>
              <a:t>ヒントンさん</a:t>
            </a:r>
            <a:endParaRPr lang="en-US" altLang="ja-JP" sz="1100" dirty="0">
              <a:solidFill>
                <a:prstClr val="black"/>
              </a:solidFill>
            </a:endParaRPr>
          </a:p>
        </p:txBody>
      </p:sp>
      <p:sp>
        <p:nvSpPr>
          <p:cNvPr id="3" name="正方形/長方形 2"/>
          <p:cNvSpPr/>
          <p:nvPr/>
        </p:nvSpPr>
        <p:spPr>
          <a:xfrm>
            <a:off x="1262839" y="4210056"/>
            <a:ext cx="4572000" cy="261610"/>
          </a:xfrm>
          <a:prstGeom prst="rect">
            <a:avLst/>
          </a:prstGeom>
        </p:spPr>
        <p:txBody>
          <a:bodyPr>
            <a:spAutoFit/>
          </a:bodyPr>
          <a:lstStyle/>
          <a:p>
            <a:pPr defTabSz="457200"/>
            <a:r>
              <a:rPr kumimoji="0" lang="ja-JP" altLang="en-US" sz="1100" dirty="0">
                <a:solidFill>
                  <a:prstClr val="black"/>
                </a:solidFill>
              </a:rPr>
              <a:t>http://zellij.hatenablog.com/entry/20130608/p1</a:t>
            </a:r>
          </a:p>
        </p:txBody>
      </p:sp>
      <p:sp>
        <p:nvSpPr>
          <p:cNvPr id="5" name="スライド番号プレースホルダー 4">
            <a:extLst>
              <a:ext uri="{FF2B5EF4-FFF2-40B4-BE49-F238E27FC236}">
                <a16:creationId xmlns:a16="http://schemas.microsoft.com/office/drawing/2014/main" xmlns="" id="{EBE42DD2-5309-4810-AAE3-9207D2EB3242}"/>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20</a:t>
            </a:fld>
            <a:endParaRPr kumimoji="1" lang="ja-JP" altLang="en-US">
              <a:solidFill>
                <a:prstClr val="black">
                  <a:tint val="75000"/>
                </a:prstClr>
              </a:solidFill>
            </a:endParaRPr>
          </a:p>
        </p:txBody>
      </p:sp>
    </p:spTree>
    <p:extLst>
      <p:ext uri="{BB962C8B-B14F-4D97-AF65-F5344CB8AC3E}">
        <p14:creationId xmlns:p14="http://schemas.microsoft.com/office/powerpoint/2010/main" val="4004809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4E0D70B-9546-4227-A4B8-7EDE6DCE34A9}"/>
              </a:ext>
            </a:extLst>
          </p:cNvPr>
          <p:cNvSpPr>
            <a:spLocks noGrp="1"/>
          </p:cNvSpPr>
          <p:nvPr>
            <p:ph type="ctrTitle"/>
          </p:nvPr>
        </p:nvSpPr>
        <p:spPr>
          <a:solidFill>
            <a:schemeClr val="accent6">
              <a:lumMod val="60000"/>
              <a:lumOff val="40000"/>
            </a:schemeClr>
          </a:solidFill>
        </p:spPr>
        <p:txBody>
          <a:bodyPr>
            <a:normAutofit/>
          </a:bodyPr>
          <a:lstStyle/>
          <a:p>
            <a:r>
              <a:rPr kumimoji="1" lang="ja-JP" altLang="en-US" sz="4800" dirty="0"/>
              <a:t>機械学習ゼミ</a:t>
            </a:r>
            <a:r>
              <a:rPr kumimoji="1" lang="en-US" altLang="ja-JP" sz="4800" dirty="0"/>
              <a:t/>
            </a:r>
            <a:br>
              <a:rPr kumimoji="1" lang="en-US" altLang="ja-JP" sz="4800" dirty="0"/>
            </a:br>
            <a:r>
              <a:rPr lang="en-US" altLang="ja-JP" sz="3200" dirty="0"/>
              <a:t>3</a:t>
            </a:r>
            <a:r>
              <a:rPr lang="ja-JP" altLang="en-US" sz="3200" dirty="0"/>
              <a:t>章：ニューラルネット</a:t>
            </a:r>
            <a:endParaRPr kumimoji="1" lang="ja-JP" altLang="en-US" sz="4800" dirty="0"/>
          </a:p>
        </p:txBody>
      </p:sp>
      <p:sp>
        <p:nvSpPr>
          <p:cNvPr id="3" name="字幕 2">
            <a:extLst>
              <a:ext uri="{FF2B5EF4-FFF2-40B4-BE49-F238E27FC236}">
                <a16:creationId xmlns:a16="http://schemas.microsoft.com/office/drawing/2014/main" xmlns="" id="{C8633149-B2C7-438C-8A32-4E7407C7ABE4}"/>
              </a:ext>
            </a:extLst>
          </p:cNvPr>
          <p:cNvSpPr>
            <a:spLocks noGrp="1"/>
          </p:cNvSpPr>
          <p:nvPr>
            <p:ph type="subTitle" idx="1"/>
          </p:nvPr>
        </p:nvSpPr>
        <p:spPr>
          <a:xfrm>
            <a:off x="1143000" y="5152893"/>
            <a:ext cx="6858000" cy="1655762"/>
          </a:xfrm>
        </p:spPr>
        <p:txBody>
          <a:bodyPr/>
          <a:lstStyle/>
          <a:p>
            <a:r>
              <a:rPr kumimoji="1" lang="en-US" altLang="ja-JP" dirty="0"/>
              <a:t>2018.07.06</a:t>
            </a:r>
          </a:p>
          <a:p>
            <a:r>
              <a:rPr kumimoji="1" lang="ja-JP" altLang="en-US" dirty="0"/>
              <a:t>福田研究室</a:t>
            </a:r>
            <a:r>
              <a:rPr kumimoji="1" lang="en-US" altLang="ja-JP" dirty="0"/>
              <a:t>M3</a:t>
            </a:r>
            <a:endParaRPr lang="en-US" altLang="ja-JP" dirty="0"/>
          </a:p>
          <a:p>
            <a:r>
              <a:rPr lang="ja-JP" altLang="en-US" dirty="0"/>
              <a:t>金子法子</a:t>
            </a:r>
            <a:endParaRPr kumimoji="1" lang="ja-JP" altLang="en-US" dirty="0"/>
          </a:p>
        </p:txBody>
      </p:sp>
      <p:sp>
        <p:nvSpPr>
          <p:cNvPr id="4" name="スライド番号プレースホルダー 3">
            <a:extLst>
              <a:ext uri="{FF2B5EF4-FFF2-40B4-BE49-F238E27FC236}">
                <a16:creationId xmlns:a16="http://schemas.microsoft.com/office/drawing/2014/main" xmlns="" id="{78D460D8-B684-4255-BEB7-A35730E0EFE0}"/>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21</a:t>
            </a:fld>
            <a:endParaRPr kumimoji="1" lang="ja-JP" altLang="en-US">
              <a:solidFill>
                <a:prstClr val="black">
                  <a:tint val="75000"/>
                </a:prstClr>
              </a:solidFill>
            </a:endParaRPr>
          </a:p>
        </p:txBody>
      </p:sp>
    </p:spTree>
    <p:extLst>
      <p:ext uri="{BB962C8B-B14F-4D97-AF65-F5344CB8AC3E}">
        <p14:creationId xmlns:p14="http://schemas.microsoft.com/office/powerpoint/2010/main" val="59468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3.1</a:t>
            </a:r>
            <a:r>
              <a:rPr lang="ja-JP" altLang="en-US" sz="2800" dirty="0">
                <a:solidFill>
                  <a:schemeClr val="bg1"/>
                </a:solidFill>
              </a:rPr>
              <a:t>　神経細胞のネットワーク</a:t>
            </a:r>
            <a:endParaRPr kumimoji="1" lang="ja-JP" altLang="en-US" sz="2800" dirty="0">
              <a:solidFill>
                <a:schemeClr val="bg1"/>
              </a:solidFill>
            </a:endParaRPr>
          </a:p>
        </p:txBody>
      </p:sp>
      <p:cxnSp>
        <p:nvCxnSpPr>
          <p:cNvPr id="10" name="直線矢印コネクタ 9">
            <a:extLst>
              <a:ext uri="{FF2B5EF4-FFF2-40B4-BE49-F238E27FC236}">
                <a16:creationId xmlns:a16="http://schemas.microsoft.com/office/drawing/2014/main" xmlns="" id="{66B0D905-D1A7-4608-9D14-0AD163224DF5}"/>
              </a:ext>
            </a:extLst>
          </p:cNvPr>
          <p:cNvCxnSpPr>
            <a:cxnSpLocks/>
          </p:cNvCxnSpPr>
          <p:nvPr/>
        </p:nvCxnSpPr>
        <p:spPr>
          <a:xfrm flipH="1">
            <a:off x="7578748" y="4051304"/>
            <a:ext cx="486055" cy="116446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xmlns="" id="{E397EC0A-09EA-429C-828F-0F431EDAB523}"/>
              </a:ext>
            </a:extLst>
          </p:cNvPr>
          <p:cNvCxnSpPr>
            <a:cxnSpLocks/>
          </p:cNvCxnSpPr>
          <p:nvPr/>
        </p:nvCxnSpPr>
        <p:spPr>
          <a:xfrm>
            <a:off x="6719793" y="4696882"/>
            <a:ext cx="817295" cy="50681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xmlns="" id="{C9E62F02-80E7-4D38-927D-FBBBB2E8F6F5}"/>
              </a:ext>
            </a:extLst>
          </p:cNvPr>
          <p:cNvSpPr txBox="1"/>
          <p:nvPr/>
        </p:nvSpPr>
        <p:spPr>
          <a:xfrm>
            <a:off x="6051935" y="5225563"/>
            <a:ext cx="2951449" cy="261610"/>
          </a:xfrm>
          <a:prstGeom prst="rect">
            <a:avLst/>
          </a:prstGeom>
          <a:noFill/>
        </p:spPr>
        <p:txBody>
          <a:bodyPr wrap="none" rtlCol="0">
            <a:spAutoFit/>
          </a:bodyPr>
          <a:lstStyle/>
          <a:p>
            <a:pPr defTabSz="457200"/>
            <a:r>
              <a:rPr lang="ja-JP" altLang="en-US" sz="1100" dirty="0">
                <a:solidFill>
                  <a:prstClr val="black"/>
                </a:solidFill>
              </a:rPr>
              <a:t>電気信号</a:t>
            </a:r>
            <a:r>
              <a:rPr lang="en-US" altLang="ja-JP" sz="1100" dirty="0">
                <a:solidFill>
                  <a:prstClr val="black"/>
                </a:solidFill>
              </a:rPr>
              <a:t>(</a:t>
            </a:r>
            <a:r>
              <a:rPr lang="ja-JP" altLang="en-US" sz="1100" dirty="0">
                <a:solidFill>
                  <a:prstClr val="black"/>
                </a:solidFill>
              </a:rPr>
              <a:t>パルス</a:t>
            </a:r>
            <a:r>
              <a:rPr lang="en-US" altLang="ja-JP" sz="1100" dirty="0">
                <a:solidFill>
                  <a:prstClr val="black"/>
                </a:solidFill>
              </a:rPr>
              <a:t>)</a:t>
            </a:r>
            <a:r>
              <a:rPr lang="ja-JP" altLang="en-US" sz="1100" dirty="0">
                <a:solidFill>
                  <a:prstClr val="black"/>
                </a:solidFill>
              </a:rPr>
              <a:t>を伝える電線のような役割</a:t>
            </a:r>
          </a:p>
        </p:txBody>
      </p:sp>
      <p:pic>
        <p:nvPicPr>
          <p:cNvPr id="18" name="図 17">
            <a:extLst>
              <a:ext uri="{FF2B5EF4-FFF2-40B4-BE49-F238E27FC236}">
                <a16:creationId xmlns:a16="http://schemas.microsoft.com/office/drawing/2014/main" xmlns="" id="{7C63AAB0-8198-4E37-94AE-A3C3992EB6AA}"/>
              </a:ext>
            </a:extLst>
          </p:cNvPr>
          <p:cNvPicPr>
            <a:picLocks noChangeAspect="1"/>
          </p:cNvPicPr>
          <p:nvPr/>
        </p:nvPicPr>
        <p:blipFill>
          <a:blip r:embed="rId3"/>
          <a:stretch>
            <a:fillRect/>
          </a:stretch>
        </p:blipFill>
        <p:spPr>
          <a:xfrm>
            <a:off x="2239304" y="1987103"/>
            <a:ext cx="4906795" cy="2672017"/>
          </a:xfrm>
          <a:prstGeom prst="rect">
            <a:avLst/>
          </a:prstGeom>
        </p:spPr>
      </p:pic>
      <p:sp>
        <p:nvSpPr>
          <p:cNvPr id="6" name="テキスト ボックス 5"/>
          <p:cNvSpPr txBox="1"/>
          <p:nvPr/>
        </p:nvSpPr>
        <p:spPr>
          <a:xfrm>
            <a:off x="3453745" y="4718630"/>
            <a:ext cx="2236510" cy="338554"/>
          </a:xfrm>
          <a:prstGeom prst="rect">
            <a:avLst/>
          </a:prstGeom>
          <a:noFill/>
        </p:spPr>
        <p:txBody>
          <a:bodyPr wrap="none" rtlCol="0">
            <a:spAutoFit/>
          </a:bodyPr>
          <a:lstStyle/>
          <a:p>
            <a:pPr defTabSz="457200"/>
            <a:r>
              <a:rPr lang="ja-JP" altLang="en-US" sz="1600" dirty="0">
                <a:solidFill>
                  <a:prstClr val="black"/>
                </a:solidFill>
              </a:rPr>
              <a:t>ニューロンとシナプス</a:t>
            </a:r>
          </a:p>
        </p:txBody>
      </p:sp>
      <p:sp>
        <p:nvSpPr>
          <p:cNvPr id="7" name="正方形/長方形 6"/>
          <p:cNvSpPr/>
          <p:nvPr/>
        </p:nvSpPr>
        <p:spPr>
          <a:xfrm>
            <a:off x="5288063" y="3789694"/>
            <a:ext cx="2818400" cy="261610"/>
          </a:xfrm>
          <a:prstGeom prst="rect">
            <a:avLst/>
          </a:prstGeom>
          <a:solidFill>
            <a:schemeClr val="bg2"/>
          </a:solidFill>
        </p:spPr>
        <p:txBody>
          <a:bodyPr wrap="none">
            <a:spAutoFit/>
          </a:bodyPr>
          <a:lstStyle/>
          <a:p>
            <a:pPr defTabSz="457200"/>
            <a:r>
              <a:rPr lang="ja-JP" altLang="en-US" sz="1100" dirty="0">
                <a:solidFill>
                  <a:prstClr val="black"/>
                </a:solidFill>
              </a:rPr>
              <a:t>軸索</a:t>
            </a:r>
            <a:r>
              <a:rPr lang="en-US" altLang="ja-JP" sz="1100" dirty="0">
                <a:solidFill>
                  <a:prstClr val="black"/>
                </a:solidFill>
              </a:rPr>
              <a:t>(Axon)</a:t>
            </a:r>
            <a:r>
              <a:rPr lang="ja-JP" altLang="en-US" sz="1100" dirty="0">
                <a:solidFill>
                  <a:prstClr val="black"/>
                </a:solidFill>
              </a:rPr>
              <a:t>：一本の細長くまっすぐな突起</a:t>
            </a:r>
            <a:endParaRPr lang="en-US" altLang="ja-JP" sz="1100" dirty="0">
              <a:solidFill>
                <a:prstClr val="black"/>
              </a:solidFill>
            </a:endParaRPr>
          </a:p>
        </p:txBody>
      </p:sp>
      <p:sp>
        <p:nvSpPr>
          <p:cNvPr id="8" name="正方形/長方形 7"/>
          <p:cNvSpPr/>
          <p:nvPr/>
        </p:nvSpPr>
        <p:spPr>
          <a:xfrm>
            <a:off x="4894165" y="2042421"/>
            <a:ext cx="2018501" cy="261610"/>
          </a:xfrm>
          <a:prstGeom prst="rect">
            <a:avLst/>
          </a:prstGeom>
          <a:solidFill>
            <a:schemeClr val="bg2"/>
          </a:solidFill>
        </p:spPr>
        <p:txBody>
          <a:bodyPr wrap="none">
            <a:spAutoFit/>
          </a:bodyPr>
          <a:lstStyle/>
          <a:p>
            <a:pPr defTabSz="457200"/>
            <a:r>
              <a:rPr lang="ja-JP" altLang="en-US" sz="1100" dirty="0">
                <a:solidFill>
                  <a:prstClr val="black"/>
                </a:solidFill>
              </a:rPr>
              <a:t>軸索側枝：軸索から出る分岐</a:t>
            </a:r>
            <a:endParaRPr lang="en-US" altLang="ja-JP" sz="1100" dirty="0">
              <a:solidFill>
                <a:prstClr val="black"/>
              </a:solidFill>
            </a:endParaRPr>
          </a:p>
        </p:txBody>
      </p:sp>
      <p:sp>
        <p:nvSpPr>
          <p:cNvPr id="9" name="正方形/長方形 8"/>
          <p:cNvSpPr/>
          <p:nvPr/>
        </p:nvSpPr>
        <p:spPr>
          <a:xfrm>
            <a:off x="1474319" y="3851201"/>
            <a:ext cx="1703528" cy="261610"/>
          </a:xfrm>
          <a:prstGeom prst="rect">
            <a:avLst/>
          </a:prstGeom>
          <a:solidFill>
            <a:schemeClr val="bg2"/>
          </a:solidFill>
        </p:spPr>
        <p:txBody>
          <a:bodyPr wrap="square">
            <a:spAutoFit/>
          </a:bodyPr>
          <a:lstStyle/>
          <a:p>
            <a:pPr defTabSz="457200"/>
            <a:r>
              <a:rPr kumimoji="0" lang="ja-JP" altLang="en-US" sz="1100" dirty="0">
                <a:solidFill>
                  <a:prstClr val="black"/>
                </a:solidFill>
              </a:rPr>
              <a:t>軸索終末：側枝の終端</a:t>
            </a:r>
          </a:p>
        </p:txBody>
      </p:sp>
      <p:sp>
        <p:nvSpPr>
          <p:cNvPr id="11" name="正方形/長方形 10"/>
          <p:cNvSpPr/>
          <p:nvPr/>
        </p:nvSpPr>
        <p:spPr>
          <a:xfrm>
            <a:off x="4823996" y="4435272"/>
            <a:ext cx="3282467" cy="261610"/>
          </a:xfrm>
          <a:prstGeom prst="rect">
            <a:avLst/>
          </a:prstGeom>
          <a:solidFill>
            <a:schemeClr val="bg2"/>
          </a:solidFill>
        </p:spPr>
        <p:txBody>
          <a:bodyPr wrap="square">
            <a:spAutoFit/>
          </a:bodyPr>
          <a:lstStyle/>
          <a:p>
            <a:pPr defTabSz="457200"/>
            <a:r>
              <a:rPr lang="ja-JP" altLang="en-US" sz="1100" dirty="0">
                <a:solidFill>
                  <a:srgbClr val="FF0000"/>
                </a:solidFill>
              </a:rPr>
              <a:t>樹状突起</a:t>
            </a:r>
            <a:r>
              <a:rPr lang="en-US" altLang="ja-JP" sz="1100" dirty="0">
                <a:solidFill>
                  <a:prstClr val="black"/>
                </a:solidFill>
              </a:rPr>
              <a:t>(dendrite)</a:t>
            </a:r>
            <a:r>
              <a:rPr lang="ja-JP" altLang="en-US" sz="1100" dirty="0">
                <a:solidFill>
                  <a:prstClr val="black"/>
                </a:solidFill>
              </a:rPr>
              <a:t>：幹である細胞体から</a:t>
            </a:r>
            <a:r>
              <a:rPr kumimoji="0" lang="ja-JP" altLang="en-US" sz="1100" dirty="0">
                <a:solidFill>
                  <a:prstClr val="black"/>
                </a:solidFill>
              </a:rPr>
              <a:t>伸びる</a:t>
            </a:r>
          </a:p>
        </p:txBody>
      </p:sp>
      <p:sp>
        <p:nvSpPr>
          <p:cNvPr id="15" name="正方形/長方形 14"/>
          <p:cNvSpPr/>
          <p:nvPr/>
        </p:nvSpPr>
        <p:spPr>
          <a:xfrm>
            <a:off x="98472" y="4421557"/>
            <a:ext cx="3974165" cy="261610"/>
          </a:xfrm>
          <a:prstGeom prst="rect">
            <a:avLst/>
          </a:prstGeom>
          <a:solidFill>
            <a:schemeClr val="bg2"/>
          </a:solidFill>
        </p:spPr>
        <p:txBody>
          <a:bodyPr wrap="none">
            <a:spAutoFit/>
          </a:bodyPr>
          <a:lstStyle/>
          <a:p>
            <a:pPr defTabSz="457200"/>
            <a:r>
              <a:rPr lang="ja-JP" altLang="en-US" sz="1100" dirty="0">
                <a:solidFill>
                  <a:prstClr val="black"/>
                </a:solidFill>
              </a:rPr>
              <a:t>シナプス</a:t>
            </a:r>
            <a:r>
              <a:rPr lang="en-US" altLang="ja-JP" sz="1100" dirty="0">
                <a:solidFill>
                  <a:prstClr val="black"/>
                </a:solidFill>
              </a:rPr>
              <a:t>(synapse)</a:t>
            </a:r>
            <a:r>
              <a:rPr lang="ja-JP" altLang="en-US" sz="1100" dirty="0">
                <a:solidFill>
                  <a:prstClr val="black"/>
                </a:solidFill>
              </a:rPr>
              <a:t>：軸索端末が他のシナプスと接合する部分</a:t>
            </a:r>
          </a:p>
        </p:txBody>
      </p:sp>
      <p:pic>
        <p:nvPicPr>
          <p:cNvPr id="22" name="図 21"/>
          <p:cNvPicPr>
            <a:picLocks noChangeAspect="1"/>
          </p:cNvPicPr>
          <p:nvPr/>
        </p:nvPicPr>
        <p:blipFill>
          <a:blip r:embed="rId4"/>
          <a:stretch>
            <a:fillRect/>
          </a:stretch>
        </p:blipFill>
        <p:spPr>
          <a:xfrm rot="16200000">
            <a:off x="6908963" y="4909119"/>
            <a:ext cx="1159808" cy="2415504"/>
          </a:xfrm>
          <a:prstGeom prst="rect">
            <a:avLst/>
          </a:prstGeom>
        </p:spPr>
      </p:pic>
      <p:sp>
        <p:nvSpPr>
          <p:cNvPr id="23" name="テキスト ボックス 22">
            <a:extLst>
              <a:ext uri="{FF2B5EF4-FFF2-40B4-BE49-F238E27FC236}">
                <a16:creationId xmlns:a16="http://schemas.microsoft.com/office/drawing/2014/main" xmlns="" id="{E2A81FF6-195D-40DB-A7F4-C4AE9C3EA2AB}"/>
              </a:ext>
            </a:extLst>
          </p:cNvPr>
          <p:cNvSpPr txBox="1"/>
          <p:nvPr/>
        </p:nvSpPr>
        <p:spPr>
          <a:xfrm>
            <a:off x="0" y="568939"/>
            <a:ext cx="9144000" cy="646331"/>
          </a:xfrm>
          <a:prstGeom prst="rect">
            <a:avLst/>
          </a:prstGeom>
          <a:noFill/>
        </p:spPr>
        <p:txBody>
          <a:bodyPr wrap="square" rtlCol="0">
            <a:spAutoFit/>
          </a:bodyPr>
          <a:lstStyle/>
          <a:p>
            <a:pPr defTabSz="457200"/>
            <a:r>
              <a:rPr lang="ja-JP" altLang="en-US" dirty="0">
                <a:solidFill>
                  <a:prstClr val="white">
                    <a:lumMod val="65000"/>
                  </a:prstClr>
                </a:solidFill>
              </a:rPr>
              <a:t>→生物みたいな話からはじめます</a:t>
            </a:r>
            <a:r>
              <a:rPr lang="en-US" altLang="ja-JP" dirty="0">
                <a:solidFill>
                  <a:prstClr val="black"/>
                </a:solidFill>
              </a:rPr>
              <a:t/>
            </a:r>
            <a:br>
              <a:rPr lang="en-US" altLang="ja-JP" dirty="0">
                <a:solidFill>
                  <a:prstClr val="black"/>
                </a:solidFill>
              </a:rPr>
            </a:br>
            <a:endParaRPr lang="en-US" altLang="ja-JP" dirty="0">
              <a:solidFill>
                <a:prstClr val="black"/>
              </a:solidFill>
            </a:endParaRPr>
          </a:p>
        </p:txBody>
      </p:sp>
      <p:sp>
        <p:nvSpPr>
          <p:cNvPr id="3" name="スライド番号プレースホルダー 2">
            <a:extLst>
              <a:ext uri="{FF2B5EF4-FFF2-40B4-BE49-F238E27FC236}">
                <a16:creationId xmlns:a16="http://schemas.microsoft.com/office/drawing/2014/main" xmlns="" id="{67F6B2C5-94BE-4F7F-BDB6-06FAAC3E08DC}"/>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22</a:t>
            </a:fld>
            <a:endParaRPr kumimoji="1" lang="ja-JP" altLang="en-US">
              <a:solidFill>
                <a:prstClr val="black">
                  <a:tint val="75000"/>
                </a:prstClr>
              </a:solidFill>
            </a:endParaRPr>
          </a:p>
        </p:txBody>
      </p:sp>
    </p:spTree>
    <p:extLst>
      <p:ext uri="{BB962C8B-B14F-4D97-AF65-F5344CB8AC3E}">
        <p14:creationId xmlns:p14="http://schemas.microsoft.com/office/powerpoint/2010/main" val="5925381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楕円 30">
            <a:extLst>
              <a:ext uri="{FF2B5EF4-FFF2-40B4-BE49-F238E27FC236}">
                <a16:creationId xmlns:a16="http://schemas.microsoft.com/office/drawing/2014/main" xmlns="" id="{D0DA411B-EEE7-4CCD-A782-44502CDACBFD}"/>
              </a:ext>
            </a:extLst>
          </p:cNvPr>
          <p:cNvSpPr/>
          <p:nvPr/>
        </p:nvSpPr>
        <p:spPr>
          <a:xfrm>
            <a:off x="5905838" y="3487668"/>
            <a:ext cx="1959620" cy="1333838"/>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楕円 4">
            <a:extLst>
              <a:ext uri="{FF2B5EF4-FFF2-40B4-BE49-F238E27FC236}">
                <a16:creationId xmlns:a16="http://schemas.microsoft.com/office/drawing/2014/main" xmlns="" id="{3B8EF811-FCC5-4638-A3C5-16E46DF205E3}"/>
              </a:ext>
            </a:extLst>
          </p:cNvPr>
          <p:cNvSpPr/>
          <p:nvPr/>
        </p:nvSpPr>
        <p:spPr>
          <a:xfrm>
            <a:off x="2969778" y="3050698"/>
            <a:ext cx="2144390" cy="224149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7" name="正方形/長方形 36">
            <a:extLst>
              <a:ext uri="{FF2B5EF4-FFF2-40B4-BE49-F238E27FC236}">
                <a16:creationId xmlns:a16="http://schemas.microsoft.com/office/drawing/2014/main" xmlns="" id="{C2AECF4E-FD5E-447B-8ADB-0A4967018B48}"/>
              </a:ext>
            </a:extLst>
          </p:cNvPr>
          <p:cNvSpPr/>
          <p:nvPr/>
        </p:nvSpPr>
        <p:spPr>
          <a:xfrm>
            <a:off x="3315050" y="3273107"/>
            <a:ext cx="436227" cy="41106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2" name="正方形/長方形 31">
            <a:extLst>
              <a:ext uri="{FF2B5EF4-FFF2-40B4-BE49-F238E27FC236}">
                <a16:creationId xmlns:a16="http://schemas.microsoft.com/office/drawing/2014/main" xmlns="" id="{1A64B09A-4073-4229-8D7E-FD1EBBF65D94}"/>
              </a:ext>
            </a:extLst>
          </p:cNvPr>
          <p:cNvSpPr/>
          <p:nvPr/>
        </p:nvSpPr>
        <p:spPr>
          <a:xfrm>
            <a:off x="4219663" y="3322042"/>
            <a:ext cx="436227" cy="411060"/>
          </a:xfrm>
          <a:prstGeom prst="rect">
            <a:avLst/>
          </a:prstGeom>
          <a:solidFill>
            <a:srgbClr val="FFC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3.2</a:t>
            </a:r>
            <a:r>
              <a:rPr kumimoji="1" lang="ja-JP" altLang="en-US" sz="2800" dirty="0">
                <a:solidFill>
                  <a:schemeClr val="bg1"/>
                </a:solidFill>
              </a:rPr>
              <a:t>　形式ニューロン</a:t>
            </a:r>
          </a:p>
        </p:txBody>
      </p:sp>
      <p:sp>
        <p:nvSpPr>
          <p:cNvPr id="3" name="テキスト ボックス 2">
            <a:extLst>
              <a:ext uri="{FF2B5EF4-FFF2-40B4-BE49-F238E27FC236}">
                <a16:creationId xmlns:a16="http://schemas.microsoft.com/office/drawing/2014/main" xmlns="" id="{3CB8C89E-5B3C-4636-874F-CDC812EB8BD9}"/>
              </a:ext>
            </a:extLst>
          </p:cNvPr>
          <p:cNvSpPr txBox="1"/>
          <p:nvPr/>
        </p:nvSpPr>
        <p:spPr>
          <a:xfrm>
            <a:off x="0" y="614994"/>
            <a:ext cx="9144000" cy="923330"/>
          </a:xfrm>
          <a:prstGeom prst="rect">
            <a:avLst/>
          </a:prstGeom>
          <a:solidFill>
            <a:schemeClr val="bg2">
              <a:lumMod val="90000"/>
            </a:schemeClr>
          </a:solidFill>
        </p:spPr>
        <p:txBody>
          <a:bodyPr wrap="square" rtlCol="0">
            <a:spAutoFit/>
          </a:bodyPr>
          <a:lstStyle/>
          <a:p>
            <a:pPr defTabSz="457200"/>
            <a:r>
              <a:rPr lang="en-US" altLang="ja-JP" dirty="0">
                <a:solidFill>
                  <a:prstClr val="black"/>
                </a:solidFill>
              </a:rPr>
              <a:t>1943: </a:t>
            </a:r>
            <a:r>
              <a:rPr lang="ja-JP" altLang="en-US" dirty="0">
                <a:solidFill>
                  <a:prstClr val="black"/>
                </a:solidFill>
              </a:rPr>
              <a:t>  </a:t>
            </a:r>
            <a:r>
              <a:rPr lang="en-US" altLang="ja-JP" dirty="0">
                <a:solidFill>
                  <a:prstClr val="black"/>
                </a:solidFill>
              </a:rPr>
              <a:t>W.</a:t>
            </a:r>
            <a:r>
              <a:rPr lang="ja-JP" altLang="en-US" dirty="0">
                <a:solidFill>
                  <a:prstClr val="black"/>
                </a:solidFill>
              </a:rPr>
              <a:t>マカロック（外科医），</a:t>
            </a:r>
            <a:r>
              <a:rPr lang="en-US" altLang="ja-JP" dirty="0">
                <a:solidFill>
                  <a:prstClr val="black"/>
                </a:solidFill>
              </a:rPr>
              <a:t>W.</a:t>
            </a:r>
            <a:r>
              <a:rPr lang="ja-JP" altLang="en-US" dirty="0">
                <a:solidFill>
                  <a:prstClr val="black"/>
                </a:solidFill>
              </a:rPr>
              <a:t>ピッツ</a:t>
            </a:r>
            <a:r>
              <a:rPr lang="en-US" altLang="ja-JP" dirty="0">
                <a:solidFill>
                  <a:prstClr val="black"/>
                </a:solidFill>
              </a:rPr>
              <a:t>(</a:t>
            </a:r>
            <a:r>
              <a:rPr lang="ja-JP" altLang="en-US" dirty="0">
                <a:solidFill>
                  <a:prstClr val="black"/>
                </a:solidFill>
              </a:rPr>
              <a:t>神童</a:t>
            </a:r>
            <a:r>
              <a:rPr lang="en-US" altLang="ja-JP" dirty="0">
                <a:solidFill>
                  <a:prstClr val="black"/>
                </a:solidFill>
              </a:rPr>
              <a:t>)</a:t>
            </a:r>
            <a:r>
              <a:rPr lang="ja-JP" altLang="en-US" dirty="0">
                <a:solidFill>
                  <a:prstClr val="black"/>
                </a:solidFill>
              </a:rPr>
              <a:t>が源流</a:t>
            </a:r>
            <a:endParaRPr lang="en-US" altLang="ja-JP" dirty="0">
              <a:solidFill>
                <a:prstClr val="black"/>
              </a:solidFill>
            </a:endParaRPr>
          </a:p>
          <a:p>
            <a:pPr defTabSz="457200"/>
            <a:r>
              <a:rPr lang="ja-JP" altLang="en-US" dirty="0">
                <a:solidFill>
                  <a:prstClr val="black"/>
                </a:solidFill>
              </a:rPr>
              <a:t>　　　形式ニューロンと人工ニューロンを定義</a:t>
            </a:r>
            <a:endParaRPr lang="en-US" altLang="ja-JP" dirty="0">
              <a:solidFill>
                <a:prstClr val="black"/>
              </a:solidFill>
            </a:endParaRPr>
          </a:p>
          <a:p>
            <a:pPr defTabSz="457200"/>
            <a:r>
              <a:rPr lang="ja-JP" altLang="en-US" dirty="0">
                <a:solidFill>
                  <a:prstClr val="black"/>
                </a:solidFill>
              </a:rPr>
              <a:t>　　  「ニューロンの活動も数理論理学的な手法でモデル化できる」</a:t>
            </a:r>
          </a:p>
        </p:txBody>
      </p:sp>
      <p:sp>
        <p:nvSpPr>
          <p:cNvPr id="4" name="楕円 3">
            <a:extLst>
              <a:ext uri="{FF2B5EF4-FFF2-40B4-BE49-F238E27FC236}">
                <a16:creationId xmlns:a16="http://schemas.microsoft.com/office/drawing/2014/main" xmlns="" id="{F2E052FF-DD0C-430B-A030-A489FC235CAD}"/>
              </a:ext>
            </a:extLst>
          </p:cNvPr>
          <p:cNvSpPr/>
          <p:nvPr/>
        </p:nvSpPr>
        <p:spPr>
          <a:xfrm>
            <a:off x="5183876" y="3855151"/>
            <a:ext cx="712099" cy="712099"/>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6" name="直線コネクタ 5">
            <a:extLst>
              <a:ext uri="{FF2B5EF4-FFF2-40B4-BE49-F238E27FC236}">
                <a16:creationId xmlns:a16="http://schemas.microsoft.com/office/drawing/2014/main" xmlns="" id="{5A82358D-90D4-43DF-8561-7CB1BE1318A0}"/>
              </a:ext>
            </a:extLst>
          </p:cNvPr>
          <p:cNvCxnSpPr>
            <a:stCxn id="4" idx="0"/>
            <a:endCxn id="4" idx="4"/>
          </p:cNvCxnSpPr>
          <p:nvPr/>
        </p:nvCxnSpPr>
        <p:spPr>
          <a:xfrm>
            <a:off x="5539926" y="3855151"/>
            <a:ext cx="0" cy="712099"/>
          </a:xfrm>
          <a:prstGeom prst="line">
            <a:avLst/>
          </a:prstGeom>
          <a:ln w="12700">
            <a:solidFill>
              <a:srgbClr val="00B05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テキスト ボックス 6">
                <a:extLst>
                  <a:ext uri="{FF2B5EF4-FFF2-40B4-BE49-F238E27FC236}">
                    <a16:creationId xmlns:a16="http://schemas.microsoft.com/office/drawing/2014/main" xmlns="" id="{84DD8E13-EEBD-41D8-8719-9C40AFEF2513}"/>
                  </a:ext>
                </a:extLst>
              </p:cNvPr>
              <p:cNvSpPr txBox="1"/>
              <p:nvPr/>
            </p:nvSpPr>
            <p:spPr>
              <a:xfrm>
                <a:off x="5236474" y="4021037"/>
                <a:ext cx="253083"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i="1" smtClean="0">
                          <a:solidFill>
                            <a:prstClr val="black"/>
                          </a:solidFill>
                          <a:latin typeface="Cambria Math" panose="02040503050406030204" pitchFamily="18" charset="0"/>
                        </a:rPr>
                        <m:t>𝑢</m:t>
                      </m:r>
                    </m:oMath>
                  </m:oMathPara>
                </a14:m>
                <a:endParaRPr lang="ja-JP" altLang="en-US" sz="2400" dirty="0">
                  <a:solidFill>
                    <a:prstClr val="black"/>
                  </a:solidFill>
                </a:endParaRPr>
              </a:p>
            </p:txBody>
          </p:sp>
        </mc:Choice>
        <mc:Fallback xmlns="">
          <p:sp>
            <p:nvSpPr>
              <p:cNvPr id="7" name="テキスト ボックス 6">
                <a:extLst>
                  <a:ext uri="{FF2B5EF4-FFF2-40B4-BE49-F238E27FC236}">
                    <a16:creationId xmlns:a16="http://schemas.microsoft.com/office/drawing/2014/main" id="{84DD8E13-EEBD-41D8-8719-9C40AFEF2513}"/>
                  </a:ext>
                </a:extLst>
              </p:cNvPr>
              <p:cNvSpPr txBox="1">
                <a:spLocks noRot="1" noChangeAspect="1" noMove="1" noResize="1" noEditPoints="1" noAdjustHandles="1" noChangeArrowheads="1" noChangeShapeType="1" noTextEdit="1"/>
              </p:cNvSpPr>
              <p:nvPr/>
            </p:nvSpPr>
            <p:spPr>
              <a:xfrm>
                <a:off x="5236474" y="4021037"/>
                <a:ext cx="253083" cy="369332"/>
              </a:xfrm>
              <a:prstGeom prst="rect">
                <a:avLst/>
              </a:prstGeom>
              <a:blipFill>
                <a:blip r:embed="rId2"/>
                <a:stretch>
                  <a:fillRect l="-14286" r="-1428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テキスト ボックス 10">
                <a:extLst>
                  <a:ext uri="{FF2B5EF4-FFF2-40B4-BE49-F238E27FC236}">
                    <a16:creationId xmlns:a16="http://schemas.microsoft.com/office/drawing/2014/main" xmlns="" id="{61921C79-0768-47D6-BC82-3D4D0FDF1BB3}"/>
                  </a:ext>
                </a:extLst>
              </p:cNvPr>
              <p:cNvSpPr txBox="1"/>
              <p:nvPr/>
            </p:nvSpPr>
            <p:spPr>
              <a:xfrm>
                <a:off x="5591174" y="4011596"/>
                <a:ext cx="223266"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i="1" smtClean="0">
                          <a:solidFill>
                            <a:prstClr val="black"/>
                          </a:solidFill>
                          <a:latin typeface="Cambria Math" panose="02040503050406030204" pitchFamily="18" charset="0"/>
                        </a:rPr>
                        <m:t>𝑧</m:t>
                      </m:r>
                    </m:oMath>
                  </m:oMathPara>
                </a14:m>
                <a:endParaRPr lang="ja-JP" altLang="en-US" sz="2400" dirty="0">
                  <a:solidFill>
                    <a:prstClr val="black"/>
                  </a:solidFill>
                </a:endParaRPr>
              </a:p>
            </p:txBody>
          </p:sp>
        </mc:Choice>
        <mc:Fallback xmlns="">
          <p:sp>
            <p:nvSpPr>
              <p:cNvPr id="11" name="テキスト ボックス 10">
                <a:extLst>
                  <a:ext uri="{FF2B5EF4-FFF2-40B4-BE49-F238E27FC236}">
                    <a16:creationId xmlns:a16="http://schemas.microsoft.com/office/drawing/2014/main" id="{61921C79-0768-47D6-BC82-3D4D0FDF1BB3}"/>
                  </a:ext>
                </a:extLst>
              </p:cNvPr>
              <p:cNvSpPr txBox="1">
                <a:spLocks noRot="1" noChangeAspect="1" noMove="1" noResize="1" noEditPoints="1" noAdjustHandles="1" noChangeArrowheads="1" noChangeShapeType="1" noTextEdit="1"/>
              </p:cNvSpPr>
              <p:nvPr/>
            </p:nvSpPr>
            <p:spPr>
              <a:xfrm>
                <a:off x="5591174" y="4011596"/>
                <a:ext cx="223266" cy="369332"/>
              </a:xfrm>
              <a:prstGeom prst="rect">
                <a:avLst/>
              </a:prstGeom>
              <a:blipFill>
                <a:blip r:embed="rId3"/>
                <a:stretch>
                  <a:fillRect l="-16216" r="-16216"/>
                </a:stretch>
              </a:blipFill>
            </p:spPr>
            <p:txBody>
              <a:bodyPr/>
              <a:lstStyle/>
              <a:p>
                <a:r>
                  <a:rPr lang="ja-JP" altLang="en-US">
                    <a:noFill/>
                  </a:rPr>
                  <a:t> </a:t>
                </a:r>
              </a:p>
            </p:txBody>
          </p:sp>
        </mc:Fallback>
      </mc:AlternateContent>
      <p:cxnSp>
        <p:nvCxnSpPr>
          <p:cNvPr id="10" name="直線矢印コネクタ 9">
            <a:extLst>
              <a:ext uri="{FF2B5EF4-FFF2-40B4-BE49-F238E27FC236}">
                <a16:creationId xmlns:a16="http://schemas.microsoft.com/office/drawing/2014/main" xmlns="" id="{1D44D941-5A77-4EE9-A636-58206C615472}"/>
              </a:ext>
            </a:extLst>
          </p:cNvPr>
          <p:cNvCxnSpPr>
            <a:cxnSpLocks/>
          </p:cNvCxnSpPr>
          <p:nvPr/>
        </p:nvCxnSpPr>
        <p:spPr>
          <a:xfrm>
            <a:off x="3808230" y="4211200"/>
            <a:ext cx="12380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直線矢印コネクタ 14">
            <a:extLst>
              <a:ext uri="{FF2B5EF4-FFF2-40B4-BE49-F238E27FC236}">
                <a16:creationId xmlns:a16="http://schemas.microsoft.com/office/drawing/2014/main" xmlns="" id="{0FD828C1-264C-47D2-BA39-679223444C90}"/>
              </a:ext>
            </a:extLst>
          </p:cNvPr>
          <p:cNvCxnSpPr>
            <a:cxnSpLocks/>
          </p:cNvCxnSpPr>
          <p:nvPr/>
        </p:nvCxnSpPr>
        <p:spPr>
          <a:xfrm>
            <a:off x="3767770" y="3491009"/>
            <a:ext cx="1278541" cy="582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xmlns="" id="{9D7B4869-A579-4C73-A074-2EE255FD4BD6}"/>
              </a:ext>
            </a:extLst>
          </p:cNvPr>
          <p:cNvCxnSpPr>
            <a:cxnSpLocks/>
          </p:cNvCxnSpPr>
          <p:nvPr/>
        </p:nvCxnSpPr>
        <p:spPr>
          <a:xfrm flipV="1">
            <a:off x="3840598" y="4308304"/>
            <a:ext cx="1189529" cy="582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xmlns="" id="{982A9CC1-071F-41C2-BAE9-6950DCA8DED5}"/>
                  </a:ext>
                </a:extLst>
              </p:cNvPr>
              <p:cNvSpPr txBox="1"/>
              <p:nvPr/>
            </p:nvSpPr>
            <p:spPr>
              <a:xfrm>
                <a:off x="3391490" y="3300846"/>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21" name="テキスト ボックス 20">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391490" y="3300846"/>
                <a:ext cx="276101" cy="276999"/>
              </a:xfrm>
              <a:prstGeom prst="rect">
                <a:avLst/>
              </a:prstGeom>
              <a:blipFill>
                <a:blip r:embed="rId4"/>
                <a:stretch>
                  <a:fillRect l="-13043" r="-6522" b="-152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xmlns="" id="{6CE0C47A-23EF-421E-B6D3-F9DA08712278}"/>
                  </a:ext>
                </a:extLst>
              </p:cNvPr>
              <p:cNvSpPr txBox="1"/>
              <p:nvPr/>
            </p:nvSpPr>
            <p:spPr>
              <a:xfrm>
                <a:off x="3382050" y="4043964"/>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22" name="テキスト ボックス 21">
                <a:extLst>
                  <a:ext uri="{FF2B5EF4-FFF2-40B4-BE49-F238E27FC236}">
                    <a16:creationId xmlns:a16="http://schemas.microsoft.com/office/drawing/2014/main" id="{6CE0C47A-23EF-421E-B6D3-F9DA08712278}"/>
                  </a:ext>
                </a:extLst>
              </p:cNvPr>
              <p:cNvSpPr txBox="1">
                <a:spLocks noRot="1" noChangeAspect="1" noMove="1" noResize="1" noEditPoints="1" noAdjustHandles="1" noChangeArrowheads="1" noChangeShapeType="1" noTextEdit="1"/>
              </p:cNvSpPr>
              <p:nvPr/>
            </p:nvSpPr>
            <p:spPr>
              <a:xfrm>
                <a:off x="3382050" y="4043964"/>
                <a:ext cx="281424" cy="276999"/>
              </a:xfrm>
              <a:prstGeom prst="rect">
                <a:avLst/>
              </a:prstGeom>
              <a:blipFill>
                <a:blip r:embed="rId5"/>
                <a:stretch>
                  <a:fillRect l="-13043" r="-6522" b="-152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xmlns="" id="{BFA58132-1049-4348-8529-BC8D9D8C6EDE}"/>
                  </a:ext>
                </a:extLst>
              </p:cNvPr>
              <p:cNvSpPr txBox="1"/>
              <p:nvPr/>
            </p:nvSpPr>
            <p:spPr>
              <a:xfrm>
                <a:off x="3364517" y="4795174"/>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23" name="テキスト ボックス 22">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3364517" y="4795174"/>
                <a:ext cx="281423" cy="276999"/>
              </a:xfrm>
              <a:prstGeom prst="rect">
                <a:avLst/>
              </a:prstGeom>
              <a:blipFill>
                <a:blip r:embed="rId6"/>
                <a:stretch>
                  <a:fillRect l="-13043" r="-6522"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正方形/長方形 23">
                <a:extLst>
                  <a:ext uri="{FF2B5EF4-FFF2-40B4-BE49-F238E27FC236}">
                    <a16:creationId xmlns:a16="http://schemas.microsoft.com/office/drawing/2014/main" xmlns="" id="{36A5C3BE-B384-4D42-B9D8-FD5ED91756F4}"/>
                  </a:ext>
                </a:extLst>
              </p:cNvPr>
              <p:cNvSpPr/>
              <p:nvPr/>
            </p:nvSpPr>
            <p:spPr>
              <a:xfrm>
                <a:off x="4168564" y="3322041"/>
                <a:ext cx="520882"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1</m:t>
                          </m:r>
                        </m:sub>
                      </m:sSub>
                    </m:oMath>
                  </m:oMathPara>
                </a14:m>
                <a:endParaRPr kumimoji="0" lang="ja-JP" altLang="en-US" dirty="0">
                  <a:solidFill>
                    <a:prstClr val="black"/>
                  </a:solidFill>
                </a:endParaRPr>
              </a:p>
            </p:txBody>
          </p:sp>
        </mc:Choice>
        <mc:Fallback xmlns="">
          <p:sp>
            <p:nvSpPr>
              <p:cNvPr id="24" name="正方形/長方形 23">
                <a:extLst>
                  <a:ext uri="{FF2B5EF4-FFF2-40B4-BE49-F238E27FC236}">
                    <a16:creationId xmlns:a16="http://schemas.microsoft.com/office/drawing/2014/main" id="{36A5C3BE-B384-4D42-B9D8-FD5ED91756F4}"/>
                  </a:ext>
                </a:extLst>
              </p:cNvPr>
              <p:cNvSpPr>
                <a:spLocks noRot="1" noChangeAspect="1" noMove="1" noResize="1" noEditPoints="1" noAdjustHandles="1" noChangeArrowheads="1" noChangeShapeType="1" noTextEdit="1"/>
              </p:cNvSpPr>
              <p:nvPr/>
            </p:nvSpPr>
            <p:spPr>
              <a:xfrm>
                <a:off x="4168564" y="3322041"/>
                <a:ext cx="520882" cy="369332"/>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5" name="正方形/長方形 24">
                <a:extLst>
                  <a:ext uri="{FF2B5EF4-FFF2-40B4-BE49-F238E27FC236}">
                    <a16:creationId xmlns:a16="http://schemas.microsoft.com/office/drawing/2014/main" xmlns="" id="{6B0B36AB-B828-43BE-BEC3-C890CFCC7C99}"/>
                  </a:ext>
                </a:extLst>
              </p:cNvPr>
              <p:cNvSpPr/>
              <p:nvPr/>
            </p:nvSpPr>
            <p:spPr>
              <a:xfrm>
                <a:off x="4126755" y="3861321"/>
                <a:ext cx="507127"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2</m:t>
                          </m:r>
                        </m:sub>
                      </m:sSub>
                    </m:oMath>
                  </m:oMathPara>
                </a14:m>
                <a:endParaRPr kumimoji="0" lang="ja-JP" altLang="en-US" dirty="0">
                  <a:solidFill>
                    <a:prstClr val="black"/>
                  </a:solidFill>
                </a:endParaRPr>
              </a:p>
            </p:txBody>
          </p:sp>
        </mc:Choice>
        <mc:Fallback xmlns="">
          <p:sp>
            <p:nvSpPr>
              <p:cNvPr id="25" name="正方形/長方形 24">
                <a:extLst>
                  <a:ext uri="{FF2B5EF4-FFF2-40B4-BE49-F238E27FC236}">
                    <a16:creationId xmlns:a16="http://schemas.microsoft.com/office/drawing/2014/main" id="{6B0B36AB-B828-43BE-BEC3-C890CFCC7C99}"/>
                  </a:ext>
                </a:extLst>
              </p:cNvPr>
              <p:cNvSpPr>
                <a:spLocks noRot="1" noChangeAspect="1" noMove="1" noResize="1" noEditPoints="1" noAdjustHandles="1" noChangeArrowheads="1" noChangeShapeType="1" noTextEdit="1"/>
              </p:cNvSpPr>
              <p:nvPr/>
            </p:nvSpPr>
            <p:spPr>
              <a:xfrm>
                <a:off x="4126755" y="3861321"/>
                <a:ext cx="507127" cy="369332"/>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6" name="正方形/長方形 25">
                <a:extLst>
                  <a:ext uri="{FF2B5EF4-FFF2-40B4-BE49-F238E27FC236}">
                    <a16:creationId xmlns:a16="http://schemas.microsoft.com/office/drawing/2014/main" xmlns="" id="{0DD2C764-2201-47F7-BC11-1F5321E9B315}"/>
                  </a:ext>
                </a:extLst>
              </p:cNvPr>
              <p:cNvSpPr/>
              <p:nvPr/>
            </p:nvSpPr>
            <p:spPr>
              <a:xfrm>
                <a:off x="4141591" y="4256482"/>
                <a:ext cx="507127"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3</m:t>
                          </m:r>
                        </m:sub>
                      </m:sSub>
                    </m:oMath>
                  </m:oMathPara>
                </a14:m>
                <a:endParaRPr kumimoji="0" lang="ja-JP" altLang="en-US" dirty="0">
                  <a:solidFill>
                    <a:prstClr val="black"/>
                  </a:solidFill>
                </a:endParaRPr>
              </a:p>
            </p:txBody>
          </p:sp>
        </mc:Choice>
        <mc:Fallback xmlns="">
          <p:sp>
            <p:nvSpPr>
              <p:cNvPr id="26" name="正方形/長方形 25">
                <a:extLst>
                  <a:ext uri="{FF2B5EF4-FFF2-40B4-BE49-F238E27FC236}">
                    <a16:creationId xmlns:a16="http://schemas.microsoft.com/office/drawing/2014/main" id="{0DD2C764-2201-47F7-BC11-1F5321E9B315}"/>
                  </a:ext>
                </a:extLst>
              </p:cNvPr>
              <p:cNvSpPr>
                <a:spLocks noRot="1" noChangeAspect="1" noMove="1" noResize="1" noEditPoints="1" noAdjustHandles="1" noChangeArrowheads="1" noChangeShapeType="1" noTextEdit="1"/>
              </p:cNvSpPr>
              <p:nvPr/>
            </p:nvSpPr>
            <p:spPr>
              <a:xfrm>
                <a:off x="4141591" y="4256482"/>
                <a:ext cx="507127" cy="369332"/>
              </a:xfrm>
              <a:prstGeom prst="rect">
                <a:avLst/>
              </a:prstGeom>
              <a:blipFill>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xmlns="" id="{E2A81FF6-195D-40DB-A7F4-C4AE9C3EA2AB}"/>
                  </a:ext>
                </a:extLst>
              </p:cNvPr>
              <p:cNvSpPr txBox="1"/>
              <p:nvPr/>
            </p:nvSpPr>
            <p:spPr>
              <a:xfrm>
                <a:off x="0" y="1670819"/>
                <a:ext cx="9144000" cy="1200329"/>
              </a:xfrm>
              <a:prstGeom prst="rect">
                <a:avLst/>
              </a:prstGeom>
              <a:noFill/>
            </p:spPr>
            <p:txBody>
              <a:bodyPr wrap="square" rtlCol="0">
                <a:spAutoFit/>
              </a:bodyPr>
              <a:lstStyle/>
              <a:p>
                <a:pPr defTabSz="457200"/>
                <a:r>
                  <a:rPr lang="ja-JP" altLang="en-US" dirty="0">
                    <a:solidFill>
                      <a:prstClr val="black"/>
                    </a:solidFill>
                  </a:rPr>
                  <a:t>形式ニューロン</a:t>
                </a:r>
                <a:r>
                  <a:rPr lang="en-US" altLang="ja-JP" dirty="0">
                    <a:solidFill>
                      <a:prstClr val="black"/>
                    </a:solidFill>
                  </a:rPr>
                  <a:t>…</a:t>
                </a:r>
                <a:r>
                  <a:rPr lang="ja-JP" altLang="en-US" dirty="0">
                    <a:solidFill>
                      <a:prstClr val="black"/>
                    </a:solidFill>
                  </a:rPr>
                  <a:t>実際のニューロンの活動をモデル化したもの</a:t>
                </a:r>
                <a:r>
                  <a:rPr lang="en-US" altLang="ja-JP" dirty="0">
                    <a:solidFill>
                      <a:prstClr val="black"/>
                    </a:solidFill>
                  </a:rPr>
                  <a:t/>
                </a:r>
                <a:br>
                  <a:rPr lang="en-US" altLang="ja-JP" dirty="0">
                    <a:solidFill>
                      <a:prstClr val="black"/>
                    </a:solidFill>
                  </a:rPr>
                </a:br>
                <a:r>
                  <a:rPr lang="ja-JP" altLang="en-US" dirty="0">
                    <a:solidFill>
                      <a:prstClr val="black"/>
                    </a:solidFill>
                  </a:rPr>
                  <a:t>機能：他の多数の形式ニューロン</a:t>
                </a:r>
                <a14:m>
                  <m:oMath xmlns:m="http://schemas.openxmlformats.org/officeDocument/2006/math">
                    <m:r>
                      <a:rPr lang="en-US" altLang="ja-JP" i="1" dirty="0" smtClean="0">
                        <a:solidFill>
                          <a:prstClr val="black"/>
                        </a:solidFill>
                        <a:latin typeface="Cambria Math" panose="02040503050406030204" pitchFamily="18" charset="0"/>
                      </a:rPr>
                      <m:t>𝑖</m:t>
                    </m:r>
                    <m:r>
                      <a:rPr lang="en-US" altLang="ja-JP" i="1" dirty="0" smtClean="0">
                        <a:solidFill>
                          <a:prstClr val="black"/>
                        </a:solidFill>
                        <a:latin typeface="Cambria Math" panose="02040503050406030204" pitchFamily="18" charset="0"/>
                      </a:rPr>
                      <m:t>=1,2,…</m:t>
                    </m:r>
                  </m:oMath>
                </a14:m>
                <a:r>
                  <a:rPr lang="ja-JP" altLang="en-US" dirty="0">
                    <a:solidFill>
                      <a:prstClr val="black"/>
                    </a:solidFill>
                  </a:rPr>
                  <a:t>から入力信号　</a:t>
                </a:r>
                <a14:m>
                  <m:oMath xmlns:m="http://schemas.openxmlformats.org/officeDocument/2006/math">
                    <m:sSub>
                      <m:sSubPr>
                        <m:ctrlPr>
                          <a:rPr lang="en-US" altLang="ja-JP" i="1" dirty="0">
                            <a:solidFill>
                              <a:prstClr val="black"/>
                            </a:solidFill>
                            <a:latin typeface="Cambria Math" panose="02040503050406030204" pitchFamily="18" charset="0"/>
                          </a:rPr>
                        </m:ctrlPr>
                      </m:sSubPr>
                      <m:e>
                        <m:r>
                          <a:rPr lang="en-US" altLang="ja-JP" i="1" dirty="0">
                            <a:solidFill>
                              <a:prstClr val="black"/>
                            </a:solidFill>
                            <a:latin typeface="Cambria Math" panose="02040503050406030204" pitchFamily="18" charset="0"/>
                          </a:rPr>
                          <m:t>𝑥</m:t>
                        </m:r>
                      </m:e>
                      <m:sub>
                        <m:r>
                          <a:rPr lang="en-US" altLang="ja-JP" i="1" dirty="0">
                            <a:solidFill>
                              <a:prstClr val="black"/>
                            </a:solidFill>
                            <a:latin typeface="Cambria Math" panose="02040503050406030204" pitchFamily="18" charset="0"/>
                          </a:rPr>
                          <m:t>𝑖</m:t>
                        </m:r>
                      </m:sub>
                    </m:sSub>
                  </m:oMath>
                </a14:m>
                <a:r>
                  <a:rPr lang="ja-JP" altLang="en-US" dirty="0">
                    <a:solidFill>
                      <a:prstClr val="black"/>
                    </a:solidFill>
                  </a:rPr>
                  <a:t>　</a:t>
                </a:r>
                <a:r>
                  <a:rPr lang="en-US" altLang="ja-JP" dirty="0">
                    <a:solidFill>
                      <a:prstClr val="black"/>
                    </a:solidFill>
                  </a:rPr>
                  <a:t>(0,1</a:t>
                </a:r>
                <a:r>
                  <a:rPr lang="ja-JP" altLang="en-US" dirty="0">
                    <a:solidFill>
                      <a:prstClr val="black"/>
                    </a:solidFill>
                  </a:rPr>
                  <a:t>変数</a:t>
                </a:r>
                <a:r>
                  <a:rPr lang="en-US" altLang="ja-JP" dirty="0">
                    <a:solidFill>
                      <a:prstClr val="black"/>
                    </a:solidFill>
                  </a:rPr>
                  <a:t>)</a:t>
                </a:r>
                <a14:m>
                  <m:oMath xmlns:m="http://schemas.openxmlformats.org/officeDocument/2006/math">
                    <m:r>
                      <a:rPr lang="en-US" altLang="ja-JP" i="1" dirty="0" smtClean="0">
                        <a:solidFill>
                          <a:prstClr val="black"/>
                        </a:solidFill>
                        <a:latin typeface="Cambria Math" panose="02040503050406030204" pitchFamily="18" charset="0"/>
                      </a:rPr>
                      <m:t> </m:t>
                    </m:r>
                  </m:oMath>
                </a14:m>
                <a:r>
                  <a:rPr lang="ja-JP" altLang="en-US" dirty="0">
                    <a:solidFill>
                      <a:prstClr val="black"/>
                    </a:solidFill>
                  </a:rPr>
                  <a:t>を受け入れる</a:t>
                </a:r>
                <a:r>
                  <a:rPr lang="en-US" altLang="ja-JP" dirty="0">
                    <a:solidFill>
                      <a:prstClr val="black"/>
                    </a:solidFill>
                  </a:rPr>
                  <a:t/>
                </a:r>
                <a:br>
                  <a:rPr lang="en-US" altLang="ja-JP" dirty="0">
                    <a:solidFill>
                      <a:prstClr val="black"/>
                    </a:solidFill>
                  </a:rPr>
                </a:br>
                <a:r>
                  <a:rPr lang="en-US" altLang="ja-JP" dirty="0">
                    <a:solidFill>
                      <a:prstClr val="black"/>
                    </a:solidFill>
                  </a:rPr>
                  <a:t/>
                </a:r>
                <a:br>
                  <a:rPr lang="en-US" altLang="ja-JP" dirty="0">
                    <a:solidFill>
                      <a:prstClr val="black"/>
                    </a:solidFill>
                  </a:rPr>
                </a:br>
                <a:endParaRPr lang="en-US" altLang="ja-JP" dirty="0">
                  <a:solidFill>
                    <a:prstClr val="black"/>
                  </a:solidFill>
                </a:endParaRPr>
              </a:p>
            </p:txBody>
          </p:sp>
        </mc:Choice>
        <mc:Fallback xmlns="">
          <p:sp>
            <p:nvSpPr>
              <p:cNvPr id="27" name="テキスト ボックス 26">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0" y="1670819"/>
                <a:ext cx="9144000" cy="1200329"/>
              </a:xfrm>
              <a:prstGeom prst="rect">
                <a:avLst/>
              </a:prstGeom>
              <a:blipFill>
                <a:blip r:embed="rId10"/>
                <a:stretch>
                  <a:fillRect l="-533" t="-25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6" name="吹き出し: 線 35">
                <a:extLst>
                  <a:ext uri="{FF2B5EF4-FFF2-40B4-BE49-F238E27FC236}">
                    <a16:creationId xmlns:a16="http://schemas.microsoft.com/office/drawing/2014/main" xmlns="" id="{D4E4CF6F-A828-4924-B60E-44FEBE249C1A}"/>
                  </a:ext>
                </a:extLst>
              </p:cNvPr>
              <p:cNvSpPr/>
              <p:nvPr/>
            </p:nvSpPr>
            <p:spPr>
              <a:xfrm>
                <a:off x="302003" y="3280097"/>
                <a:ext cx="2642534" cy="671119"/>
              </a:xfrm>
              <a:prstGeom prst="borderCallout1">
                <a:avLst>
                  <a:gd name="adj1" fmla="val 2318"/>
                  <a:gd name="adj2" fmla="val 99636"/>
                  <a:gd name="adj3" fmla="val 25489"/>
                  <a:gd name="adj4" fmla="val 114955"/>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dirty="0">
                    <a:solidFill>
                      <a:prstClr val="black"/>
                    </a:solidFill>
                  </a:rPr>
                  <a:t>入力信号</a:t>
                </a:r>
                <a14:m>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m:t>
                        </m:r>
                      </m:sub>
                    </m:sSub>
                  </m:oMath>
                </a14:m>
                <a:endParaRPr lang="en-US" altLang="ja-JP" dirty="0">
                  <a:solidFill>
                    <a:prstClr val="black"/>
                  </a:solidFill>
                </a:endParaRPr>
              </a:p>
              <a:p>
                <a:pPr algn="ctr" defTabSz="457200"/>
                <a:r>
                  <a:rPr lang="en-US" altLang="ja-JP" dirty="0">
                    <a:solidFill>
                      <a:prstClr val="black"/>
                    </a:solidFill>
                  </a:rPr>
                  <a:t>(0,1)</a:t>
                </a:r>
                <a:r>
                  <a:rPr lang="ja-JP" altLang="en-US" dirty="0">
                    <a:solidFill>
                      <a:prstClr val="black"/>
                    </a:solidFill>
                  </a:rPr>
                  <a:t>の</a:t>
                </a:r>
                <a:r>
                  <a:rPr lang="en-US" altLang="ja-JP" dirty="0">
                    <a:solidFill>
                      <a:prstClr val="black"/>
                    </a:solidFill>
                  </a:rPr>
                  <a:t>2</a:t>
                </a:r>
                <a:r>
                  <a:rPr lang="ja-JP" altLang="en-US" dirty="0">
                    <a:solidFill>
                      <a:prstClr val="black"/>
                    </a:solidFill>
                  </a:rPr>
                  <a:t>値しかとらない</a:t>
                </a:r>
              </a:p>
            </p:txBody>
          </p:sp>
        </mc:Choice>
        <mc:Fallback xmlns="">
          <p:sp>
            <p:nvSpPr>
              <p:cNvPr id="36" name="吹き出し: 線 35">
                <a:extLst>
                  <a:ext uri="{FF2B5EF4-FFF2-40B4-BE49-F238E27FC236}">
                    <a16:creationId xmlns:a16="http://schemas.microsoft.com/office/drawing/2014/main" id="{D4E4CF6F-A828-4924-B60E-44FEBE249C1A}"/>
                  </a:ext>
                </a:extLst>
              </p:cNvPr>
              <p:cNvSpPr>
                <a:spLocks noRot="1" noChangeAspect="1" noMove="1" noResize="1" noEditPoints="1" noAdjustHandles="1" noChangeArrowheads="1" noChangeShapeType="1" noTextEdit="1"/>
              </p:cNvSpPr>
              <p:nvPr/>
            </p:nvSpPr>
            <p:spPr>
              <a:xfrm>
                <a:off x="302003" y="3280097"/>
                <a:ext cx="2642534" cy="671119"/>
              </a:xfrm>
              <a:prstGeom prst="borderCallout1">
                <a:avLst>
                  <a:gd name="adj1" fmla="val 2318"/>
                  <a:gd name="adj2" fmla="val 99636"/>
                  <a:gd name="adj3" fmla="val 25489"/>
                  <a:gd name="adj4" fmla="val 114955"/>
                </a:avLst>
              </a:prstGeom>
              <a:blipFill>
                <a:blip r:embed="rId11"/>
                <a:stretch>
                  <a:fillRect l="-600" t="-893" b="-12500"/>
                </a:stretch>
              </a:blipFill>
              <a:ln>
                <a:solidFill>
                  <a:schemeClr val="tx1"/>
                </a:solidFill>
              </a:ln>
            </p:spPr>
            <p:txBody>
              <a:bodyPr/>
              <a:lstStyle/>
              <a:p>
                <a:r>
                  <a:rPr lang="ja-JP" altLang="en-US">
                    <a:noFill/>
                  </a:rPr>
                  <a:t> </a:t>
                </a:r>
              </a:p>
            </p:txBody>
          </p:sp>
        </mc:Fallback>
      </mc:AlternateContent>
      <p:sp>
        <p:nvSpPr>
          <p:cNvPr id="38" name="吹き出し: 線 37">
            <a:extLst>
              <a:ext uri="{FF2B5EF4-FFF2-40B4-BE49-F238E27FC236}">
                <a16:creationId xmlns:a16="http://schemas.microsoft.com/office/drawing/2014/main" xmlns="" id="{C8B8FA24-34FE-4704-AC93-D8D8CBF2F77D}"/>
              </a:ext>
            </a:extLst>
          </p:cNvPr>
          <p:cNvSpPr/>
          <p:nvPr/>
        </p:nvSpPr>
        <p:spPr>
          <a:xfrm>
            <a:off x="4984459" y="2727821"/>
            <a:ext cx="3917659" cy="671119"/>
          </a:xfrm>
          <a:prstGeom prst="borderCallout1">
            <a:avLst>
              <a:gd name="adj1" fmla="val 2318"/>
              <a:gd name="adj2" fmla="val -76"/>
              <a:gd name="adj3" fmla="val 119239"/>
              <a:gd name="adj4" fmla="val -8341"/>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dirty="0">
                <a:solidFill>
                  <a:prstClr val="black"/>
                </a:solidFill>
              </a:rPr>
              <a:t>シナプス結合の強さを表す重み</a:t>
            </a: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xmlns="" id="{14A615BE-6D29-44AE-AFDD-09CB42AA62E7}"/>
                  </a:ext>
                </a:extLst>
              </p:cNvPr>
              <p:cNvSpPr txBox="1"/>
              <p:nvPr/>
            </p:nvSpPr>
            <p:spPr>
              <a:xfrm>
                <a:off x="1408310" y="5244900"/>
                <a:ext cx="1516762" cy="949234"/>
              </a:xfrm>
              <a:prstGeom prst="rect">
                <a:avLst/>
              </a:prstGeom>
              <a:solidFill>
                <a:schemeClr val="accent1">
                  <a:lumMod val="20000"/>
                  <a:lumOff val="80000"/>
                </a:schemeClr>
              </a:solidFill>
            </p:spPr>
            <p:txBody>
              <a:bodyPr wrap="none" lIns="0" tIns="0" rIns="0" bIns="0" rtlCol="0">
                <a:spAutoFit/>
              </a:bodyPr>
              <a:lstStyle/>
              <a:p>
                <a:pPr defTabSz="457200"/>
                <a:r>
                  <a:rPr lang="ja-JP" altLang="en-US" dirty="0">
                    <a:solidFill>
                      <a:prstClr val="black"/>
                    </a:solidFill>
                  </a:rPr>
                  <a:t>層への総入力</a:t>
                </a:r>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𝑢</m:t>
                      </m:r>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𝑖</m:t>
                          </m:r>
                        </m:sub>
                        <m:sup/>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𝑖</m:t>
                              </m:r>
                            </m:sub>
                          </m:sSub>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𝑖</m:t>
                              </m:r>
                            </m:sub>
                          </m:sSub>
                        </m:e>
                      </m:nary>
                    </m:oMath>
                  </m:oMathPara>
                </a14:m>
                <a:endParaRPr lang="ja-JP" altLang="en-US" dirty="0">
                  <a:solidFill>
                    <a:prstClr val="black"/>
                  </a:solidFill>
                </a:endParaRPr>
              </a:p>
            </p:txBody>
          </p:sp>
        </mc:Choice>
        <mc:Fallback xmlns="">
          <p:sp>
            <p:nvSpPr>
              <p:cNvPr id="40" name="テキスト ボックス 39">
                <a:extLst>
                  <a:ext uri="{FF2B5EF4-FFF2-40B4-BE49-F238E27FC236}">
                    <a16:creationId xmlns:a16="http://schemas.microsoft.com/office/drawing/2014/main" id="{14A615BE-6D29-44AE-AFDD-09CB42AA62E7}"/>
                  </a:ext>
                </a:extLst>
              </p:cNvPr>
              <p:cNvSpPr txBox="1">
                <a:spLocks noRot="1" noChangeAspect="1" noMove="1" noResize="1" noEditPoints="1" noAdjustHandles="1" noChangeArrowheads="1" noChangeShapeType="1" noTextEdit="1"/>
              </p:cNvSpPr>
              <p:nvPr/>
            </p:nvSpPr>
            <p:spPr>
              <a:xfrm>
                <a:off x="1408310" y="5244900"/>
                <a:ext cx="1516762" cy="949234"/>
              </a:xfrm>
              <a:prstGeom prst="rect">
                <a:avLst/>
              </a:prstGeom>
              <a:blipFill>
                <a:blip r:embed="rId12"/>
                <a:stretch>
                  <a:fillRect l="-9237" t="-7692" r="-1205"/>
                </a:stretch>
              </a:blipFill>
            </p:spPr>
            <p:txBody>
              <a:bodyPr/>
              <a:lstStyle/>
              <a:p>
                <a:r>
                  <a:rPr lang="ja-JP" altLang="en-US">
                    <a:noFill/>
                  </a:rPr>
                  <a:t> </a:t>
                </a:r>
              </a:p>
            </p:txBody>
          </p:sp>
        </mc:Fallback>
      </mc:AlternateContent>
      <p:cxnSp>
        <p:nvCxnSpPr>
          <p:cNvPr id="28" name="直線矢印コネクタ 27">
            <a:extLst>
              <a:ext uri="{FF2B5EF4-FFF2-40B4-BE49-F238E27FC236}">
                <a16:creationId xmlns:a16="http://schemas.microsoft.com/office/drawing/2014/main" xmlns="" id="{E61281D8-EE72-4BE6-9C4A-71B75A9D525F}"/>
              </a:ext>
            </a:extLst>
          </p:cNvPr>
          <p:cNvCxnSpPr>
            <a:cxnSpLocks/>
          </p:cNvCxnSpPr>
          <p:nvPr/>
        </p:nvCxnSpPr>
        <p:spPr>
          <a:xfrm>
            <a:off x="6048375" y="4185575"/>
            <a:ext cx="12380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xmlns="" id="{E516FBCD-C279-4DAC-8A89-96563361C408}"/>
              </a:ext>
            </a:extLst>
          </p:cNvPr>
          <p:cNvCxnSpPr>
            <a:cxnSpLocks/>
            <a:stCxn id="23" idx="1"/>
            <a:endCxn id="40" idx="3"/>
          </p:cNvCxnSpPr>
          <p:nvPr/>
        </p:nvCxnSpPr>
        <p:spPr>
          <a:xfrm flipH="1">
            <a:off x="2925072" y="4933674"/>
            <a:ext cx="439445" cy="785843"/>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テキスト ボックス 12">
                <a:extLst>
                  <a:ext uri="{FF2B5EF4-FFF2-40B4-BE49-F238E27FC236}">
                    <a16:creationId xmlns:a16="http://schemas.microsoft.com/office/drawing/2014/main" xmlns="" id="{C6D18B69-3142-4179-9F2D-0F6845805ECF}"/>
                  </a:ext>
                </a:extLst>
              </p:cNvPr>
              <p:cNvSpPr txBox="1"/>
              <p:nvPr/>
            </p:nvSpPr>
            <p:spPr>
              <a:xfrm>
                <a:off x="7392074" y="3973189"/>
                <a:ext cx="223266"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i="1" smtClean="0">
                          <a:solidFill>
                            <a:prstClr val="black"/>
                          </a:solidFill>
                          <a:latin typeface="Cambria Math" panose="02040503050406030204" pitchFamily="18" charset="0"/>
                        </a:rPr>
                        <m:t>𝑧</m:t>
                      </m:r>
                    </m:oMath>
                  </m:oMathPara>
                </a14:m>
                <a:endParaRPr lang="ja-JP" altLang="en-US" dirty="0">
                  <a:solidFill>
                    <a:prstClr val="black"/>
                  </a:solidFill>
                </a:endParaRPr>
              </a:p>
            </p:txBody>
          </p:sp>
        </mc:Choice>
        <mc:Fallback xmlns="">
          <p:sp>
            <p:nvSpPr>
              <p:cNvPr id="13" name="テキスト ボックス 12">
                <a:extLst>
                  <a:ext uri="{FF2B5EF4-FFF2-40B4-BE49-F238E27FC236}">
                    <a16:creationId xmlns:a16="http://schemas.microsoft.com/office/drawing/2014/main" id="{C6D18B69-3142-4179-9F2D-0F6845805ECF}"/>
                  </a:ext>
                </a:extLst>
              </p:cNvPr>
              <p:cNvSpPr txBox="1">
                <a:spLocks noRot="1" noChangeAspect="1" noMove="1" noResize="1" noEditPoints="1" noAdjustHandles="1" noChangeArrowheads="1" noChangeShapeType="1" noTextEdit="1"/>
              </p:cNvSpPr>
              <p:nvPr/>
            </p:nvSpPr>
            <p:spPr>
              <a:xfrm>
                <a:off x="7392074" y="3973189"/>
                <a:ext cx="223266" cy="369332"/>
              </a:xfrm>
              <a:prstGeom prst="rect">
                <a:avLst/>
              </a:prstGeom>
              <a:blipFill>
                <a:blip r:embed="rId13"/>
                <a:stretch>
                  <a:fillRect l="-19444" r="-16667"/>
                </a:stretch>
              </a:blipFill>
            </p:spPr>
            <p:txBody>
              <a:bodyPr/>
              <a:lstStyle/>
              <a:p>
                <a:r>
                  <a:rPr lang="ja-JP" altLang="en-US">
                    <a:noFill/>
                  </a:rPr>
                  <a:t> </a:t>
                </a:r>
              </a:p>
            </p:txBody>
          </p:sp>
        </mc:Fallback>
      </mc:AlternateContent>
      <p:sp>
        <p:nvSpPr>
          <p:cNvPr id="33" name="テキスト ボックス 32">
            <a:extLst>
              <a:ext uri="{FF2B5EF4-FFF2-40B4-BE49-F238E27FC236}">
                <a16:creationId xmlns:a16="http://schemas.microsoft.com/office/drawing/2014/main" xmlns="" id="{9C79285A-6850-4125-B9B1-FC2390D99337}"/>
              </a:ext>
            </a:extLst>
          </p:cNvPr>
          <p:cNvSpPr txBox="1"/>
          <p:nvPr/>
        </p:nvSpPr>
        <p:spPr>
          <a:xfrm>
            <a:off x="7503707" y="4912043"/>
            <a:ext cx="1069201" cy="184666"/>
          </a:xfrm>
          <a:prstGeom prst="rect">
            <a:avLst/>
          </a:prstGeom>
          <a:solidFill>
            <a:schemeClr val="accent1">
              <a:lumMod val="20000"/>
              <a:lumOff val="80000"/>
            </a:schemeClr>
          </a:solidFill>
        </p:spPr>
        <p:txBody>
          <a:bodyPr wrap="square" lIns="0" tIns="0" rIns="0" bIns="0" rtlCol="0">
            <a:spAutoFit/>
          </a:bodyPr>
          <a:lstStyle/>
          <a:p>
            <a:pPr defTabSz="457200"/>
            <a:r>
              <a:rPr lang="ja-JP" altLang="en-US" sz="1200" dirty="0">
                <a:solidFill>
                  <a:prstClr val="black"/>
                </a:solidFill>
              </a:rPr>
              <a:t>軸方向への出力</a:t>
            </a:r>
            <a:endParaRPr lang="en-US" altLang="ja-JP" sz="1200" dirty="0">
              <a:solidFill>
                <a:prstClr val="black"/>
              </a:solidFill>
            </a:endParaRPr>
          </a:p>
        </p:txBody>
      </p:sp>
      <p:cxnSp>
        <p:nvCxnSpPr>
          <p:cNvPr id="34" name="直線コネクタ 33">
            <a:extLst>
              <a:ext uri="{FF2B5EF4-FFF2-40B4-BE49-F238E27FC236}">
                <a16:creationId xmlns:a16="http://schemas.microsoft.com/office/drawing/2014/main" xmlns="" id="{744F5B80-DC03-4EFF-9AD6-B6EF8AE29733}"/>
              </a:ext>
            </a:extLst>
          </p:cNvPr>
          <p:cNvCxnSpPr>
            <a:cxnSpLocks/>
            <a:stCxn id="31" idx="4"/>
            <a:endCxn id="33" idx="0"/>
          </p:cNvCxnSpPr>
          <p:nvPr/>
        </p:nvCxnSpPr>
        <p:spPr>
          <a:xfrm>
            <a:off x="6885648" y="4821506"/>
            <a:ext cx="1152660" cy="90537"/>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xmlns="" id="{E2A81FF6-195D-40DB-A7F4-C4AE9C3EA2AB}"/>
                  </a:ext>
                </a:extLst>
              </p:cNvPr>
              <p:cNvSpPr txBox="1"/>
              <p:nvPr/>
            </p:nvSpPr>
            <p:spPr>
              <a:xfrm>
                <a:off x="5732741" y="5240007"/>
                <a:ext cx="3201327" cy="1050159"/>
              </a:xfrm>
              <a:prstGeom prst="rect">
                <a:avLst/>
              </a:prstGeom>
              <a:noFill/>
            </p:spPr>
            <p:txBody>
              <a:bodyPr wrap="square" rtlCol="0">
                <a:spAutoFit/>
              </a:bodyPr>
              <a:lstStyle/>
              <a:p>
                <a:pPr defTabSz="457200"/>
                <a:r>
                  <a:rPr lang="ja-JP" altLang="en-US" sz="1100" dirty="0">
                    <a:solidFill>
                      <a:prstClr val="black"/>
                    </a:solidFill>
                  </a:rPr>
                  <a:t>軸方向のニューロン出力は以下の式で書ける</a:t>
                </a:r>
                <a:endParaRPr lang="en-US" altLang="ja-JP" sz="11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𝑧</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𝜃</m:t>
                      </m:r>
                      <m:d>
                        <m:dPr>
                          <m:ctrlPr>
                            <a:rPr lang="en-US" altLang="ja-JP" sz="1100" i="1" smtClean="0">
                              <a:solidFill>
                                <a:prstClr val="black"/>
                              </a:solidFill>
                              <a:latin typeface="Cambria Math" panose="02040503050406030204" pitchFamily="18" charset="0"/>
                            </a:rPr>
                          </m:ctrlPr>
                        </m:dPr>
                        <m:e>
                          <m:r>
                            <a:rPr lang="en-US" altLang="ja-JP" sz="1100" i="1" smtClean="0">
                              <a:solidFill>
                                <a:prstClr val="black"/>
                              </a:solidFill>
                              <a:latin typeface="Cambria Math" panose="02040503050406030204" pitchFamily="18" charset="0"/>
                            </a:rPr>
                            <m:t>𝑢</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𝑏</m:t>
                          </m:r>
                        </m:e>
                      </m:d>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𝜃</m:t>
                      </m:r>
                      <m:d>
                        <m:dPr>
                          <m:ctrlPr>
                            <a:rPr lang="en-US" altLang="ja-JP" sz="1100" i="1" smtClean="0">
                              <a:solidFill>
                                <a:prstClr val="black"/>
                              </a:solidFill>
                              <a:latin typeface="Cambria Math" panose="02040503050406030204" pitchFamily="18" charset="0"/>
                            </a:rPr>
                          </m:ctrlPr>
                        </m:dPr>
                        <m:e>
                          <m:nary>
                            <m:naryPr>
                              <m:chr m:val="∑"/>
                              <m:supHide m:val="on"/>
                              <m:ctrlPr>
                                <a:rPr lang="en-US" altLang="ja-JP" sz="1100" i="1">
                                  <a:solidFill>
                                    <a:prstClr val="black"/>
                                  </a:solidFill>
                                  <a:latin typeface="Cambria Math" panose="02040503050406030204" pitchFamily="18" charset="0"/>
                                </a:rPr>
                              </m:ctrlPr>
                            </m:naryPr>
                            <m:sub>
                              <m:r>
                                <m:rPr>
                                  <m:brk m:alnAt="7"/>
                                </m:rPr>
                                <a:rPr lang="en-US" altLang="ja-JP" sz="1100" i="1">
                                  <a:solidFill>
                                    <a:prstClr val="black"/>
                                  </a:solidFill>
                                  <a:latin typeface="Cambria Math" panose="02040503050406030204" pitchFamily="18" charset="0"/>
                                </a:rPr>
                                <m:t>𝑖</m:t>
                              </m:r>
                            </m:sub>
                            <m:sup/>
                            <m:e>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𝑤</m:t>
                                  </m:r>
                                </m:e>
                                <m:sub>
                                  <m:r>
                                    <a:rPr lang="en-US" altLang="ja-JP" sz="1100" i="1">
                                      <a:solidFill>
                                        <a:prstClr val="black"/>
                                      </a:solidFill>
                                      <a:latin typeface="Cambria Math" panose="02040503050406030204" pitchFamily="18" charset="0"/>
                                    </a:rPr>
                                    <m:t>𝑖</m:t>
                                  </m:r>
                                </m:sub>
                              </m:sSub>
                              <m:sSub>
                                <m:sSubPr>
                                  <m:ctrlPr>
                                    <a:rPr lang="en-US" altLang="ja-JP" sz="1100" i="1">
                                      <a:solidFill>
                                        <a:prstClr val="black"/>
                                      </a:solidFill>
                                      <a:latin typeface="Cambria Math" panose="02040503050406030204" pitchFamily="18" charset="0"/>
                                    </a:rPr>
                                  </m:ctrlPr>
                                </m:sSubPr>
                                <m:e>
                                  <m:r>
                                    <a:rPr lang="en-US" altLang="ja-JP" sz="1100" i="1">
                                      <a:solidFill>
                                        <a:prstClr val="black"/>
                                      </a:solidFill>
                                      <a:latin typeface="Cambria Math" panose="02040503050406030204" pitchFamily="18" charset="0"/>
                                    </a:rPr>
                                    <m:t>𝑥</m:t>
                                  </m:r>
                                </m:e>
                                <m:sub>
                                  <m:r>
                                    <a:rPr lang="en-US" altLang="ja-JP" sz="1100" i="1">
                                      <a:solidFill>
                                        <a:prstClr val="black"/>
                                      </a:solidFill>
                                      <a:latin typeface="Cambria Math" panose="02040503050406030204" pitchFamily="18" charset="0"/>
                                    </a:rPr>
                                    <m:t>𝑖</m:t>
                                  </m:r>
                                </m:sub>
                              </m:sSub>
                            </m:e>
                          </m:nary>
                          <m:r>
                            <a:rPr lang="en-US" altLang="ja-JP" sz="1100" i="1">
                              <a:solidFill>
                                <a:prstClr val="black"/>
                              </a:solidFill>
                              <a:latin typeface="Cambria Math" panose="02040503050406030204" pitchFamily="18" charset="0"/>
                            </a:rPr>
                            <m:t>+</m:t>
                          </m:r>
                          <m:r>
                            <a:rPr lang="en-US" altLang="ja-JP" sz="1100" i="1">
                              <a:solidFill>
                                <a:prstClr val="black"/>
                              </a:solidFill>
                              <a:latin typeface="Cambria Math" panose="02040503050406030204" pitchFamily="18" charset="0"/>
                            </a:rPr>
                            <m:t>𝑏</m:t>
                          </m:r>
                        </m:e>
                      </m:d>
                    </m:oMath>
                  </m:oMathPara>
                </a14:m>
                <a:r>
                  <a:rPr lang="en-US" altLang="ja-JP" sz="1100" dirty="0">
                    <a:solidFill>
                      <a:prstClr val="black"/>
                    </a:solidFill>
                  </a:rPr>
                  <a:t/>
                </a:r>
                <a:br>
                  <a:rPr lang="en-US" altLang="ja-JP" sz="1100" dirty="0">
                    <a:solidFill>
                      <a:prstClr val="black"/>
                    </a:solidFill>
                  </a:rPr>
                </a:br>
                <a:r>
                  <a:rPr lang="en-US" altLang="ja-JP" sz="1100" dirty="0">
                    <a:solidFill>
                      <a:prstClr val="black"/>
                    </a:solidFill>
                  </a:rPr>
                  <a:t/>
                </a:r>
                <a:br>
                  <a:rPr lang="en-US" altLang="ja-JP" sz="1100" dirty="0">
                    <a:solidFill>
                      <a:prstClr val="black"/>
                    </a:solidFill>
                  </a:rPr>
                </a:br>
                <a:endParaRPr lang="en-US" altLang="ja-JP" sz="1100" dirty="0">
                  <a:solidFill>
                    <a:prstClr val="black"/>
                  </a:solidFill>
                </a:endParaRPr>
              </a:p>
            </p:txBody>
          </p:sp>
        </mc:Choice>
        <mc:Fallback xmlns="">
          <p:sp>
            <p:nvSpPr>
              <p:cNvPr id="35" name="テキスト ボックス 34">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5732741" y="5240007"/>
                <a:ext cx="3201327" cy="1050159"/>
              </a:xfrm>
              <a:prstGeom prst="rect">
                <a:avLst/>
              </a:prstGeom>
              <a:blipFill>
                <a:blip r:embed="rId14"/>
                <a:stretch>
                  <a:fillRect t="-35465" b="-44186"/>
                </a:stretch>
              </a:blipFill>
            </p:spPr>
            <p:txBody>
              <a:bodyPr/>
              <a:lstStyle/>
              <a:p>
                <a:r>
                  <a:rPr lang="ja-JP" altLang="en-US">
                    <a:noFill/>
                  </a:rPr>
                  <a:t> </a:t>
                </a:r>
              </a:p>
            </p:txBody>
          </p:sp>
        </mc:Fallback>
      </mc:AlternateContent>
      <p:sp>
        <p:nvSpPr>
          <p:cNvPr id="39" name="吹き出し: 角を丸めた四角形 2">
            <a:extLst>
              <a:ext uri="{FF2B5EF4-FFF2-40B4-BE49-F238E27FC236}">
                <a16:creationId xmlns:a16="http://schemas.microsoft.com/office/drawing/2014/main" xmlns="" id="{9AEE849A-6DFB-486E-9FFB-280F43DA7C16}"/>
              </a:ext>
            </a:extLst>
          </p:cNvPr>
          <p:cNvSpPr/>
          <p:nvPr/>
        </p:nvSpPr>
        <p:spPr>
          <a:xfrm>
            <a:off x="5126294" y="6333424"/>
            <a:ext cx="3921964" cy="425803"/>
          </a:xfrm>
          <a:prstGeom prst="wedgeRoundRectCallout">
            <a:avLst>
              <a:gd name="adj1" fmla="val -407"/>
              <a:gd name="adj2" fmla="val -73997"/>
              <a:gd name="adj3" fmla="val 16667"/>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xmlns="" id="{197082F7-8AF6-4E24-9F94-94009F0C1093}"/>
                  </a:ext>
                </a:extLst>
              </p:cNvPr>
              <p:cNvSpPr txBox="1"/>
              <p:nvPr/>
            </p:nvSpPr>
            <p:spPr>
              <a:xfrm>
                <a:off x="5236474" y="6334780"/>
                <a:ext cx="3819440" cy="461665"/>
              </a:xfrm>
              <a:prstGeom prst="rect">
                <a:avLst/>
              </a:prstGeom>
              <a:noFill/>
            </p:spPr>
            <p:txBody>
              <a:bodyPr wrap="square" rtlCol="0">
                <a:spAutoFit/>
              </a:bodyPr>
              <a:lstStyle/>
              <a:p>
                <a:pPr defTabSz="457200"/>
                <a:r>
                  <a:rPr lang="ja-JP" altLang="en-US" sz="1200" dirty="0">
                    <a:solidFill>
                      <a:prstClr val="black"/>
                    </a:solidFill>
                  </a:rPr>
                  <a:t>閾値</a:t>
                </a:r>
                <a14:m>
                  <m:oMath xmlns:m="http://schemas.openxmlformats.org/officeDocument/2006/math">
                    <m:r>
                      <a:rPr lang="en-US" altLang="ja-JP" sz="1200" i="1" smtClean="0">
                        <a:solidFill>
                          <a:prstClr val="black"/>
                        </a:solidFill>
                        <a:latin typeface="Cambria Math" panose="02040503050406030204" pitchFamily="18" charset="0"/>
                      </a:rPr>
                      <m:t>𝑏</m:t>
                    </m:r>
                  </m:oMath>
                </a14:m>
                <a:r>
                  <a:rPr lang="ja-JP" altLang="en-US" sz="1200" dirty="0">
                    <a:solidFill>
                      <a:prstClr val="black"/>
                    </a:solidFill>
                  </a:rPr>
                  <a:t>を考慮してヘビサイドの階段関数を</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用いてモデル化</a:t>
                </a:r>
                <a:endParaRPr lang="en-US" altLang="ja-JP" sz="1200" dirty="0">
                  <a:solidFill>
                    <a:prstClr val="black"/>
                  </a:solidFill>
                </a:endParaRPr>
              </a:p>
            </p:txBody>
          </p:sp>
        </mc:Choice>
        <mc:Fallback xmlns="">
          <p:sp>
            <p:nvSpPr>
              <p:cNvPr id="41" name="テキスト ボックス 40">
                <a:extLst>
                  <a:ext uri="{FF2B5EF4-FFF2-40B4-BE49-F238E27FC236}">
                    <a16:creationId xmlns:a16="http://schemas.microsoft.com/office/drawing/2014/main" id="{197082F7-8AF6-4E24-9F94-94009F0C1093}"/>
                  </a:ext>
                </a:extLst>
              </p:cNvPr>
              <p:cNvSpPr txBox="1">
                <a:spLocks noRot="1" noChangeAspect="1" noMove="1" noResize="1" noEditPoints="1" noAdjustHandles="1" noChangeArrowheads="1" noChangeShapeType="1" noTextEdit="1"/>
              </p:cNvSpPr>
              <p:nvPr/>
            </p:nvSpPr>
            <p:spPr>
              <a:xfrm>
                <a:off x="5236474" y="6334780"/>
                <a:ext cx="3819440" cy="461665"/>
              </a:xfrm>
              <a:prstGeom prst="rect">
                <a:avLst/>
              </a:prstGeom>
              <a:blipFill>
                <a:blip r:embed="rId15"/>
                <a:stretch>
                  <a:fillRect b="-921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xmlns="" id="{3D240781-E329-4ACF-BA5A-89F9EE0125DD}"/>
                  </a:ext>
                </a:extLst>
              </p:cNvPr>
              <p:cNvSpPr txBox="1"/>
              <p:nvPr/>
            </p:nvSpPr>
            <p:spPr>
              <a:xfrm>
                <a:off x="5405217" y="5488245"/>
                <a:ext cx="791179" cy="343107"/>
              </a:xfrm>
              <a:prstGeom prst="rect">
                <a:avLst/>
              </a:prstGeom>
              <a:noFill/>
            </p:spPr>
            <p:txBody>
              <a:bodyPr wrap="none" lIns="0" tIns="0" rIns="0" bIns="0" rtlCol="0">
                <a:spAutoFit/>
              </a:bodyPr>
              <a:lstStyle/>
              <a:p>
                <a:pPr defTabSz="457200"/>
                <a:r>
                  <a:rPr lang="ja-JP" altLang="en-US" sz="1100" dirty="0">
                    <a:solidFill>
                      <a:srgbClr val="FF0000"/>
                    </a:solidFill>
                  </a:rPr>
                  <a:t>活性化関数</a:t>
                </a:r>
                <a:r>
                  <a:rPr lang="en-US" altLang="ja-JP" sz="1100" dirty="0">
                    <a:solidFill>
                      <a:srgbClr val="FF0000"/>
                    </a:solidFill>
                  </a:rPr>
                  <a:t/>
                </a:r>
                <a:br>
                  <a:rPr lang="en-US" altLang="ja-JP" sz="1100" dirty="0">
                    <a:solidFill>
                      <a:srgbClr val="FF0000"/>
                    </a:solidFill>
                  </a:rPr>
                </a:br>
                <a14:m>
                  <m:oMathPara xmlns:m="http://schemas.openxmlformats.org/officeDocument/2006/math">
                    <m:oMathParaPr>
                      <m:jc m:val="centerGroup"/>
                    </m:oMathParaPr>
                    <m:oMath xmlns:m="http://schemas.openxmlformats.org/officeDocument/2006/math">
                      <m:r>
                        <a:rPr lang="ja-JP" altLang="en-US" sz="1100" i="1" dirty="0" smtClean="0">
                          <a:solidFill>
                            <a:srgbClr val="FF0000"/>
                          </a:solidFill>
                          <a:latin typeface="Cambria Math" panose="02040503050406030204" pitchFamily="18" charset="0"/>
                        </a:rPr>
                        <m:t>（</m:t>
                      </m:r>
                      <m:r>
                        <a:rPr lang="en-US" altLang="ja-JP" sz="1100" i="1" dirty="0" smtClean="0">
                          <a:solidFill>
                            <a:srgbClr val="FF0000"/>
                          </a:solidFill>
                          <a:latin typeface="Cambria Math" panose="02040503050406030204" pitchFamily="18" charset="0"/>
                        </a:rPr>
                        <m:t>𝑢</m:t>
                      </m:r>
                      <m:r>
                        <a:rPr lang="ja-JP" altLang="en-US" sz="1100" i="1" dirty="0" smtClean="0">
                          <a:solidFill>
                            <a:srgbClr val="FF0000"/>
                          </a:solidFill>
                          <a:latin typeface="Cambria Math" panose="02040503050406030204" pitchFamily="18" charset="0"/>
                        </a:rPr>
                        <m:t>→</m:t>
                      </m:r>
                      <m:r>
                        <a:rPr lang="en-US" altLang="ja-JP" sz="1100" i="1" dirty="0" smtClean="0">
                          <a:solidFill>
                            <a:srgbClr val="FF0000"/>
                          </a:solidFill>
                          <a:latin typeface="Cambria Math" panose="02040503050406030204" pitchFamily="18" charset="0"/>
                        </a:rPr>
                        <m:t>𝑧</m:t>
                      </m:r>
                      <m:r>
                        <a:rPr lang="ja-JP" altLang="en-US" sz="1100" i="1" dirty="0" smtClean="0">
                          <a:solidFill>
                            <a:srgbClr val="FF0000"/>
                          </a:solidFill>
                          <a:latin typeface="Cambria Math" panose="02040503050406030204" pitchFamily="18" charset="0"/>
                        </a:rPr>
                        <m:t>）</m:t>
                      </m:r>
                    </m:oMath>
                  </m:oMathPara>
                </a14:m>
                <a:endParaRPr lang="ja-JP" altLang="en-US" sz="1100" dirty="0">
                  <a:solidFill>
                    <a:srgbClr val="FF0000"/>
                  </a:solidFill>
                </a:endParaRPr>
              </a:p>
            </p:txBody>
          </p:sp>
        </mc:Choice>
        <mc:Fallback xmlns="">
          <p:sp>
            <p:nvSpPr>
              <p:cNvPr id="42" name="テキスト ボックス 41">
                <a:extLst>
                  <a:ext uri="{FF2B5EF4-FFF2-40B4-BE49-F238E27FC236}">
                    <a16:creationId xmlns:a16="http://schemas.microsoft.com/office/drawing/2014/main" id="{3D240781-E329-4ACF-BA5A-89F9EE0125DD}"/>
                  </a:ext>
                </a:extLst>
              </p:cNvPr>
              <p:cNvSpPr txBox="1">
                <a:spLocks noRot="1" noChangeAspect="1" noMove="1" noResize="1" noEditPoints="1" noAdjustHandles="1" noChangeArrowheads="1" noChangeShapeType="1" noTextEdit="1"/>
              </p:cNvSpPr>
              <p:nvPr/>
            </p:nvSpPr>
            <p:spPr>
              <a:xfrm>
                <a:off x="5405217" y="5488245"/>
                <a:ext cx="791179" cy="343107"/>
              </a:xfrm>
              <a:prstGeom prst="rect">
                <a:avLst/>
              </a:prstGeom>
              <a:blipFill>
                <a:blip r:embed="rId16"/>
                <a:stretch>
                  <a:fillRect l="-11628" t="-12281" b="-122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3" name="テキスト ボックス 42"/>
              <p:cNvSpPr txBox="1"/>
              <p:nvPr/>
            </p:nvSpPr>
            <p:spPr>
              <a:xfrm>
                <a:off x="4187501" y="5826449"/>
                <a:ext cx="2351028" cy="276999"/>
              </a:xfrm>
              <a:prstGeom prst="rect">
                <a:avLst/>
              </a:prstGeom>
              <a:noFill/>
            </p:spPr>
            <p:txBody>
              <a:bodyPr wrap="none" rtlCol="0">
                <a:spAutoFit/>
              </a:bodyPr>
              <a:lstStyle/>
              <a:p>
                <a:pPr defTabSz="457200"/>
                <a:r>
                  <a:rPr lang="ja-JP" altLang="en-US" sz="1200" dirty="0">
                    <a:solidFill>
                      <a:srgbClr val="FF0000"/>
                    </a:solidFill>
                  </a:rPr>
                  <a:t>総入力</a:t>
                </a:r>
                <a14:m>
                  <m:oMath xmlns:m="http://schemas.openxmlformats.org/officeDocument/2006/math">
                    <m:r>
                      <a:rPr lang="en-US" altLang="ja-JP" sz="1200" i="1" smtClean="0">
                        <a:solidFill>
                          <a:srgbClr val="FF0000"/>
                        </a:solidFill>
                        <a:latin typeface="Cambria Math" panose="02040503050406030204" pitchFamily="18" charset="0"/>
                      </a:rPr>
                      <m:t>𝑢</m:t>
                    </m:r>
                  </m:oMath>
                </a14:m>
                <a:r>
                  <a:rPr lang="ja-JP" altLang="en-US" sz="1200" dirty="0">
                    <a:solidFill>
                      <a:srgbClr val="FF0000"/>
                    </a:solidFill>
                  </a:rPr>
                  <a:t>を出力</a:t>
                </a:r>
                <a14:m>
                  <m:oMath xmlns:m="http://schemas.openxmlformats.org/officeDocument/2006/math">
                    <m:r>
                      <a:rPr lang="en-US" altLang="ja-JP" sz="1200" i="1" dirty="0" smtClean="0">
                        <a:solidFill>
                          <a:srgbClr val="FF0000"/>
                        </a:solidFill>
                        <a:latin typeface="Cambria Math" panose="02040503050406030204" pitchFamily="18" charset="0"/>
                      </a:rPr>
                      <m:t>𝑧</m:t>
                    </m:r>
                    <m:r>
                      <a:rPr lang="ja-JP" altLang="en-US" sz="1200" i="1" dirty="0">
                        <a:solidFill>
                          <a:srgbClr val="FF0000"/>
                        </a:solidFill>
                        <a:latin typeface="Cambria Math" panose="02040503050406030204" pitchFamily="18" charset="0"/>
                      </a:rPr>
                      <m:t>へ</m:t>
                    </m:r>
                  </m:oMath>
                </a14:m>
                <a:r>
                  <a:rPr lang="ja-JP" altLang="en-US" sz="1200" dirty="0">
                    <a:solidFill>
                      <a:srgbClr val="FF0000"/>
                    </a:solidFill>
                  </a:rPr>
                  <a:t>変換する関数</a:t>
                </a:r>
                <a:endParaRPr lang="ja-JP" altLang="en-US" dirty="0">
                  <a:solidFill>
                    <a:srgbClr val="FF0000"/>
                  </a:solidFill>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4187501" y="5826449"/>
                <a:ext cx="2351028" cy="276999"/>
              </a:xfrm>
              <a:prstGeom prst="rect">
                <a:avLst/>
              </a:prstGeom>
              <a:blipFill>
                <a:blip r:embed="rId17"/>
                <a:stretch>
                  <a:fillRect l="-259" t="-2222" b="-17778"/>
                </a:stretch>
              </a:blipFill>
            </p:spPr>
            <p:txBody>
              <a:bodyPr/>
              <a:lstStyle/>
              <a:p>
                <a:r>
                  <a:rPr lang="ja-JP" altLang="en-US">
                    <a:noFill/>
                  </a:rPr>
                  <a:t> </a:t>
                </a:r>
              </a:p>
            </p:txBody>
          </p:sp>
        </mc:Fallback>
      </mc:AlternateContent>
      <p:sp>
        <p:nvSpPr>
          <p:cNvPr id="8" name="スライド番号プレースホルダー 7">
            <a:extLst>
              <a:ext uri="{FF2B5EF4-FFF2-40B4-BE49-F238E27FC236}">
                <a16:creationId xmlns:a16="http://schemas.microsoft.com/office/drawing/2014/main" xmlns="" id="{1C8879D4-0B34-4AE3-8596-AC7EDFAEF09B}"/>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23</a:t>
            </a:fld>
            <a:endParaRPr kumimoji="1" lang="ja-JP" altLang="en-US">
              <a:solidFill>
                <a:prstClr val="black">
                  <a:tint val="75000"/>
                </a:prstClr>
              </a:solidFill>
            </a:endParaRPr>
          </a:p>
        </p:txBody>
      </p:sp>
    </p:spTree>
    <p:extLst>
      <p:ext uri="{BB962C8B-B14F-4D97-AF65-F5344CB8AC3E}">
        <p14:creationId xmlns:p14="http://schemas.microsoft.com/office/powerpoint/2010/main" val="299320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楕円 44"/>
          <p:cNvSpPr/>
          <p:nvPr/>
        </p:nvSpPr>
        <p:spPr>
          <a:xfrm>
            <a:off x="2088365" y="3416566"/>
            <a:ext cx="4381302" cy="2134876"/>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 name="タイトル 1">
            <a:extLst>
              <a:ext uri="{FF2B5EF4-FFF2-40B4-BE49-F238E27FC236}">
                <a16:creationId xmlns:a16="http://schemas.microsoft.com/office/drawing/2014/main" xmlns="" id="{BDFE6E69-36EE-4189-9205-8B2BE4E147A2}"/>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3.3 </a:t>
            </a:r>
            <a:r>
              <a:rPr lang="ja-JP" altLang="en-US" sz="2800" dirty="0">
                <a:solidFill>
                  <a:prstClr val="white"/>
                </a:solidFill>
              </a:rPr>
              <a:t>パーセプトロン</a:t>
            </a:r>
          </a:p>
        </p:txBody>
      </p:sp>
      <p:sp>
        <p:nvSpPr>
          <p:cNvPr id="5" name="テキスト ボックス 4">
            <a:extLst>
              <a:ext uri="{FF2B5EF4-FFF2-40B4-BE49-F238E27FC236}">
                <a16:creationId xmlns:a16="http://schemas.microsoft.com/office/drawing/2014/main" xmlns="" id="{2F84B53A-C669-4B77-8DAB-CD008E42F799}"/>
              </a:ext>
            </a:extLst>
          </p:cNvPr>
          <p:cNvSpPr txBox="1"/>
          <p:nvPr/>
        </p:nvSpPr>
        <p:spPr>
          <a:xfrm>
            <a:off x="0" y="590720"/>
            <a:ext cx="4628190" cy="369332"/>
          </a:xfrm>
          <a:prstGeom prst="rect">
            <a:avLst/>
          </a:prstGeom>
          <a:noFill/>
        </p:spPr>
        <p:txBody>
          <a:bodyPr wrap="none" rtlCol="0">
            <a:spAutoFit/>
          </a:bodyPr>
          <a:lstStyle/>
          <a:p>
            <a:pPr defTabSz="457200"/>
            <a:r>
              <a:rPr lang="en-US" altLang="ja-JP" dirty="0">
                <a:solidFill>
                  <a:prstClr val="black"/>
                </a:solidFill>
              </a:rPr>
              <a:t>3.3.1 </a:t>
            </a:r>
            <a:r>
              <a:rPr lang="ja-JP" altLang="en-US" dirty="0">
                <a:solidFill>
                  <a:prstClr val="black"/>
                </a:solidFill>
              </a:rPr>
              <a:t>形式ニューロンによるパーセプトロン</a:t>
            </a:r>
          </a:p>
        </p:txBody>
      </p:sp>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xmlns="" id="{3D9A1447-98DC-4589-B044-D775CBFBDD1B}"/>
                  </a:ext>
                </a:extLst>
              </p:cNvPr>
              <p:cNvSpPr/>
              <p:nvPr/>
            </p:nvSpPr>
            <p:spPr>
              <a:xfrm>
                <a:off x="0" y="1253693"/>
                <a:ext cx="9050298" cy="1754326"/>
              </a:xfrm>
              <a:prstGeom prst="rect">
                <a:avLst/>
              </a:prstGeom>
              <a:solidFill>
                <a:schemeClr val="bg1">
                  <a:lumMod val="85000"/>
                </a:schemeClr>
              </a:solidFill>
            </p:spPr>
            <p:txBody>
              <a:bodyPr wrap="none">
                <a:spAutoFit/>
              </a:bodyPr>
              <a:lstStyle/>
              <a:p>
                <a:pPr defTabSz="457200"/>
                <a:r>
                  <a:rPr lang="en-US" altLang="ja-JP" dirty="0">
                    <a:solidFill>
                      <a:prstClr val="black"/>
                    </a:solidFill>
                  </a:rPr>
                  <a:t>1943: W.</a:t>
                </a:r>
                <a:r>
                  <a:rPr lang="ja-JP" altLang="en-US" dirty="0">
                    <a:solidFill>
                      <a:prstClr val="black"/>
                    </a:solidFill>
                  </a:rPr>
                  <a:t>マカロック（外科医），</a:t>
                </a:r>
                <a:r>
                  <a:rPr lang="en-US" altLang="ja-JP" dirty="0">
                    <a:solidFill>
                      <a:prstClr val="black"/>
                    </a:solidFill>
                  </a:rPr>
                  <a:t>W.</a:t>
                </a:r>
                <a:r>
                  <a:rPr lang="ja-JP" altLang="en-US" dirty="0">
                    <a:solidFill>
                      <a:prstClr val="black"/>
                    </a:solidFill>
                  </a:rPr>
                  <a:t>ピッツ</a:t>
                </a:r>
                <a:r>
                  <a:rPr lang="en-US" altLang="ja-JP" dirty="0">
                    <a:solidFill>
                      <a:prstClr val="black"/>
                    </a:solidFill>
                  </a:rPr>
                  <a:t>(</a:t>
                </a:r>
                <a:r>
                  <a:rPr lang="ja-JP" altLang="en-US" dirty="0">
                    <a:solidFill>
                      <a:prstClr val="black"/>
                    </a:solidFill>
                  </a:rPr>
                  <a:t>神童</a:t>
                </a:r>
                <a:r>
                  <a:rPr lang="en-US" altLang="ja-JP" dirty="0">
                    <a:solidFill>
                      <a:prstClr val="black"/>
                    </a:solidFill>
                  </a:rPr>
                  <a:t>)</a:t>
                </a:r>
              </a:p>
              <a:p>
                <a:pPr defTabSz="457200"/>
                <a:r>
                  <a:rPr lang="ja-JP" altLang="en-US" dirty="0">
                    <a:solidFill>
                      <a:prstClr val="black"/>
                    </a:solidFill>
                  </a:rPr>
                  <a:t>「固定値：重み</a:t>
                </a:r>
                <a14:m>
                  <m:oMath xmlns:m="http://schemas.openxmlformats.org/officeDocument/2006/math">
                    <m:r>
                      <a:rPr lang="en-US" altLang="ja-JP" i="1" dirty="0" smtClean="0">
                        <a:solidFill>
                          <a:prstClr val="black"/>
                        </a:solidFill>
                        <a:latin typeface="Cambria Math" panose="02040503050406030204" pitchFamily="18" charset="0"/>
                      </a:rPr>
                      <m:t>𝑤</m:t>
                    </m:r>
                  </m:oMath>
                </a14:m>
                <a:r>
                  <a:rPr lang="ja-JP" altLang="en-US" dirty="0">
                    <a:solidFill>
                      <a:prstClr val="black"/>
                    </a:solidFill>
                  </a:rPr>
                  <a:t>とバイアス</a:t>
                </a:r>
                <a14:m>
                  <m:oMath xmlns:m="http://schemas.openxmlformats.org/officeDocument/2006/math">
                    <m:r>
                      <a:rPr lang="en-US" altLang="ja-JP" i="1" dirty="0" smtClean="0">
                        <a:solidFill>
                          <a:prstClr val="black"/>
                        </a:solidFill>
                        <a:latin typeface="Cambria Math" panose="02040503050406030204" pitchFamily="18" charset="0"/>
                      </a:rPr>
                      <m:t>𝑏</m:t>
                    </m:r>
                  </m:oMath>
                </a14:m>
                <a:r>
                  <a:rPr lang="ja-JP" altLang="en-US" dirty="0">
                    <a:solidFill>
                      <a:prstClr val="black"/>
                    </a:solidFill>
                  </a:rPr>
                  <a:t>をもつ形式ニューロンを考える」</a:t>
                </a:r>
                <a:endParaRPr lang="en-US" altLang="ja-JP" dirty="0">
                  <a:solidFill>
                    <a:prstClr val="black"/>
                  </a:solidFill>
                </a:endParaRPr>
              </a:p>
              <a:p>
                <a:pPr defTabSz="457200"/>
                <a:r>
                  <a:rPr lang="ja-JP" altLang="en-US" dirty="0">
                    <a:solidFill>
                      <a:prstClr val="black"/>
                    </a:solidFill>
                  </a:rPr>
                  <a:t>↓</a:t>
                </a:r>
                <a:endParaRPr lang="en-US" altLang="ja-JP" dirty="0">
                  <a:solidFill>
                    <a:prstClr val="black"/>
                  </a:solidFill>
                </a:endParaRPr>
              </a:p>
              <a:p>
                <a:pPr defTabSz="457200"/>
                <a:r>
                  <a:rPr lang="en-US" altLang="ja-JP" dirty="0">
                    <a:solidFill>
                      <a:prstClr val="black"/>
                    </a:solidFill>
                  </a:rPr>
                  <a:t>1958: </a:t>
                </a:r>
                <a:r>
                  <a:rPr lang="ja-JP" altLang="en-US" dirty="0">
                    <a:solidFill>
                      <a:prstClr val="black"/>
                    </a:solidFill>
                  </a:rPr>
                  <a:t>ローゼンプラット（心理学者）</a:t>
                </a:r>
                <a:endParaRPr lang="en-US" altLang="ja-JP" dirty="0">
                  <a:solidFill>
                    <a:prstClr val="black"/>
                  </a:solidFill>
                </a:endParaRPr>
              </a:p>
              <a:p>
                <a:pPr defTabSz="457200"/>
                <a:r>
                  <a:rPr lang="ja-JP" altLang="en-US" dirty="0">
                    <a:solidFill>
                      <a:prstClr val="black"/>
                    </a:solidFill>
                  </a:rPr>
                  <a:t>「形式ニューロンの</a:t>
                </a:r>
                <a14:m>
                  <m:oMath xmlns:m="http://schemas.openxmlformats.org/officeDocument/2006/math">
                    <m:r>
                      <a:rPr lang="en-US" altLang="ja-JP" i="1" dirty="0" smtClean="0">
                        <a:solidFill>
                          <a:prstClr val="black"/>
                        </a:solidFill>
                        <a:latin typeface="Cambria Math" panose="02040503050406030204" pitchFamily="18" charset="0"/>
                      </a:rPr>
                      <m:t>𝑤</m:t>
                    </m:r>
                    <m:r>
                      <a:rPr lang="en-US" altLang="ja-JP" i="1" dirty="0" smtClean="0">
                        <a:solidFill>
                          <a:prstClr val="black"/>
                        </a:solidFill>
                        <a:latin typeface="Cambria Math" panose="02040503050406030204" pitchFamily="18" charset="0"/>
                      </a:rPr>
                      <m:t>,</m:t>
                    </m:r>
                    <m:r>
                      <a:rPr lang="en-US" altLang="ja-JP" i="1" dirty="0" smtClean="0">
                        <a:solidFill>
                          <a:prstClr val="black"/>
                        </a:solidFill>
                        <a:latin typeface="Cambria Math" panose="02040503050406030204" pitchFamily="18" charset="0"/>
                      </a:rPr>
                      <m:t>𝑏</m:t>
                    </m:r>
                  </m:oMath>
                </a14:m>
                <a:r>
                  <a:rPr lang="ja-JP" altLang="en-US" dirty="0">
                    <a:solidFill>
                      <a:prstClr val="black"/>
                    </a:solidFill>
                  </a:rPr>
                  <a:t>は固定せず，期待問題をよく処理できるように訓練させる」</a:t>
                </a:r>
                <a:endParaRPr lang="en-US" altLang="ja-JP" dirty="0">
                  <a:solidFill>
                    <a:prstClr val="black"/>
                  </a:solidFill>
                </a:endParaRPr>
              </a:p>
              <a:p>
                <a:pPr defTabSz="457200"/>
                <a:r>
                  <a:rPr kumimoji="0" lang="ja-JP" altLang="en-US" dirty="0">
                    <a:solidFill>
                      <a:srgbClr val="FF0000"/>
                    </a:solidFill>
                  </a:rPr>
                  <a:t>教師あり学習の始まり（詳細は</a:t>
                </a:r>
                <a:r>
                  <a:rPr kumimoji="0" lang="en-US" altLang="ja-JP" dirty="0">
                    <a:solidFill>
                      <a:srgbClr val="FF0000"/>
                    </a:solidFill>
                  </a:rPr>
                  <a:t>4</a:t>
                </a:r>
                <a:r>
                  <a:rPr kumimoji="0" lang="ja-JP" altLang="en-US" dirty="0">
                    <a:solidFill>
                      <a:srgbClr val="FF0000"/>
                    </a:solidFill>
                  </a:rPr>
                  <a:t>章）</a:t>
                </a:r>
              </a:p>
            </p:txBody>
          </p:sp>
        </mc:Choice>
        <mc:Fallback xmlns="">
          <p:sp>
            <p:nvSpPr>
              <p:cNvPr id="6" name="正方形/長方形 5">
                <a:extLst>
                  <a:ext uri="{FF2B5EF4-FFF2-40B4-BE49-F238E27FC236}">
                    <a16:creationId xmlns:a16="http://schemas.microsoft.com/office/drawing/2014/main" id="{3D9A1447-98DC-4589-B044-D775CBFBDD1B}"/>
                  </a:ext>
                </a:extLst>
              </p:cNvPr>
              <p:cNvSpPr>
                <a:spLocks noRot="1" noChangeAspect="1" noMove="1" noResize="1" noEditPoints="1" noAdjustHandles="1" noChangeArrowheads="1" noChangeShapeType="1" noTextEdit="1"/>
              </p:cNvSpPr>
              <p:nvPr/>
            </p:nvSpPr>
            <p:spPr>
              <a:xfrm>
                <a:off x="0" y="1253693"/>
                <a:ext cx="9050298" cy="1754326"/>
              </a:xfrm>
              <a:prstGeom prst="rect">
                <a:avLst/>
              </a:prstGeom>
              <a:blipFill>
                <a:blip r:embed="rId3"/>
                <a:stretch>
                  <a:fillRect l="-539" t="-2091" b="-5226"/>
                </a:stretch>
              </a:blipFill>
            </p:spPr>
            <p:txBody>
              <a:bodyPr/>
              <a:lstStyle/>
              <a:p>
                <a:r>
                  <a:rPr lang="ja-JP" altLang="en-US">
                    <a:noFill/>
                  </a:rPr>
                  <a:t> </a:t>
                </a:r>
              </a:p>
            </p:txBody>
          </p:sp>
        </mc:Fallback>
      </mc:AlternateContent>
      <p:sp>
        <p:nvSpPr>
          <p:cNvPr id="25" name="楕円 24">
            <a:extLst>
              <a:ext uri="{FF2B5EF4-FFF2-40B4-BE49-F238E27FC236}">
                <a16:creationId xmlns:a16="http://schemas.microsoft.com/office/drawing/2014/main" xmlns="" id="{2864DC14-2514-4C41-AB6C-C62C227E3CE9}"/>
              </a:ext>
            </a:extLst>
          </p:cNvPr>
          <p:cNvSpPr/>
          <p:nvPr/>
        </p:nvSpPr>
        <p:spPr>
          <a:xfrm>
            <a:off x="5825344" y="4377129"/>
            <a:ext cx="324602" cy="326955"/>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26" name="直線矢印コネクタ 25">
            <a:extLst>
              <a:ext uri="{FF2B5EF4-FFF2-40B4-BE49-F238E27FC236}">
                <a16:creationId xmlns:a16="http://schemas.microsoft.com/office/drawing/2014/main" xmlns="" id="{5C84F988-E911-4B2B-80F6-27A7CE891588}"/>
              </a:ext>
            </a:extLst>
          </p:cNvPr>
          <p:cNvCxnSpPr>
            <a:cxnSpLocks/>
            <a:endCxn id="38" idx="2"/>
          </p:cNvCxnSpPr>
          <p:nvPr/>
        </p:nvCxnSpPr>
        <p:spPr>
          <a:xfrm>
            <a:off x="3302692" y="4164488"/>
            <a:ext cx="1073093" cy="174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a:extLst>
              <a:ext uri="{FF2B5EF4-FFF2-40B4-BE49-F238E27FC236}">
                <a16:creationId xmlns:a16="http://schemas.microsoft.com/office/drawing/2014/main" xmlns="" id="{8863E59B-58F8-4E78-AA68-070045B24CA7}"/>
              </a:ext>
            </a:extLst>
          </p:cNvPr>
          <p:cNvCxnSpPr>
            <a:cxnSpLocks/>
            <a:endCxn id="25" idx="2"/>
          </p:cNvCxnSpPr>
          <p:nvPr/>
        </p:nvCxnSpPr>
        <p:spPr>
          <a:xfrm>
            <a:off x="4635377" y="4167663"/>
            <a:ext cx="1189967" cy="372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xmlns="" id="{BC344BCF-E229-4138-A785-7FC6DAE8DDC0}"/>
              </a:ext>
            </a:extLst>
          </p:cNvPr>
          <p:cNvCxnSpPr>
            <a:cxnSpLocks/>
            <a:endCxn id="40" idx="2"/>
          </p:cNvCxnSpPr>
          <p:nvPr/>
        </p:nvCxnSpPr>
        <p:spPr>
          <a:xfrm>
            <a:off x="3302177" y="4164489"/>
            <a:ext cx="1101095" cy="759393"/>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xmlns="" id="{0744D46F-A824-450F-B2B4-586BCD54FF16}"/>
              </a:ext>
            </a:extLst>
          </p:cNvPr>
          <p:cNvCxnSpPr>
            <a:cxnSpLocks/>
            <a:endCxn id="25" idx="2"/>
          </p:cNvCxnSpPr>
          <p:nvPr/>
        </p:nvCxnSpPr>
        <p:spPr>
          <a:xfrm flipV="1">
            <a:off x="4715416" y="4540607"/>
            <a:ext cx="1109928" cy="383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xmlns="" id="{C6D18B69-3142-4179-9F2D-0F6845805ECF}"/>
                  </a:ext>
                </a:extLst>
              </p:cNvPr>
              <p:cNvSpPr txBox="1"/>
              <p:nvPr/>
            </p:nvSpPr>
            <p:spPr>
              <a:xfrm>
                <a:off x="5905383" y="4377129"/>
                <a:ext cx="186718"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𝑦</m:t>
                      </m:r>
                    </m:oMath>
                  </m:oMathPara>
                </a14:m>
                <a:endParaRPr lang="ja-JP" altLang="en-US" dirty="0">
                  <a:solidFill>
                    <a:prstClr val="black"/>
                  </a:solidFill>
                </a:endParaRPr>
              </a:p>
            </p:txBody>
          </p:sp>
        </mc:Choice>
        <mc:Fallback xmlns="">
          <p:sp>
            <p:nvSpPr>
              <p:cNvPr id="36" name="テキスト ボックス 35">
                <a:extLst>
                  <a:ext uri="{FF2B5EF4-FFF2-40B4-BE49-F238E27FC236}">
                    <a16:creationId xmlns:a16="http://schemas.microsoft.com/office/drawing/2014/main" id="{C6D18B69-3142-4179-9F2D-0F6845805ECF}"/>
                  </a:ext>
                </a:extLst>
              </p:cNvPr>
              <p:cNvSpPr txBox="1">
                <a:spLocks noRot="1" noChangeAspect="1" noMove="1" noResize="1" noEditPoints="1" noAdjustHandles="1" noChangeArrowheads="1" noChangeShapeType="1" noTextEdit="1"/>
              </p:cNvSpPr>
              <p:nvPr/>
            </p:nvSpPr>
            <p:spPr>
              <a:xfrm>
                <a:off x="5905383" y="4377129"/>
                <a:ext cx="186718" cy="276999"/>
              </a:xfrm>
              <a:prstGeom prst="rect">
                <a:avLst/>
              </a:prstGeom>
              <a:blipFill>
                <a:blip r:embed="rId4"/>
                <a:stretch>
                  <a:fillRect l="-33333" r="-30000" b="-26667"/>
                </a:stretch>
              </a:blipFill>
            </p:spPr>
            <p:txBody>
              <a:bodyPr/>
              <a:lstStyle/>
              <a:p>
                <a:r>
                  <a:rPr lang="ja-JP" altLang="en-US">
                    <a:noFill/>
                  </a:rPr>
                  <a:t> </a:t>
                </a:r>
              </a:p>
            </p:txBody>
          </p:sp>
        </mc:Fallback>
      </mc:AlternateContent>
      <p:sp>
        <p:nvSpPr>
          <p:cNvPr id="37" name="楕円 36">
            <a:extLst>
              <a:ext uri="{FF2B5EF4-FFF2-40B4-BE49-F238E27FC236}">
                <a16:creationId xmlns:a16="http://schemas.microsoft.com/office/drawing/2014/main" xmlns="" id="{2864DC14-2514-4C41-AB6C-C62C227E3CE9}"/>
              </a:ext>
            </a:extLst>
          </p:cNvPr>
          <p:cNvSpPr/>
          <p:nvPr/>
        </p:nvSpPr>
        <p:spPr>
          <a:xfrm>
            <a:off x="2987756" y="4002403"/>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8" name="楕円 37">
            <a:extLst>
              <a:ext uri="{FF2B5EF4-FFF2-40B4-BE49-F238E27FC236}">
                <a16:creationId xmlns:a16="http://schemas.microsoft.com/office/drawing/2014/main" xmlns="" id="{2864DC14-2514-4C41-AB6C-C62C227E3CE9}"/>
              </a:ext>
            </a:extLst>
          </p:cNvPr>
          <p:cNvSpPr/>
          <p:nvPr/>
        </p:nvSpPr>
        <p:spPr>
          <a:xfrm>
            <a:off x="4375785" y="4032363"/>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9" name="楕円 38">
            <a:extLst>
              <a:ext uri="{FF2B5EF4-FFF2-40B4-BE49-F238E27FC236}">
                <a16:creationId xmlns:a16="http://schemas.microsoft.com/office/drawing/2014/main" xmlns="" id="{2864DC14-2514-4C41-AB6C-C62C227E3CE9}"/>
              </a:ext>
            </a:extLst>
          </p:cNvPr>
          <p:cNvSpPr/>
          <p:nvPr/>
        </p:nvSpPr>
        <p:spPr>
          <a:xfrm>
            <a:off x="3003449" y="4754193"/>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0" name="楕円 39">
            <a:extLst>
              <a:ext uri="{FF2B5EF4-FFF2-40B4-BE49-F238E27FC236}">
                <a16:creationId xmlns:a16="http://schemas.microsoft.com/office/drawing/2014/main" xmlns="" id="{2864DC14-2514-4C41-AB6C-C62C227E3CE9}"/>
              </a:ext>
            </a:extLst>
          </p:cNvPr>
          <p:cNvSpPr/>
          <p:nvPr/>
        </p:nvSpPr>
        <p:spPr>
          <a:xfrm>
            <a:off x="4403272" y="4774348"/>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xmlns="" id="{982A9CC1-071F-41C2-BAE9-6950DCA8DED5}"/>
                  </a:ext>
                </a:extLst>
              </p:cNvPr>
              <p:cNvSpPr txBox="1"/>
              <p:nvPr/>
            </p:nvSpPr>
            <p:spPr>
              <a:xfrm>
                <a:off x="3010383" y="3989042"/>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30" name="テキスト ボックス 2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010383" y="3989042"/>
                <a:ext cx="276101" cy="276999"/>
              </a:xfrm>
              <a:prstGeom prst="rect">
                <a:avLst/>
              </a:prstGeom>
              <a:blipFill>
                <a:blip r:embed="rId5"/>
                <a:stretch>
                  <a:fillRect l="-13333" r="-6667" b="-152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xmlns="" id="{6CE0C47A-23EF-421E-B6D3-F9DA08712278}"/>
                  </a:ext>
                </a:extLst>
              </p:cNvPr>
              <p:cNvSpPr txBox="1"/>
              <p:nvPr/>
            </p:nvSpPr>
            <p:spPr>
              <a:xfrm>
                <a:off x="4400063" y="4002403"/>
                <a:ext cx="26680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31" name="テキスト ボックス 30">
                <a:extLst>
                  <a:ext uri="{FF2B5EF4-FFF2-40B4-BE49-F238E27FC236}">
                    <a16:creationId xmlns:a16="http://schemas.microsoft.com/office/drawing/2014/main" id="{6CE0C47A-23EF-421E-B6D3-F9DA08712278}"/>
                  </a:ext>
                </a:extLst>
              </p:cNvPr>
              <p:cNvSpPr txBox="1">
                <a:spLocks noRot="1" noChangeAspect="1" noMove="1" noResize="1" noEditPoints="1" noAdjustHandles="1" noChangeArrowheads="1" noChangeShapeType="1" noTextEdit="1"/>
              </p:cNvSpPr>
              <p:nvPr/>
            </p:nvSpPr>
            <p:spPr>
              <a:xfrm>
                <a:off x="4400063" y="4002403"/>
                <a:ext cx="266803" cy="276999"/>
              </a:xfrm>
              <a:prstGeom prst="rect">
                <a:avLst/>
              </a:prstGeom>
              <a:blipFill>
                <a:blip r:embed="rId6"/>
                <a:stretch>
                  <a:fillRect l="-11364" r="-4545"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xmlns="" id="{BFA58132-1049-4348-8529-BC8D9D8C6EDE}"/>
                  </a:ext>
                </a:extLst>
              </p:cNvPr>
              <p:cNvSpPr txBox="1"/>
              <p:nvPr/>
            </p:nvSpPr>
            <p:spPr>
              <a:xfrm>
                <a:off x="3035340" y="4740177"/>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32" name="テキスト ボックス 31">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3035340" y="4740177"/>
                <a:ext cx="281423" cy="276999"/>
              </a:xfrm>
              <a:prstGeom prst="rect">
                <a:avLst/>
              </a:prstGeom>
              <a:blipFill>
                <a:blip r:embed="rId7"/>
                <a:stretch>
                  <a:fillRect l="-13043" r="-6522"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xmlns="" id="{6B0B36AB-B828-43BE-BEC3-C890CFCC7C99}"/>
                  </a:ext>
                </a:extLst>
              </p:cNvPr>
              <p:cNvSpPr/>
              <p:nvPr/>
            </p:nvSpPr>
            <p:spPr>
              <a:xfrm>
                <a:off x="4317490" y="4704084"/>
                <a:ext cx="451470"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2</m:t>
                          </m:r>
                        </m:sub>
                      </m:sSub>
                    </m:oMath>
                  </m:oMathPara>
                </a14:m>
                <a:endParaRPr kumimoji="0" lang="ja-JP" altLang="en-US" dirty="0">
                  <a:solidFill>
                    <a:prstClr val="black"/>
                  </a:solidFill>
                </a:endParaRPr>
              </a:p>
            </p:txBody>
          </p:sp>
        </mc:Choice>
        <mc:Fallback xmlns="">
          <p:sp>
            <p:nvSpPr>
              <p:cNvPr id="34" name="正方形/長方形 33">
                <a:extLst>
                  <a:ext uri="{FF2B5EF4-FFF2-40B4-BE49-F238E27FC236}">
                    <a16:creationId xmlns:a16="http://schemas.microsoft.com/office/drawing/2014/main" id="{6B0B36AB-B828-43BE-BEC3-C890CFCC7C99}"/>
                  </a:ext>
                </a:extLst>
              </p:cNvPr>
              <p:cNvSpPr>
                <a:spLocks noRot="1" noChangeAspect="1" noMove="1" noResize="1" noEditPoints="1" noAdjustHandles="1" noChangeArrowheads="1" noChangeShapeType="1" noTextEdit="1"/>
              </p:cNvSpPr>
              <p:nvPr/>
            </p:nvSpPr>
            <p:spPr>
              <a:xfrm>
                <a:off x="4317490" y="4704084"/>
                <a:ext cx="451470" cy="369332"/>
              </a:xfrm>
              <a:prstGeom prst="rect">
                <a:avLst/>
              </a:prstGeom>
              <a:blipFill>
                <a:blip r:embed="rId8"/>
                <a:stretch>
                  <a:fillRect/>
                </a:stretch>
              </a:blipFill>
            </p:spPr>
            <p:txBody>
              <a:bodyPr/>
              <a:lstStyle/>
              <a:p>
                <a:r>
                  <a:rPr lang="ja-JP" altLang="en-US">
                    <a:noFill/>
                  </a:rPr>
                  <a:t> </a:t>
                </a:r>
              </a:p>
            </p:txBody>
          </p:sp>
        </mc:Fallback>
      </mc:AlternateContent>
      <p:cxnSp>
        <p:nvCxnSpPr>
          <p:cNvPr id="41" name="直線矢印コネクタ 40">
            <a:extLst>
              <a:ext uri="{FF2B5EF4-FFF2-40B4-BE49-F238E27FC236}">
                <a16:creationId xmlns:a16="http://schemas.microsoft.com/office/drawing/2014/main" xmlns="" id="{5C84F988-E911-4B2B-80F6-27A7CE891588}"/>
              </a:ext>
            </a:extLst>
          </p:cNvPr>
          <p:cNvCxnSpPr>
            <a:cxnSpLocks/>
            <a:stCxn id="32" idx="3"/>
            <a:endCxn id="38" idx="2"/>
          </p:cNvCxnSpPr>
          <p:nvPr/>
        </p:nvCxnSpPr>
        <p:spPr>
          <a:xfrm flipV="1">
            <a:off x="3316763" y="4181897"/>
            <a:ext cx="1059022" cy="69678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xmlns="" id="{5C84F988-E911-4B2B-80F6-27A7CE891588}"/>
              </a:ext>
            </a:extLst>
          </p:cNvPr>
          <p:cNvCxnSpPr>
            <a:cxnSpLocks/>
          </p:cNvCxnSpPr>
          <p:nvPr/>
        </p:nvCxnSpPr>
        <p:spPr>
          <a:xfrm>
            <a:off x="3316763" y="4886318"/>
            <a:ext cx="1073093" cy="17409"/>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線吹き出し 1 (枠付き) 46"/>
          <p:cNvSpPr/>
          <p:nvPr/>
        </p:nvSpPr>
        <p:spPr>
          <a:xfrm>
            <a:off x="6700656" y="3454825"/>
            <a:ext cx="2175528" cy="811216"/>
          </a:xfrm>
          <a:prstGeom prst="borderCallout1">
            <a:avLst>
              <a:gd name="adj1" fmla="val 44542"/>
              <a:gd name="adj2" fmla="val -141"/>
              <a:gd name="adj3" fmla="val 75140"/>
              <a:gd name="adj4" fmla="val -21243"/>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6" name="テキスト ボックス 45"/>
          <p:cNvSpPr txBox="1"/>
          <p:nvPr/>
        </p:nvSpPr>
        <p:spPr>
          <a:xfrm>
            <a:off x="6659823" y="3470245"/>
            <a:ext cx="2185835" cy="830997"/>
          </a:xfrm>
          <a:prstGeom prst="rect">
            <a:avLst/>
          </a:prstGeom>
          <a:noFill/>
        </p:spPr>
        <p:txBody>
          <a:bodyPr wrap="square" rtlCol="0">
            <a:spAutoFit/>
          </a:bodyPr>
          <a:lstStyle/>
          <a:p>
            <a:pPr defTabSz="457200"/>
            <a:r>
              <a:rPr lang="ja-JP" altLang="en-US" sz="1200" dirty="0">
                <a:solidFill>
                  <a:prstClr val="black"/>
                </a:solidFill>
              </a:rPr>
              <a:t>パーセプトロン</a:t>
            </a:r>
            <a:endParaRPr lang="en-US" altLang="ja-JP" sz="1200" dirty="0">
              <a:solidFill>
                <a:prstClr val="black"/>
              </a:solidFill>
            </a:endParaRPr>
          </a:p>
          <a:p>
            <a:pPr defTabSz="457200"/>
            <a:r>
              <a:rPr lang="ja-JP" altLang="en-US" sz="1200" dirty="0">
                <a:solidFill>
                  <a:prstClr val="black"/>
                </a:solidFill>
              </a:rPr>
              <a:t>形式ニューロンを複数組み合わせたニューロン回路のこと</a:t>
            </a:r>
            <a:r>
              <a:rPr lang="en-US" altLang="ja-JP" sz="1200" dirty="0">
                <a:solidFill>
                  <a:prstClr val="black"/>
                </a:solidFill>
              </a:rPr>
              <a:t>(</a:t>
            </a:r>
            <a:r>
              <a:rPr lang="ja-JP" altLang="en-US" sz="1200" dirty="0">
                <a:solidFill>
                  <a:prstClr val="black"/>
                </a:solidFill>
              </a:rPr>
              <a:t>図は</a:t>
            </a:r>
            <a:r>
              <a:rPr lang="en-US" altLang="ja-JP" sz="1200" dirty="0">
                <a:solidFill>
                  <a:prstClr val="black"/>
                </a:solidFill>
              </a:rPr>
              <a:t>2</a:t>
            </a:r>
            <a:r>
              <a:rPr lang="ja-JP" altLang="en-US" sz="1200" dirty="0">
                <a:solidFill>
                  <a:prstClr val="black"/>
                </a:solidFill>
              </a:rPr>
              <a:t>層</a:t>
            </a:r>
            <a:r>
              <a:rPr lang="en-US" altLang="ja-JP" sz="1200" dirty="0">
                <a:solidFill>
                  <a:prstClr val="black"/>
                </a:solidFill>
              </a:rPr>
              <a:t>)</a:t>
            </a:r>
            <a:endParaRPr lang="ja-JP" altLang="en-US" sz="1200" dirty="0">
              <a:solidFill>
                <a:prstClr val="black"/>
              </a:solidFill>
            </a:endParaRPr>
          </a:p>
        </p:txBody>
      </p:sp>
      <p:sp>
        <p:nvSpPr>
          <p:cNvPr id="48" name="楕円 47"/>
          <p:cNvSpPr/>
          <p:nvPr/>
        </p:nvSpPr>
        <p:spPr>
          <a:xfrm>
            <a:off x="2741913" y="3253421"/>
            <a:ext cx="790413" cy="2461166"/>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9" name="線吹き出し 1 (枠付き) 48"/>
          <p:cNvSpPr/>
          <p:nvPr/>
        </p:nvSpPr>
        <p:spPr>
          <a:xfrm>
            <a:off x="118717" y="4667808"/>
            <a:ext cx="2391091" cy="811216"/>
          </a:xfrm>
          <a:prstGeom prst="borderCallout1">
            <a:avLst>
              <a:gd name="adj1" fmla="val 1078"/>
              <a:gd name="adj2" fmla="val 50617"/>
              <a:gd name="adj3" fmla="val -29979"/>
              <a:gd name="adj4" fmla="val 10961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0" name="テキスト ボックス 49"/>
              <p:cNvSpPr txBox="1"/>
              <p:nvPr/>
            </p:nvSpPr>
            <p:spPr>
              <a:xfrm>
                <a:off x="206487" y="4728428"/>
                <a:ext cx="2372084" cy="649665"/>
              </a:xfrm>
              <a:prstGeom prst="rect">
                <a:avLst/>
              </a:prstGeom>
              <a:noFill/>
            </p:spPr>
            <p:txBody>
              <a:bodyPr wrap="square" rtlCol="0">
                <a:spAutoFit/>
              </a:bodyPr>
              <a:lstStyle/>
              <a:p>
                <a:pPr defTabSz="457200"/>
                <a:r>
                  <a:rPr lang="ja-JP" altLang="en-US" sz="1200" dirty="0">
                    <a:solidFill>
                      <a:prstClr val="black"/>
                    </a:solidFill>
                  </a:rPr>
                  <a:t>入力層（感覚層）</a:t>
                </a:r>
                <a:endParaRPr lang="en-US" altLang="ja-JP" sz="1200" dirty="0">
                  <a:solidFill>
                    <a:prstClr val="black"/>
                  </a:solidFill>
                </a:endParaRPr>
              </a:p>
              <a:p>
                <a:pPr defTabSz="457200"/>
                <a:r>
                  <a:rPr lang="ja-JP" altLang="en-US" sz="1200" dirty="0">
                    <a:solidFill>
                      <a:prstClr val="black"/>
                    </a:solidFill>
                  </a:rPr>
                  <a:t>入力用形式ニューロンの集まり</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𝒙</m:t>
                          </m:r>
                        </m:e>
                        <m:sup>
                          <m:r>
                            <a:rPr lang="en-US" altLang="ja-JP" sz="1200" b="1" i="1" smtClean="0">
                              <a:solidFill>
                                <a:prstClr val="black"/>
                              </a:solidFill>
                              <a:latin typeface="Cambria Math" panose="02040503050406030204" pitchFamily="18" charset="0"/>
                            </a:rPr>
                            <m:t>𝑻</m:t>
                          </m:r>
                        </m:sup>
                      </m:sSup>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1</m:t>
                          </m:r>
                        </m:sub>
                      </m:sSub>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2</m:t>
                          </m:r>
                        </m:sub>
                      </m:sSub>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3</m:t>
                          </m:r>
                        </m:sub>
                      </m:sSub>
                      <m:r>
                        <a:rPr lang="en-US" altLang="ja-JP" sz="1200" i="1" smtClean="0">
                          <a:solidFill>
                            <a:prstClr val="black"/>
                          </a:solidFill>
                          <a:latin typeface="Cambria Math" panose="02040503050406030204" pitchFamily="18" charset="0"/>
                        </a:rPr>
                        <m:t>,…)</m:t>
                      </m:r>
                    </m:oMath>
                  </m:oMathPara>
                </a14:m>
                <a:endParaRPr lang="en-US" altLang="ja-JP" sz="1200" dirty="0">
                  <a:solidFill>
                    <a:prstClr val="black"/>
                  </a:solidFill>
                </a:endParaRPr>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206487" y="4728428"/>
                <a:ext cx="2372084" cy="649665"/>
              </a:xfrm>
              <a:prstGeom prst="rect">
                <a:avLst/>
              </a:prstGeom>
              <a:blipFill>
                <a:blip r:embed="rId9"/>
                <a:stretch>
                  <a:fillRect l="-257" t="-943" b="-3774"/>
                </a:stretch>
              </a:blipFill>
            </p:spPr>
            <p:txBody>
              <a:bodyPr/>
              <a:lstStyle/>
              <a:p>
                <a:r>
                  <a:rPr lang="ja-JP" altLang="en-US">
                    <a:noFill/>
                  </a:rPr>
                  <a:t> </a:t>
                </a:r>
              </a:p>
            </p:txBody>
          </p:sp>
        </mc:Fallback>
      </mc:AlternateContent>
      <p:sp>
        <p:nvSpPr>
          <p:cNvPr id="51" name="楕円 50"/>
          <p:cNvSpPr/>
          <p:nvPr/>
        </p:nvSpPr>
        <p:spPr>
          <a:xfrm>
            <a:off x="4179250" y="3242012"/>
            <a:ext cx="790413" cy="2461166"/>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2" name="線吹き出し 1 (枠付き) 51"/>
          <p:cNvSpPr/>
          <p:nvPr/>
        </p:nvSpPr>
        <p:spPr>
          <a:xfrm>
            <a:off x="2578571" y="5882348"/>
            <a:ext cx="2391091" cy="811216"/>
          </a:xfrm>
          <a:prstGeom prst="borderCallout1">
            <a:avLst>
              <a:gd name="adj1" fmla="val 1078"/>
              <a:gd name="adj2" fmla="val 50617"/>
              <a:gd name="adj3" fmla="val -50703"/>
              <a:gd name="adj4" fmla="val 74119"/>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3" name="テキスト ボックス 52"/>
          <p:cNvSpPr txBox="1"/>
          <p:nvPr/>
        </p:nvSpPr>
        <p:spPr>
          <a:xfrm>
            <a:off x="2660231" y="5962230"/>
            <a:ext cx="2674451" cy="646331"/>
          </a:xfrm>
          <a:prstGeom prst="rect">
            <a:avLst/>
          </a:prstGeom>
          <a:noFill/>
        </p:spPr>
        <p:txBody>
          <a:bodyPr wrap="square" rtlCol="0">
            <a:spAutoFit/>
          </a:bodyPr>
          <a:lstStyle/>
          <a:p>
            <a:pPr defTabSz="457200"/>
            <a:r>
              <a:rPr lang="ja-JP" altLang="en-US" sz="1200" dirty="0">
                <a:solidFill>
                  <a:prstClr val="black"/>
                </a:solidFill>
              </a:rPr>
              <a:t>中間層（隠れ層）</a:t>
            </a:r>
            <a:endParaRPr lang="en-US" altLang="ja-JP" sz="1200" dirty="0">
              <a:solidFill>
                <a:prstClr val="black"/>
              </a:solidFill>
            </a:endParaRPr>
          </a:p>
          <a:p>
            <a:pPr defTabSz="457200"/>
            <a:r>
              <a:rPr lang="ja-JP" altLang="en-US" sz="1200" dirty="0">
                <a:solidFill>
                  <a:prstClr val="black"/>
                </a:solidFill>
              </a:rPr>
              <a:t>入力層と出力層の間の層数に</a:t>
            </a:r>
            <a:endParaRPr lang="en-US" altLang="ja-JP" sz="1200" dirty="0">
              <a:solidFill>
                <a:prstClr val="black"/>
              </a:solidFill>
            </a:endParaRPr>
          </a:p>
          <a:p>
            <a:pPr defTabSz="457200"/>
            <a:r>
              <a:rPr lang="ja-JP" altLang="en-US" sz="1200" dirty="0">
                <a:solidFill>
                  <a:prstClr val="black"/>
                </a:solidFill>
              </a:rPr>
              <a:t>制限はない</a:t>
            </a:r>
            <a:endParaRPr lang="en-US" altLang="ja-JP" sz="1200" dirty="0">
              <a:solidFill>
                <a:prstClr val="black"/>
              </a:solidFill>
            </a:endParaRPr>
          </a:p>
        </p:txBody>
      </p:sp>
      <p:sp>
        <p:nvSpPr>
          <p:cNvPr id="54" name="楕円 53"/>
          <p:cNvSpPr/>
          <p:nvPr/>
        </p:nvSpPr>
        <p:spPr>
          <a:xfrm>
            <a:off x="5569091" y="4181897"/>
            <a:ext cx="790413" cy="753459"/>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5" name="線吹き出し 1 (枠付き) 54"/>
          <p:cNvSpPr/>
          <p:nvPr/>
        </p:nvSpPr>
        <p:spPr>
          <a:xfrm>
            <a:off x="5998742" y="5427428"/>
            <a:ext cx="2391091" cy="811216"/>
          </a:xfrm>
          <a:prstGeom prst="borderCallout1">
            <a:avLst>
              <a:gd name="adj1" fmla="val 1078"/>
              <a:gd name="adj2" fmla="val 50617"/>
              <a:gd name="adj3" fmla="val -75471"/>
              <a:gd name="adj4" fmla="val 1049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6" name="テキスト ボックス 55"/>
              <p:cNvSpPr txBox="1"/>
              <p:nvPr/>
            </p:nvSpPr>
            <p:spPr>
              <a:xfrm>
                <a:off x="6036211" y="5507104"/>
                <a:ext cx="2372084" cy="1047787"/>
              </a:xfrm>
              <a:prstGeom prst="rect">
                <a:avLst/>
              </a:prstGeom>
              <a:noFill/>
            </p:spPr>
            <p:txBody>
              <a:bodyPr wrap="square" rtlCol="0">
                <a:spAutoFit/>
              </a:bodyPr>
              <a:lstStyle/>
              <a:p>
                <a:pPr defTabSz="457200"/>
                <a:r>
                  <a:rPr lang="ja-JP" altLang="en-US" sz="1200" dirty="0">
                    <a:solidFill>
                      <a:prstClr val="black"/>
                    </a:solidFill>
                  </a:rPr>
                  <a:t>出力層</a:t>
                </a:r>
                <a:endParaRPr lang="en-US" altLang="ja-JP" sz="1200" dirty="0">
                  <a:solidFill>
                    <a:prstClr val="black"/>
                  </a:solidFill>
                </a:endParaRPr>
              </a:p>
              <a:p>
                <a:pPr defTabSz="457200"/>
                <a:r>
                  <a:rPr lang="ja-JP" altLang="en-US" sz="1200" dirty="0">
                    <a:solidFill>
                      <a:prstClr val="black"/>
                    </a:solidFill>
                  </a:rPr>
                  <a:t>推定したい最終結果</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200" b="1" i="1">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𝒚</m:t>
                          </m:r>
                        </m:e>
                        <m:sup>
                          <m:r>
                            <a:rPr lang="en-US" altLang="ja-JP" sz="1200" b="1" i="1">
                              <a:solidFill>
                                <a:prstClr val="black"/>
                              </a:solidFill>
                              <a:latin typeface="Cambria Math" panose="02040503050406030204" pitchFamily="18" charset="0"/>
                            </a:rPr>
                            <m:t>𝑻</m:t>
                          </m:r>
                        </m:sup>
                      </m:sSup>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𝑦</m:t>
                          </m:r>
                        </m:e>
                        <m:sub>
                          <m:r>
                            <a:rPr lang="en-US" altLang="ja-JP" sz="1200" i="1">
                              <a:solidFill>
                                <a:prstClr val="black"/>
                              </a:solidFill>
                              <a:latin typeface="Cambria Math" panose="02040503050406030204" pitchFamily="18" charset="0"/>
                            </a:rPr>
                            <m:t>1</m:t>
                          </m:r>
                        </m:sub>
                      </m:sSub>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𝑦</m:t>
                          </m:r>
                        </m:e>
                        <m:sub>
                          <m:r>
                            <a:rPr lang="en-US" altLang="ja-JP" sz="1200" i="1">
                              <a:solidFill>
                                <a:prstClr val="black"/>
                              </a:solidFill>
                              <a:latin typeface="Cambria Math" panose="02040503050406030204" pitchFamily="18" charset="0"/>
                            </a:rPr>
                            <m:t>2</m:t>
                          </m:r>
                        </m:sub>
                      </m:sSub>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𝑦</m:t>
                          </m:r>
                        </m:e>
                        <m:sub>
                          <m:r>
                            <a:rPr lang="en-US" altLang="ja-JP" sz="1200" i="1">
                              <a:solidFill>
                                <a:prstClr val="black"/>
                              </a:solidFill>
                              <a:latin typeface="Cambria Math" panose="02040503050406030204" pitchFamily="18" charset="0"/>
                            </a:rPr>
                            <m:t>3</m:t>
                          </m:r>
                        </m:sub>
                      </m:sSub>
                      <m:r>
                        <a:rPr lang="en-US" altLang="ja-JP" sz="1200" i="1">
                          <a:solidFill>
                            <a:prstClr val="black"/>
                          </a:solidFill>
                          <a:latin typeface="Cambria Math" panose="02040503050406030204" pitchFamily="18" charset="0"/>
                        </a:rPr>
                        <m:t>,…)</m:t>
                      </m:r>
                    </m:oMath>
                  </m:oMathPara>
                </a14:m>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p:txBody>
          </p:sp>
        </mc:Choice>
        <mc:Fallback xmlns="">
          <p:sp>
            <p:nvSpPr>
              <p:cNvPr id="56" name="テキスト ボックス 55"/>
              <p:cNvSpPr txBox="1">
                <a:spLocks noRot="1" noChangeAspect="1" noMove="1" noResize="1" noEditPoints="1" noAdjustHandles="1" noChangeArrowheads="1" noChangeShapeType="1" noTextEdit="1"/>
              </p:cNvSpPr>
              <p:nvPr/>
            </p:nvSpPr>
            <p:spPr>
              <a:xfrm>
                <a:off x="6036211" y="5507104"/>
                <a:ext cx="2372084" cy="1047787"/>
              </a:xfrm>
              <a:prstGeom prst="rect">
                <a:avLst/>
              </a:prstGeom>
              <a:blipFill>
                <a:blip r:embed="rId10"/>
                <a:stretch>
                  <a:fillRect/>
                </a:stretch>
              </a:blipFill>
            </p:spPr>
            <p:txBody>
              <a:bodyPr/>
              <a:lstStyle/>
              <a:p>
                <a:r>
                  <a:rPr lang="ja-JP" altLang="en-US">
                    <a:noFill/>
                  </a:rPr>
                  <a:t> </a:t>
                </a:r>
              </a:p>
            </p:txBody>
          </p:sp>
        </mc:Fallback>
      </mc:AlternateContent>
      <p:sp>
        <p:nvSpPr>
          <p:cNvPr id="2" name="スライド番号プレースホルダー 1">
            <a:extLst>
              <a:ext uri="{FF2B5EF4-FFF2-40B4-BE49-F238E27FC236}">
                <a16:creationId xmlns:a16="http://schemas.microsoft.com/office/drawing/2014/main" xmlns="" id="{DBCFFC06-12B7-419B-AFCF-1743F15FDB89}"/>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24</a:t>
            </a:fld>
            <a:endParaRPr kumimoji="1" lang="ja-JP" altLang="en-US">
              <a:solidFill>
                <a:prstClr val="black">
                  <a:tint val="75000"/>
                </a:prstClr>
              </a:solidFill>
            </a:endParaRPr>
          </a:p>
        </p:txBody>
      </p:sp>
    </p:spTree>
    <p:extLst>
      <p:ext uri="{BB962C8B-B14F-4D97-AF65-F5344CB8AC3E}">
        <p14:creationId xmlns:p14="http://schemas.microsoft.com/office/powerpoint/2010/main" val="14428771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楕円 44"/>
          <p:cNvSpPr/>
          <p:nvPr/>
        </p:nvSpPr>
        <p:spPr>
          <a:xfrm>
            <a:off x="2088365" y="3416565"/>
            <a:ext cx="4381302" cy="3290377"/>
          </a:xfrm>
          <a:prstGeom prst="ellipse">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p:sp>
        <p:nvSpPr>
          <p:cNvPr id="4" name="タイトル 1">
            <a:extLst>
              <a:ext uri="{FF2B5EF4-FFF2-40B4-BE49-F238E27FC236}">
                <a16:creationId xmlns:a16="http://schemas.microsoft.com/office/drawing/2014/main" xmlns="" id="{BDFE6E69-36EE-4189-9205-8B2BE4E147A2}"/>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3.3 </a:t>
            </a:r>
            <a:r>
              <a:rPr lang="ja-JP" altLang="en-US" sz="2800" dirty="0">
                <a:solidFill>
                  <a:prstClr val="white"/>
                </a:solidFill>
              </a:rPr>
              <a:t>パーセプトロン</a:t>
            </a:r>
          </a:p>
        </p:txBody>
      </p:sp>
      <p:sp>
        <p:nvSpPr>
          <p:cNvPr id="5" name="テキスト ボックス 4">
            <a:extLst>
              <a:ext uri="{FF2B5EF4-FFF2-40B4-BE49-F238E27FC236}">
                <a16:creationId xmlns:a16="http://schemas.microsoft.com/office/drawing/2014/main" xmlns="" id="{2F84B53A-C669-4B77-8DAB-CD008E42F799}"/>
              </a:ext>
            </a:extLst>
          </p:cNvPr>
          <p:cNvSpPr txBox="1"/>
          <p:nvPr/>
        </p:nvSpPr>
        <p:spPr>
          <a:xfrm>
            <a:off x="0" y="590720"/>
            <a:ext cx="4628190" cy="369332"/>
          </a:xfrm>
          <a:prstGeom prst="rect">
            <a:avLst/>
          </a:prstGeom>
          <a:noFill/>
        </p:spPr>
        <p:txBody>
          <a:bodyPr wrap="none" rtlCol="0">
            <a:spAutoFit/>
          </a:bodyPr>
          <a:lstStyle/>
          <a:p>
            <a:pPr defTabSz="457200"/>
            <a:r>
              <a:rPr lang="en-US" altLang="ja-JP" dirty="0">
                <a:solidFill>
                  <a:prstClr val="black"/>
                </a:solidFill>
              </a:rPr>
              <a:t>3.3.1 </a:t>
            </a:r>
            <a:r>
              <a:rPr lang="ja-JP" altLang="en-US" dirty="0">
                <a:solidFill>
                  <a:prstClr val="black"/>
                </a:solidFill>
              </a:rPr>
              <a:t>形式ニューロンによるパーセプトロン</a:t>
            </a:r>
          </a:p>
        </p:txBody>
      </p:sp>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xmlns="" id="{3D9A1447-98DC-4589-B044-D775CBFBDD1B}"/>
                  </a:ext>
                </a:extLst>
              </p:cNvPr>
              <p:cNvSpPr/>
              <p:nvPr/>
            </p:nvSpPr>
            <p:spPr>
              <a:xfrm>
                <a:off x="0" y="1253693"/>
                <a:ext cx="9050298" cy="1754326"/>
              </a:xfrm>
              <a:prstGeom prst="rect">
                <a:avLst/>
              </a:prstGeom>
              <a:solidFill>
                <a:schemeClr val="bg1">
                  <a:lumMod val="85000"/>
                </a:schemeClr>
              </a:solidFill>
            </p:spPr>
            <p:txBody>
              <a:bodyPr wrap="none">
                <a:spAutoFit/>
              </a:bodyPr>
              <a:lstStyle/>
              <a:p>
                <a:pPr defTabSz="457200"/>
                <a:r>
                  <a:rPr lang="en-US" altLang="ja-JP" dirty="0">
                    <a:solidFill>
                      <a:prstClr val="black"/>
                    </a:solidFill>
                  </a:rPr>
                  <a:t>1943: W.</a:t>
                </a:r>
                <a:r>
                  <a:rPr lang="ja-JP" altLang="en-US" dirty="0">
                    <a:solidFill>
                      <a:prstClr val="black"/>
                    </a:solidFill>
                  </a:rPr>
                  <a:t>マカロック（外科医），</a:t>
                </a:r>
                <a:r>
                  <a:rPr lang="en-US" altLang="ja-JP" dirty="0">
                    <a:solidFill>
                      <a:prstClr val="black"/>
                    </a:solidFill>
                  </a:rPr>
                  <a:t>W.</a:t>
                </a:r>
                <a:r>
                  <a:rPr lang="ja-JP" altLang="en-US" dirty="0">
                    <a:solidFill>
                      <a:prstClr val="black"/>
                    </a:solidFill>
                  </a:rPr>
                  <a:t>ピッツ</a:t>
                </a:r>
                <a:r>
                  <a:rPr lang="en-US" altLang="ja-JP" dirty="0">
                    <a:solidFill>
                      <a:prstClr val="black"/>
                    </a:solidFill>
                  </a:rPr>
                  <a:t>(</a:t>
                </a:r>
                <a:r>
                  <a:rPr lang="ja-JP" altLang="en-US" dirty="0">
                    <a:solidFill>
                      <a:prstClr val="black"/>
                    </a:solidFill>
                  </a:rPr>
                  <a:t>神童</a:t>
                </a:r>
                <a:r>
                  <a:rPr lang="en-US" altLang="ja-JP" dirty="0">
                    <a:solidFill>
                      <a:prstClr val="black"/>
                    </a:solidFill>
                  </a:rPr>
                  <a:t>)</a:t>
                </a:r>
              </a:p>
              <a:p>
                <a:pPr defTabSz="457200"/>
                <a:r>
                  <a:rPr lang="ja-JP" altLang="en-US" dirty="0">
                    <a:solidFill>
                      <a:prstClr val="black"/>
                    </a:solidFill>
                  </a:rPr>
                  <a:t>「固定値：重み</a:t>
                </a:r>
                <a14:m>
                  <m:oMath xmlns:m="http://schemas.openxmlformats.org/officeDocument/2006/math">
                    <m:r>
                      <a:rPr lang="en-US" altLang="ja-JP" i="1" dirty="0" smtClean="0">
                        <a:solidFill>
                          <a:prstClr val="black"/>
                        </a:solidFill>
                        <a:latin typeface="Cambria Math" panose="02040503050406030204" pitchFamily="18" charset="0"/>
                      </a:rPr>
                      <m:t>𝑤</m:t>
                    </m:r>
                  </m:oMath>
                </a14:m>
                <a:r>
                  <a:rPr lang="ja-JP" altLang="en-US" dirty="0">
                    <a:solidFill>
                      <a:prstClr val="black"/>
                    </a:solidFill>
                  </a:rPr>
                  <a:t>とバイアス</a:t>
                </a:r>
                <a14:m>
                  <m:oMath xmlns:m="http://schemas.openxmlformats.org/officeDocument/2006/math">
                    <m:r>
                      <a:rPr lang="en-US" altLang="ja-JP" i="1" dirty="0" smtClean="0">
                        <a:solidFill>
                          <a:prstClr val="black"/>
                        </a:solidFill>
                        <a:latin typeface="Cambria Math" panose="02040503050406030204" pitchFamily="18" charset="0"/>
                      </a:rPr>
                      <m:t>𝑏</m:t>
                    </m:r>
                  </m:oMath>
                </a14:m>
                <a:r>
                  <a:rPr lang="ja-JP" altLang="en-US" dirty="0">
                    <a:solidFill>
                      <a:prstClr val="black"/>
                    </a:solidFill>
                  </a:rPr>
                  <a:t>をもつ形式ニューロンを考える」</a:t>
                </a:r>
                <a:endParaRPr lang="en-US" altLang="ja-JP" dirty="0">
                  <a:solidFill>
                    <a:prstClr val="black"/>
                  </a:solidFill>
                </a:endParaRPr>
              </a:p>
              <a:p>
                <a:pPr defTabSz="457200"/>
                <a:r>
                  <a:rPr lang="ja-JP" altLang="en-US" dirty="0">
                    <a:solidFill>
                      <a:prstClr val="black"/>
                    </a:solidFill>
                  </a:rPr>
                  <a:t>↓</a:t>
                </a:r>
                <a:endParaRPr lang="en-US" altLang="ja-JP" dirty="0">
                  <a:solidFill>
                    <a:prstClr val="black"/>
                  </a:solidFill>
                </a:endParaRPr>
              </a:p>
              <a:p>
                <a:pPr defTabSz="457200"/>
                <a:r>
                  <a:rPr lang="en-US" altLang="ja-JP" dirty="0">
                    <a:solidFill>
                      <a:prstClr val="black"/>
                    </a:solidFill>
                  </a:rPr>
                  <a:t>1958: </a:t>
                </a:r>
                <a:r>
                  <a:rPr lang="ja-JP" altLang="en-US" dirty="0">
                    <a:solidFill>
                      <a:prstClr val="black"/>
                    </a:solidFill>
                  </a:rPr>
                  <a:t>ローゼンプラット（心理学者）</a:t>
                </a:r>
                <a:endParaRPr lang="en-US" altLang="ja-JP" dirty="0">
                  <a:solidFill>
                    <a:prstClr val="black"/>
                  </a:solidFill>
                </a:endParaRPr>
              </a:p>
              <a:p>
                <a:pPr defTabSz="457200"/>
                <a:r>
                  <a:rPr lang="ja-JP" altLang="en-US" dirty="0">
                    <a:solidFill>
                      <a:prstClr val="black"/>
                    </a:solidFill>
                  </a:rPr>
                  <a:t>「形式ニューロンの</a:t>
                </a:r>
                <a14:m>
                  <m:oMath xmlns:m="http://schemas.openxmlformats.org/officeDocument/2006/math">
                    <m:r>
                      <a:rPr lang="en-US" altLang="ja-JP" i="1" dirty="0" smtClean="0">
                        <a:solidFill>
                          <a:prstClr val="black"/>
                        </a:solidFill>
                        <a:latin typeface="Cambria Math" panose="02040503050406030204" pitchFamily="18" charset="0"/>
                      </a:rPr>
                      <m:t>𝑤</m:t>
                    </m:r>
                    <m:r>
                      <a:rPr lang="en-US" altLang="ja-JP" i="1" dirty="0" smtClean="0">
                        <a:solidFill>
                          <a:prstClr val="black"/>
                        </a:solidFill>
                        <a:latin typeface="Cambria Math" panose="02040503050406030204" pitchFamily="18" charset="0"/>
                      </a:rPr>
                      <m:t>,</m:t>
                    </m:r>
                    <m:r>
                      <a:rPr lang="en-US" altLang="ja-JP" i="1" dirty="0" smtClean="0">
                        <a:solidFill>
                          <a:prstClr val="black"/>
                        </a:solidFill>
                        <a:latin typeface="Cambria Math" panose="02040503050406030204" pitchFamily="18" charset="0"/>
                      </a:rPr>
                      <m:t>𝑏</m:t>
                    </m:r>
                  </m:oMath>
                </a14:m>
                <a:r>
                  <a:rPr lang="ja-JP" altLang="en-US" dirty="0">
                    <a:solidFill>
                      <a:prstClr val="black"/>
                    </a:solidFill>
                  </a:rPr>
                  <a:t>は固定せず，と期待問題をよく処理できるように訓練させる」</a:t>
                </a:r>
                <a:endParaRPr lang="en-US" altLang="ja-JP" dirty="0">
                  <a:solidFill>
                    <a:prstClr val="black"/>
                  </a:solidFill>
                </a:endParaRPr>
              </a:p>
              <a:p>
                <a:pPr defTabSz="457200"/>
                <a:r>
                  <a:rPr kumimoji="0" lang="ja-JP" altLang="en-US" dirty="0">
                    <a:solidFill>
                      <a:srgbClr val="FF0000"/>
                    </a:solidFill>
                  </a:rPr>
                  <a:t>教師あり学習の始まり（詳細は</a:t>
                </a:r>
                <a:r>
                  <a:rPr kumimoji="0" lang="en-US" altLang="ja-JP" dirty="0">
                    <a:solidFill>
                      <a:srgbClr val="FF0000"/>
                    </a:solidFill>
                  </a:rPr>
                  <a:t>4</a:t>
                </a:r>
                <a:r>
                  <a:rPr kumimoji="0" lang="ja-JP" altLang="en-US" dirty="0">
                    <a:solidFill>
                      <a:srgbClr val="FF0000"/>
                    </a:solidFill>
                  </a:rPr>
                  <a:t>章）</a:t>
                </a:r>
              </a:p>
            </p:txBody>
          </p:sp>
        </mc:Choice>
        <mc:Fallback xmlns="">
          <p:sp>
            <p:nvSpPr>
              <p:cNvPr id="6" name="正方形/長方形 5">
                <a:extLst>
                  <a:ext uri="{FF2B5EF4-FFF2-40B4-BE49-F238E27FC236}">
                    <a16:creationId xmlns:a16="http://schemas.microsoft.com/office/drawing/2014/main" id="{3D9A1447-98DC-4589-B044-D775CBFBDD1B}"/>
                  </a:ext>
                </a:extLst>
              </p:cNvPr>
              <p:cNvSpPr>
                <a:spLocks noRot="1" noChangeAspect="1" noMove="1" noResize="1" noEditPoints="1" noAdjustHandles="1" noChangeArrowheads="1" noChangeShapeType="1" noTextEdit="1"/>
              </p:cNvSpPr>
              <p:nvPr/>
            </p:nvSpPr>
            <p:spPr>
              <a:xfrm>
                <a:off x="0" y="1253693"/>
                <a:ext cx="9050298" cy="1754326"/>
              </a:xfrm>
              <a:prstGeom prst="rect">
                <a:avLst/>
              </a:prstGeom>
              <a:blipFill>
                <a:blip r:embed="rId3"/>
                <a:stretch>
                  <a:fillRect l="-539" t="-2091" r="-539" b="-5226"/>
                </a:stretch>
              </a:blipFill>
            </p:spPr>
            <p:txBody>
              <a:bodyPr/>
              <a:lstStyle/>
              <a:p>
                <a:r>
                  <a:rPr lang="ja-JP" altLang="en-US">
                    <a:noFill/>
                  </a:rPr>
                  <a:t> </a:t>
                </a:r>
              </a:p>
            </p:txBody>
          </p:sp>
        </mc:Fallback>
      </mc:AlternateContent>
      <p:sp>
        <p:nvSpPr>
          <p:cNvPr id="25" name="楕円 24">
            <a:extLst>
              <a:ext uri="{FF2B5EF4-FFF2-40B4-BE49-F238E27FC236}">
                <a16:creationId xmlns:a16="http://schemas.microsoft.com/office/drawing/2014/main" xmlns="" id="{2864DC14-2514-4C41-AB6C-C62C227E3CE9}"/>
              </a:ext>
            </a:extLst>
          </p:cNvPr>
          <p:cNvSpPr/>
          <p:nvPr/>
        </p:nvSpPr>
        <p:spPr>
          <a:xfrm>
            <a:off x="5825344" y="4377129"/>
            <a:ext cx="324602" cy="326955"/>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27" name="直線矢印コネクタ 26">
            <a:extLst>
              <a:ext uri="{FF2B5EF4-FFF2-40B4-BE49-F238E27FC236}">
                <a16:creationId xmlns:a16="http://schemas.microsoft.com/office/drawing/2014/main" xmlns="" id="{8863E59B-58F8-4E78-AA68-070045B24CA7}"/>
              </a:ext>
            </a:extLst>
          </p:cNvPr>
          <p:cNvCxnSpPr>
            <a:cxnSpLocks/>
            <a:endCxn id="25" idx="2"/>
          </p:cNvCxnSpPr>
          <p:nvPr/>
        </p:nvCxnSpPr>
        <p:spPr>
          <a:xfrm>
            <a:off x="4635377" y="4167663"/>
            <a:ext cx="1189967" cy="3729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a:extLst>
              <a:ext uri="{FF2B5EF4-FFF2-40B4-BE49-F238E27FC236}">
                <a16:creationId xmlns:a16="http://schemas.microsoft.com/office/drawing/2014/main" xmlns="" id="{BC344BCF-E229-4138-A785-7FC6DAE8DDC0}"/>
              </a:ext>
            </a:extLst>
          </p:cNvPr>
          <p:cNvCxnSpPr>
            <a:cxnSpLocks/>
          </p:cNvCxnSpPr>
          <p:nvPr/>
        </p:nvCxnSpPr>
        <p:spPr>
          <a:xfrm>
            <a:off x="3302177" y="4164489"/>
            <a:ext cx="1047734" cy="1499956"/>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直線矢印コネクタ 28">
            <a:extLst>
              <a:ext uri="{FF2B5EF4-FFF2-40B4-BE49-F238E27FC236}">
                <a16:creationId xmlns:a16="http://schemas.microsoft.com/office/drawing/2014/main" xmlns="" id="{0744D46F-A824-450F-B2B4-586BCD54FF16}"/>
              </a:ext>
            </a:extLst>
          </p:cNvPr>
          <p:cNvCxnSpPr>
            <a:cxnSpLocks/>
            <a:endCxn id="25" idx="2"/>
          </p:cNvCxnSpPr>
          <p:nvPr/>
        </p:nvCxnSpPr>
        <p:spPr>
          <a:xfrm flipV="1">
            <a:off x="4715416" y="4540607"/>
            <a:ext cx="1109928" cy="38341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xmlns="" id="{C6D18B69-3142-4179-9F2D-0F6845805ECF}"/>
                  </a:ext>
                </a:extLst>
              </p:cNvPr>
              <p:cNvSpPr txBox="1"/>
              <p:nvPr/>
            </p:nvSpPr>
            <p:spPr>
              <a:xfrm>
                <a:off x="5905383" y="4377129"/>
                <a:ext cx="186718"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𝑦</m:t>
                      </m:r>
                    </m:oMath>
                  </m:oMathPara>
                </a14:m>
                <a:endParaRPr lang="ja-JP" altLang="en-US" dirty="0">
                  <a:solidFill>
                    <a:prstClr val="black"/>
                  </a:solidFill>
                </a:endParaRPr>
              </a:p>
            </p:txBody>
          </p:sp>
        </mc:Choice>
        <mc:Fallback xmlns="">
          <p:sp>
            <p:nvSpPr>
              <p:cNvPr id="36" name="テキスト ボックス 35">
                <a:extLst>
                  <a:ext uri="{FF2B5EF4-FFF2-40B4-BE49-F238E27FC236}">
                    <a16:creationId xmlns:a16="http://schemas.microsoft.com/office/drawing/2014/main" id="{C6D18B69-3142-4179-9F2D-0F6845805ECF}"/>
                  </a:ext>
                </a:extLst>
              </p:cNvPr>
              <p:cNvSpPr txBox="1">
                <a:spLocks noRot="1" noChangeAspect="1" noMove="1" noResize="1" noEditPoints="1" noAdjustHandles="1" noChangeArrowheads="1" noChangeShapeType="1" noTextEdit="1"/>
              </p:cNvSpPr>
              <p:nvPr/>
            </p:nvSpPr>
            <p:spPr>
              <a:xfrm>
                <a:off x="5905383" y="4377129"/>
                <a:ext cx="186718" cy="276999"/>
              </a:xfrm>
              <a:prstGeom prst="rect">
                <a:avLst/>
              </a:prstGeom>
              <a:blipFill>
                <a:blip r:embed="rId4"/>
                <a:stretch>
                  <a:fillRect l="-33333" r="-30000" b="-26667"/>
                </a:stretch>
              </a:blipFill>
            </p:spPr>
            <p:txBody>
              <a:bodyPr/>
              <a:lstStyle/>
              <a:p>
                <a:r>
                  <a:rPr lang="ja-JP" altLang="en-US">
                    <a:noFill/>
                  </a:rPr>
                  <a:t> </a:t>
                </a:r>
              </a:p>
            </p:txBody>
          </p:sp>
        </mc:Fallback>
      </mc:AlternateContent>
      <p:sp>
        <p:nvSpPr>
          <p:cNvPr id="37" name="楕円 36">
            <a:extLst>
              <a:ext uri="{FF2B5EF4-FFF2-40B4-BE49-F238E27FC236}">
                <a16:creationId xmlns:a16="http://schemas.microsoft.com/office/drawing/2014/main" xmlns="" id="{2864DC14-2514-4C41-AB6C-C62C227E3CE9}"/>
              </a:ext>
            </a:extLst>
          </p:cNvPr>
          <p:cNvSpPr/>
          <p:nvPr/>
        </p:nvSpPr>
        <p:spPr>
          <a:xfrm>
            <a:off x="2987756" y="4002403"/>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8" name="楕円 37">
            <a:extLst>
              <a:ext uri="{FF2B5EF4-FFF2-40B4-BE49-F238E27FC236}">
                <a16:creationId xmlns:a16="http://schemas.microsoft.com/office/drawing/2014/main" xmlns="" id="{2864DC14-2514-4C41-AB6C-C62C227E3CE9}"/>
              </a:ext>
            </a:extLst>
          </p:cNvPr>
          <p:cNvSpPr/>
          <p:nvPr/>
        </p:nvSpPr>
        <p:spPr>
          <a:xfrm>
            <a:off x="4375785" y="4032363"/>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39" name="楕円 38">
            <a:extLst>
              <a:ext uri="{FF2B5EF4-FFF2-40B4-BE49-F238E27FC236}">
                <a16:creationId xmlns:a16="http://schemas.microsoft.com/office/drawing/2014/main" xmlns="" id="{2864DC14-2514-4C41-AB6C-C62C227E3CE9}"/>
              </a:ext>
            </a:extLst>
          </p:cNvPr>
          <p:cNvSpPr/>
          <p:nvPr/>
        </p:nvSpPr>
        <p:spPr>
          <a:xfrm>
            <a:off x="3038376" y="5426420"/>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0" name="楕円 39">
            <a:extLst>
              <a:ext uri="{FF2B5EF4-FFF2-40B4-BE49-F238E27FC236}">
                <a16:creationId xmlns:a16="http://schemas.microsoft.com/office/drawing/2014/main" xmlns="" id="{2864DC14-2514-4C41-AB6C-C62C227E3CE9}"/>
              </a:ext>
            </a:extLst>
          </p:cNvPr>
          <p:cNvSpPr/>
          <p:nvPr/>
        </p:nvSpPr>
        <p:spPr>
          <a:xfrm>
            <a:off x="4403272" y="4774348"/>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xmlns="" id="{982A9CC1-071F-41C2-BAE9-6950DCA8DED5}"/>
                  </a:ext>
                </a:extLst>
              </p:cNvPr>
              <p:cNvSpPr txBox="1"/>
              <p:nvPr/>
            </p:nvSpPr>
            <p:spPr>
              <a:xfrm>
                <a:off x="3010383" y="3989042"/>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30" name="テキスト ボックス 2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010383" y="3989042"/>
                <a:ext cx="276101" cy="276999"/>
              </a:xfrm>
              <a:prstGeom prst="rect">
                <a:avLst/>
              </a:prstGeom>
              <a:blipFill>
                <a:blip r:embed="rId5"/>
                <a:stretch>
                  <a:fillRect l="-13333" r="-6667" b="-152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xmlns="" id="{6CE0C47A-23EF-421E-B6D3-F9DA08712278}"/>
                  </a:ext>
                </a:extLst>
              </p:cNvPr>
              <p:cNvSpPr txBox="1"/>
              <p:nvPr/>
            </p:nvSpPr>
            <p:spPr>
              <a:xfrm>
                <a:off x="4400063" y="4002403"/>
                <a:ext cx="26680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31" name="テキスト ボックス 30">
                <a:extLst>
                  <a:ext uri="{FF2B5EF4-FFF2-40B4-BE49-F238E27FC236}">
                    <a16:creationId xmlns:a16="http://schemas.microsoft.com/office/drawing/2014/main" id="{6CE0C47A-23EF-421E-B6D3-F9DA08712278}"/>
                  </a:ext>
                </a:extLst>
              </p:cNvPr>
              <p:cNvSpPr txBox="1">
                <a:spLocks noRot="1" noChangeAspect="1" noMove="1" noResize="1" noEditPoints="1" noAdjustHandles="1" noChangeArrowheads="1" noChangeShapeType="1" noTextEdit="1"/>
              </p:cNvSpPr>
              <p:nvPr/>
            </p:nvSpPr>
            <p:spPr>
              <a:xfrm>
                <a:off x="4400063" y="4002403"/>
                <a:ext cx="266803" cy="276999"/>
              </a:xfrm>
              <a:prstGeom prst="rect">
                <a:avLst/>
              </a:prstGeom>
              <a:blipFill>
                <a:blip r:embed="rId6"/>
                <a:stretch>
                  <a:fillRect l="-11364" r="-4545"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正方形/長方形 33">
                <a:extLst>
                  <a:ext uri="{FF2B5EF4-FFF2-40B4-BE49-F238E27FC236}">
                    <a16:creationId xmlns:a16="http://schemas.microsoft.com/office/drawing/2014/main" xmlns="" id="{6B0B36AB-B828-43BE-BEC3-C890CFCC7C99}"/>
                  </a:ext>
                </a:extLst>
              </p:cNvPr>
              <p:cNvSpPr/>
              <p:nvPr/>
            </p:nvSpPr>
            <p:spPr>
              <a:xfrm>
                <a:off x="4317490" y="4704084"/>
                <a:ext cx="451470"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2</m:t>
                          </m:r>
                        </m:sub>
                      </m:sSub>
                    </m:oMath>
                  </m:oMathPara>
                </a14:m>
                <a:endParaRPr kumimoji="0" lang="ja-JP" altLang="en-US" dirty="0">
                  <a:solidFill>
                    <a:prstClr val="black"/>
                  </a:solidFill>
                </a:endParaRPr>
              </a:p>
            </p:txBody>
          </p:sp>
        </mc:Choice>
        <mc:Fallback xmlns="">
          <p:sp>
            <p:nvSpPr>
              <p:cNvPr id="34" name="正方形/長方形 33">
                <a:extLst>
                  <a:ext uri="{FF2B5EF4-FFF2-40B4-BE49-F238E27FC236}">
                    <a16:creationId xmlns:a16="http://schemas.microsoft.com/office/drawing/2014/main" id="{6B0B36AB-B828-43BE-BEC3-C890CFCC7C99}"/>
                  </a:ext>
                </a:extLst>
              </p:cNvPr>
              <p:cNvSpPr>
                <a:spLocks noRot="1" noChangeAspect="1" noMove="1" noResize="1" noEditPoints="1" noAdjustHandles="1" noChangeArrowheads="1" noChangeShapeType="1" noTextEdit="1"/>
              </p:cNvSpPr>
              <p:nvPr/>
            </p:nvSpPr>
            <p:spPr>
              <a:xfrm>
                <a:off x="4317490" y="4704084"/>
                <a:ext cx="451470" cy="369332"/>
              </a:xfrm>
              <a:prstGeom prst="rect">
                <a:avLst/>
              </a:prstGeom>
              <a:blipFill>
                <a:blip r:embed="rId7"/>
                <a:stretch>
                  <a:fillRect/>
                </a:stretch>
              </a:blipFill>
            </p:spPr>
            <p:txBody>
              <a:bodyPr/>
              <a:lstStyle/>
              <a:p>
                <a:r>
                  <a:rPr lang="ja-JP" altLang="en-US">
                    <a:noFill/>
                  </a:rPr>
                  <a:t> </a:t>
                </a:r>
              </a:p>
            </p:txBody>
          </p:sp>
        </mc:Fallback>
      </mc:AlternateContent>
      <p:cxnSp>
        <p:nvCxnSpPr>
          <p:cNvPr id="41" name="直線矢印コネクタ 40">
            <a:extLst>
              <a:ext uri="{FF2B5EF4-FFF2-40B4-BE49-F238E27FC236}">
                <a16:creationId xmlns:a16="http://schemas.microsoft.com/office/drawing/2014/main" xmlns="" id="{5C84F988-E911-4B2B-80F6-27A7CE891588}"/>
              </a:ext>
            </a:extLst>
          </p:cNvPr>
          <p:cNvCxnSpPr>
            <a:cxnSpLocks/>
            <a:stCxn id="32" idx="3"/>
            <a:endCxn id="43" idx="2"/>
          </p:cNvCxnSpPr>
          <p:nvPr/>
        </p:nvCxnSpPr>
        <p:spPr>
          <a:xfrm>
            <a:off x="3311181" y="4908992"/>
            <a:ext cx="1062526" cy="755453"/>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直線矢印コネクタ 41">
            <a:extLst>
              <a:ext uri="{FF2B5EF4-FFF2-40B4-BE49-F238E27FC236}">
                <a16:creationId xmlns:a16="http://schemas.microsoft.com/office/drawing/2014/main" xmlns="" id="{5C84F988-E911-4B2B-80F6-27A7CE891588}"/>
              </a:ext>
            </a:extLst>
          </p:cNvPr>
          <p:cNvCxnSpPr>
            <a:cxnSpLocks/>
            <a:endCxn id="25" idx="2"/>
          </p:cNvCxnSpPr>
          <p:nvPr/>
        </p:nvCxnSpPr>
        <p:spPr>
          <a:xfrm flipV="1">
            <a:off x="4674513" y="4540607"/>
            <a:ext cx="1150831" cy="117406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テキスト ボックス 1"/>
          <p:cNvSpPr txBox="1"/>
          <p:nvPr/>
        </p:nvSpPr>
        <p:spPr>
          <a:xfrm>
            <a:off x="5987645" y="3988526"/>
            <a:ext cx="2262158" cy="369332"/>
          </a:xfrm>
          <a:prstGeom prst="rect">
            <a:avLst/>
          </a:prstGeom>
          <a:noFill/>
        </p:spPr>
        <p:txBody>
          <a:bodyPr wrap="none" rtlCol="0">
            <a:spAutoFit/>
          </a:bodyPr>
          <a:lstStyle/>
          <a:p>
            <a:pPr defTabSz="457200"/>
            <a:r>
              <a:rPr lang="ja-JP" altLang="en-US" dirty="0">
                <a:solidFill>
                  <a:prstClr val="black"/>
                </a:solidFill>
              </a:rPr>
              <a:t>飲み会に参加する🍻</a:t>
            </a:r>
          </a:p>
        </p:txBody>
      </p:sp>
      <p:sp>
        <p:nvSpPr>
          <p:cNvPr id="3" name="正方形/長方形 2"/>
          <p:cNvSpPr/>
          <p:nvPr/>
        </p:nvSpPr>
        <p:spPr>
          <a:xfrm>
            <a:off x="4229470" y="3623816"/>
            <a:ext cx="646331" cy="369332"/>
          </a:xfrm>
          <a:prstGeom prst="rect">
            <a:avLst/>
          </a:prstGeom>
        </p:spPr>
        <p:txBody>
          <a:bodyPr wrap="none">
            <a:spAutoFit/>
          </a:bodyPr>
          <a:lstStyle/>
          <a:p>
            <a:pPr defTabSz="457200"/>
            <a:r>
              <a:rPr lang="ja-JP" altLang="en-US" dirty="0">
                <a:solidFill>
                  <a:prstClr val="black"/>
                </a:solidFill>
              </a:rPr>
              <a:t>場所</a:t>
            </a:r>
            <a:endParaRPr kumimoji="0" lang="ja-JP" altLang="en-US" dirty="0">
              <a:solidFill>
                <a:prstClr val="black"/>
              </a:solidFill>
            </a:endParaRPr>
          </a:p>
        </p:txBody>
      </p:sp>
      <p:sp>
        <p:nvSpPr>
          <p:cNvPr id="35" name="正方形/長方形 34"/>
          <p:cNvSpPr/>
          <p:nvPr/>
        </p:nvSpPr>
        <p:spPr>
          <a:xfrm>
            <a:off x="4220059" y="4419849"/>
            <a:ext cx="646331" cy="369332"/>
          </a:xfrm>
          <a:prstGeom prst="rect">
            <a:avLst/>
          </a:prstGeom>
        </p:spPr>
        <p:txBody>
          <a:bodyPr wrap="none">
            <a:spAutoFit/>
          </a:bodyPr>
          <a:lstStyle/>
          <a:p>
            <a:pPr defTabSz="457200"/>
            <a:r>
              <a:rPr lang="ja-JP" altLang="en-US" dirty="0">
                <a:solidFill>
                  <a:prstClr val="black"/>
                </a:solidFill>
              </a:rPr>
              <a:t>価格</a:t>
            </a:r>
            <a:endParaRPr kumimoji="0" lang="ja-JP" altLang="en-US" dirty="0">
              <a:solidFill>
                <a:prstClr val="black"/>
              </a:solidFill>
            </a:endParaRPr>
          </a:p>
        </p:txBody>
      </p:sp>
      <p:sp>
        <p:nvSpPr>
          <p:cNvPr id="43" name="楕円 42">
            <a:extLst>
              <a:ext uri="{FF2B5EF4-FFF2-40B4-BE49-F238E27FC236}">
                <a16:creationId xmlns:a16="http://schemas.microsoft.com/office/drawing/2014/main" xmlns="" id="{2864DC14-2514-4C41-AB6C-C62C227E3CE9}"/>
              </a:ext>
            </a:extLst>
          </p:cNvPr>
          <p:cNvSpPr/>
          <p:nvPr/>
        </p:nvSpPr>
        <p:spPr>
          <a:xfrm>
            <a:off x="4373707" y="5514911"/>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4" name="正方形/長方形 43">
                <a:extLst>
                  <a:ext uri="{FF2B5EF4-FFF2-40B4-BE49-F238E27FC236}">
                    <a16:creationId xmlns:a16="http://schemas.microsoft.com/office/drawing/2014/main" xmlns="" id="{6B0B36AB-B828-43BE-BEC3-C890CFCC7C99}"/>
                  </a:ext>
                </a:extLst>
              </p:cNvPr>
              <p:cNvSpPr/>
              <p:nvPr/>
            </p:nvSpPr>
            <p:spPr>
              <a:xfrm>
                <a:off x="4322428" y="5444647"/>
                <a:ext cx="451470"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3</m:t>
                          </m:r>
                        </m:sub>
                      </m:sSub>
                    </m:oMath>
                  </m:oMathPara>
                </a14:m>
                <a:endParaRPr kumimoji="0" lang="ja-JP" altLang="en-US" dirty="0">
                  <a:solidFill>
                    <a:prstClr val="black"/>
                  </a:solidFill>
                </a:endParaRPr>
              </a:p>
            </p:txBody>
          </p:sp>
        </mc:Choice>
        <mc:Fallback xmlns="">
          <p:sp>
            <p:nvSpPr>
              <p:cNvPr id="44" name="正方形/長方形 43">
                <a:extLst>
                  <a:ext uri="{FF2B5EF4-FFF2-40B4-BE49-F238E27FC236}">
                    <a16:creationId xmlns:a16="http://schemas.microsoft.com/office/drawing/2014/main" id="{6B0B36AB-B828-43BE-BEC3-C890CFCC7C99}"/>
                  </a:ext>
                </a:extLst>
              </p:cNvPr>
              <p:cNvSpPr>
                <a:spLocks noRot="1" noChangeAspect="1" noMove="1" noResize="1" noEditPoints="1" noAdjustHandles="1" noChangeArrowheads="1" noChangeShapeType="1" noTextEdit="1"/>
              </p:cNvSpPr>
              <p:nvPr/>
            </p:nvSpPr>
            <p:spPr>
              <a:xfrm>
                <a:off x="4322428" y="5444647"/>
                <a:ext cx="451470" cy="369332"/>
              </a:xfrm>
              <a:prstGeom prst="rect">
                <a:avLst/>
              </a:prstGeom>
              <a:blipFill>
                <a:blip r:embed="rId8"/>
                <a:stretch>
                  <a:fillRect/>
                </a:stretch>
              </a:blipFill>
            </p:spPr>
            <p:txBody>
              <a:bodyPr/>
              <a:lstStyle/>
              <a:p>
                <a:r>
                  <a:rPr lang="ja-JP" altLang="en-US">
                    <a:noFill/>
                  </a:rPr>
                  <a:t> </a:t>
                </a:r>
              </a:p>
            </p:txBody>
          </p:sp>
        </mc:Fallback>
      </mc:AlternateContent>
      <p:sp>
        <p:nvSpPr>
          <p:cNvPr id="57" name="正方形/長方形 56"/>
          <p:cNvSpPr/>
          <p:nvPr/>
        </p:nvSpPr>
        <p:spPr>
          <a:xfrm>
            <a:off x="1561164" y="4786527"/>
            <a:ext cx="1415772" cy="338554"/>
          </a:xfrm>
          <a:prstGeom prst="rect">
            <a:avLst/>
          </a:prstGeom>
        </p:spPr>
        <p:txBody>
          <a:bodyPr wrap="none">
            <a:spAutoFit/>
          </a:bodyPr>
          <a:lstStyle/>
          <a:p>
            <a:pPr defTabSz="457200"/>
            <a:r>
              <a:rPr lang="ja-JP" altLang="en-US" sz="1600" dirty="0">
                <a:solidFill>
                  <a:prstClr val="black"/>
                </a:solidFill>
              </a:rPr>
              <a:t>ゼミがない！</a:t>
            </a:r>
            <a:endParaRPr kumimoji="0" lang="ja-JP" altLang="en-US" sz="1600" dirty="0">
              <a:solidFill>
                <a:prstClr val="black"/>
              </a:solidFill>
            </a:endParaRPr>
          </a:p>
        </p:txBody>
      </p:sp>
      <p:sp>
        <p:nvSpPr>
          <p:cNvPr id="58" name="正方形/長方形 57"/>
          <p:cNvSpPr/>
          <p:nvPr/>
        </p:nvSpPr>
        <p:spPr>
          <a:xfrm>
            <a:off x="4294332" y="6043528"/>
            <a:ext cx="1005403" cy="584775"/>
          </a:xfrm>
          <a:prstGeom prst="rect">
            <a:avLst/>
          </a:prstGeom>
        </p:spPr>
        <p:txBody>
          <a:bodyPr wrap="none">
            <a:spAutoFit/>
          </a:bodyPr>
          <a:lstStyle/>
          <a:p>
            <a:pPr defTabSz="457200"/>
            <a:r>
              <a:rPr lang="ja-JP" altLang="en-US" sz="1600" dirty="0">
                <a:solidFill>
                  <a:prstClr val="black"/>
                </a:solidFill>
              </a:rPr>
              <a:t>飲みたい</a:t>
            </a:r>
            <a:endParaRPr lang="en-US" altLang="ja-JP" sz="1600" dirty="0">
              <a:solidFill>
                <a:prstClr val="black"/>
              </a:solidFill>
            </a:endParaRPr>
          </a:p>
          <a:p>
            <a:pPr defTabSz="457200"/>
            <a:r>
              <a:rPr lang="ja-JP" altLang="en-US" sz="1600" dirty="0">
                <a:solidFill>
                  <a:prstClr val="black"/>
                </a:solidFill>
              </a:rPr>
              <a:t>キモチ</a:t>
            </a:r>
            <a:endParaRPr kumimoji="0" lang="ja-JP" altLang="en-US" sz="1600" dirty="0">
              <a:solidFill>
                <a:prstClr val="black"/>
              </a:solidFill>
            </a:endParaRPr>
          </a:p>
        </p:txBody>
      </p:sp>
      <p:cxnSp>
        <p:nvCxnSpPr>
          <p:cNvPr id="59" name="直線矢印コネクタ 58">
            <a:extLst>
              <a:ext uri="{FF2B5EF4-FFF2-40B4-BE49-F238E27FC236}">
                <a16:creationId xmlns:a16="http://schemas.microsoft.com/office/drawing/2014/main" xmlns="" id="{5C84F988-E911-4B2B-80F6-27A7CE891588}"/>
              </a:ext>
            </a:extLst>
          </p:cNvPr>
          <p:cNvCxnSpPr>
            <a:cxnSpLocks/>
          </p:cNvCxnSpPr>
          <p:nvPr/>
        </p:nvCxnSpPr>
        <p:spPr>
          <a:xfrm>
            <a:off x="3355538" y="5592864"/>
            <a:ext cx="979787" cy="63337"/>
          </a:xfrm>
          <a:prstGeom prst="straightConnector1">
            <a:avLst/>
          </a:prstGeom>
          <a:ln w="762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xmlns="" id="{BFA58132-1049-4348-8529-BC8D9D8C6EDE}"/>
                  </a:ext>
                </a:extLst>
              </p:cNvPr>
              <p:cNvSpPr txBox="1"/>
              <p:nvPr/>
            </p:nvSpPr>
            <p:spPr>
              <a:xfrm>
                <a:off x="3038376" y="5399718"/>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60" name="テキスト ボックス 59">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3038376" y="5399718"/>
                <a:ext cx="281423" cy="276999"/>
              </a:xfrm>
              <a:prstGeom prst="rect">
                <a:avLst/>
              </a:prstGeom>
              <a:blipFill>
                <a:blip r:embed="rId9"/>
                <a:stretch>
                  <a:fillRect l="-12766" r="-6383" b="-15556"/>
                </a:stretch>
              </a:blipFill>
            </p:spPr>
            <p:txBody>
              <a:bodyPr/>
              <a:lstStyle/>
              <a:p>
                <a:r>
                  <a:rPr lang="ja-JP" altLang="en-US">
                    <a:noFill/>
                  </a:rPr>
                  <a:t> </a:t>
                </a:r>
              </a:p>
            </p:txBody>
          </p:sp>
        </mc:Fallback>
      </mc:AlternateContent>
      <p:sp>
        <p:nvSpPr>
          <p:cNvPr id="61" name="楕円 60">
            <a:extLst>
              <a:ext uri="{FF2B5EF4-FFF2-40B4-BE49-F238E27FC236}">
                <a16:creationId xmlns:a16="http://schemas.microsoft.com/office/drawing/2014/main" xmlns="" id="{2864DC14-2514-4C41-AB6C-C62C227E3CE9}"/>
              </a:ext>
            </a:extLst>
          </p:cNvPr>
          <p:cNvSpPr/>
          <p:nvPr/>
        </p:nvSpPr>
        <p:spPr>
          <a:xfrm>
            <a:off x="3038376" y="4781321"/>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xmlns="" id="{BFA58132-1049-4348-8529-BC8D9D8C6EDE}"/>
                  </a:ext>
                </a:extLst>
              </p:cNvPr>
              <p:cNvSpPr txBox="1"/>
              <p:nvPr/>
            </p:nvSpPr>
            <p:spPr>
              <a:xfrm>
                <a:off x="3029758" y="4770492"/>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32" name="テキスト ボックス 31">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3029758" y="4770492"/>
                <a:ext cx="281423" cy="276999"/>
              </a:xfrm>
              <a:prstGeom prst="rect">
                <a:avLst/>
              </a:prstGeom>
              <a:blipFill>
                <a:blip r:embed="rId10"/>
                <a:stretch>
                  <a:fillRect l="-13043" r="-8696" b="-15556"/>
                </a:stretch>
              </a:blipFill>
            </p:spPr>
            <p:txBody>
              <a:bodyPr/>
              <a:lstStyle/>
              <a:p>
                <a:r>
                  <a:rPr lang="ja-JP" altLang="en-US">
                    <a:noFill/>
                  </a:rPr>
                  <a:t> </a:t>
                </a:r>
              </a:p>
            </p:txBody>
          </p:sp>
        </mc:Fallback>
      </mc:AlternateContent>
      <p:sp>
        <p:nvSpPr>
          <p:cNvPr id="62" name="正方形/長方形 61"/>
          <p:cNvSpPr/>
          <p:nvPr/>
        </p:nvSpPr>
        <p:spPr>
          <a:xfrm>
            <a:off x="793630" y="3992598"/>
            <a:ext cx="2191913" cy="338554"/>
          </a:xfrm>
          <a:prstGeom prst="rect">
            <a:avLst/>
          </a:prstGeom>
        </p:spPr>
        <p:txBody>
          <a:bodyPr wrap="square">
            <a:spAutoFit/>
          </a:bodyPr>
          <a:lstStyle/>
          <a:p>
            <a:pPr defTabSz="457200"/>
            <a:r>
              <a:rPr lang="ja-JP" altLang="en-US" sz="1600" dirty="0">
                <a:solidFill>
                  <a:prstClr val="black"/>
                </a:solidFill>
              </a:rPr>
              <a:t>お酒が嫌いじゃない</a:t>
            </a:r>
            <a:endParaRPr kumimoji="0" lang="ja-JP" altLang="en-US" sz="1600" dirty="0">
              <a:solidFill>
                <a:prstClr val="black"/>
              </a:solidFill>
            </a:endParaRPr>
          </a:p>
        </p:txBody>
      </p:sp>
      <p:sp>
        <p:nvSpPr>
          <p:cNvPr id="63" name="正方形/長方形 62"/>
          <p:cNvSpPr/>
          <p:nvPr/>
        </p:nvSpPr>
        <p:spPr>
          <a:xfrm>
            <a:off x="1350078" y="5406677"/>
            <a:ext cx="1620957" cy="338554"/>
          </a:xfrm>
          <a:prstGeom prst="rect">
            <a:avLst/>
          </a:prstGeom>
        </p:spPr>
        <p:txBody>
          <a:bodyPr wrap="none">
            <a:spAutoFit/>
          </a:bodyPr>
          <a:lstStyle/>
          <a:p>
            <a:pPr defTabSz="457200"/>
            <a:r>
              <a:rPr lang="ja-JP" altLang="en-US" sz="1600" dirty="0">
                <a:solidFill>
                  <a:prstClr val="black"/>
                </a:solidFill>
              </a:rPr>
              <a:t>最近のんでない</a:t>
            </a:r>
            <a:endParaRPr kumimoji="0" lang="ja-JP" altLang="en-US" sz="1600" dirty="0">
              <a:solidFill>
                <a:prstClr val="black"/>
              </a:solidFill>
            </a:endParaRPr>
          </a:p>
        </p:txBody>
      </p:sp>
      <p:sp>
        <p:nvSpPr>
          <p:cNvPr id="67" name="楕円 66">
            <a:extLst>
              <a:ext uri="{FF2B5EF4-FFF2-40B4-BE49-F238E27FC236}">
                <a16:creationId xmlns:a16="http://schemas.microsoft.com/office/drawing/2014/main" xmlns="" id="{2864DC14-2514-4C41-AB6C-C62C227E3CE9}"/>
              </a:ext>
            </a:extLst>
          </p:cNvPr>
          <p:cNvSpPr/>
          <p:nvPr/>
        </p:nvSpPr>
        <p:spPr>
          <a:xfrm>
            <a:off x="3055681" y="5959721"/>
            <a:ext cx="298728" cy="29906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68" name="テキスト ボックス 67">
                <a:extLst>
                  <a:ext uri="{FF2B5EF4-FFF2-40B4-BE49-F238E27FC236}">
                    <a16:creationId xmlns:a16="http://schemas.microsoft.com/office/drawing/2014/main" xmlns="" id="{BFA58132-1049-4348-8529-BC8D9D8C6EDE}"/>
                  </a:ext>
                </a:extLst>
              </p:cNvPr>
              <p:cNvSpPr txBox="1"/>
              <p:nvPr/>
            </p:nvSpPr>
            <p:spPr>
              <a:xfrm>
                <a:off x="3055681" y="5933019"/>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4</m:t>
                          </m:r>
                        </m:sub>
                      </m:sSub>
                    </m:oMath>
                  </m:oMathPara>
                </a14:m>
                <a:endParaRPr lang="ja-JP" altLang="en-US" dirty="0">
                  <a:solidFill>
                    <a:prstClr val="black"/>
                  </a:solidFill>
                </a:endParaRPr>
              </a:p>
            </p:txBody>
          </p:sp>
        </mc:Choice>
        <mc:Fallback xmlns="">
          <p:sp>
            <p:nvSpPr>
              <p:cNvPr id="68" name="テキスト ボックス 67">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3055681" y="5933019"/>
                <a:ext cx="281423" cy="276999"/>
              </a:xfrm>
              <a:prstGeom prst="rect">
                <a:avLst/>
              </a:prstGeom>
              <a:blipFill>
                <a:blip r:embed="rId11"/>
                <a:stretch>
                  <a:fillRect l="-13043" r="-8696" b="-15217"/>
                </a:stretch>
              </a:blipFill>
            </p:spPr>
            <p:txBody>
              <a:bodyPr/>
              <a:lstStyle/>
              <a:p>
                <a:r>
                  <a:rPr lang="ja-JP" altLang="en-US">
                    <a:noFill/>
                  </a:rPr>
                  <a:t> </a:t>
                </a:r>
              </a:p>
            </p:txBody>
          </p:sp>
        </mc:Fallback>
      </mc:AlternateContent>
      <p:cxnSp>
        <p:nvCxnSpPr>
          <p:cNvPr id="69" name="直線矢印コネクタ 68">
            <a:extLst>
              <a:ext uri="{FF2B5EF4-FFF2-40B4-BE49-F238E27FC236}">
                <a16:creationId xmlns:a16="http://schemas.microsoft.com/office/drawing/2014/main" xmlns="" id="{BC344BCF-E229-4138-A785-7FC6DAE8DDC0}"/>
              </a:ext>
            </a:extLst>
          </p:cNvPr>
          <p:cNvCxnSpPr>
            <a:cxnSpLocks/>
            <a:stCxn id="68" idx="3"/>
          </p:cNvCxnSpPr>
          <p:nvPr/>
        </p:nvCxnSpPr>
        <p:spPr>
          <a:xfrm flipV="1">
            <a:off x="3337104" y="4948263"/>
            <a:ext cx="1062959" cy="112325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正方形/長方形 69"/>
          <p:cNvSpPr/>
          <p:nvPr/>
        </p:nvSpPr>
        <p:spPr>
          <a:xfrm>
            <a:off x="1192356" y="5958621"/>
            <a:ext cx="1826141" cy="338554"/>
          </a:xfrm>
          <a:prstGeom prst="rect">
            <a:avLst/>
          </a:prstGeom>
        </p:spPr>
        <p:txBody>
          <a:bodyPr wrap="none">
            <a:spAutoFit/>
          </a:bodyPr>
          <a:lstStyle/>
          <a:p>
            <a:pPr defTabSz="457200"/>
            <a:r>
              <a:rPr kumimoji="0" lang="ja-JP" altLang="en-US" sz="1600" dirty="0">
                <a:solidFill>
                  <a:prstClr val="black"/>
                </a:solidFill>
              </a:rPr>
              <a:t>酒税をあげられた</a:t>
            </a:r>
          </a:p>
        </p:txBody>
      </p:sp>
      <p:sp>
        <p:nvSpPr>
          <p:cNvPr id="7" name="スライド番号プレースホルダー 6">
            <a:extLst>
              <a:ext uri="{FF2B5EF4-FFF2-40B4-BE49-F238E27FC236}">
                <a16:creationId xmlns:a16="http://schemas.microsoft.com/office/drawing/2014/main" xmlns="" id="{EED4C31B-F19C-4CA3-84B4-C7940E48E1F6}"/>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25</a:t>
            </a:fld>
            <a:endParaRPr kumimoji="1" lang="ja-JP" altLang="en-US">
              <a:solidFill>
                <a:prstClr val="black">
                  <a:tint val="75000"/>
                </a:prstClr>
              </a:solidFill>
            </a:endParaRPr>
          </a:p>
        </p:txBody>
      </p:sp>
    </p:spTree>
    <p:extLst>
      <p:ext uri="{BB962C8B-B14F-4D97-AF65-F5344CB8AC3E}">
        <p14:creationId xmlns:p14="http://schemas.microsoft.com/office/powerpoint/2010/main" val="1181086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3.4 </a:t>
            </a:r>
            <a:r>
              <a:rPr lang="ja-JP" altLang="en-US" sz="2800" dirty="0">
                <a:solidFill>
                  <a:schemeClr val="bg1"/>
                </a:solidFill>
              </a:rPr>
              <a:t>順伝番型ニューラルネットワークの構造</a:t>
            </a:r>
            <a:endParaRPr kumimoji="1" lang="ja-JP" altLang="en-US" sz="2800" dirty="0">
              <a:solidFill>
                <a:schemeClr val="bg1"/>
              </a:solidFill>
            </a:endParaRPr>
          </a:p>
        </p:txBody>
      </p:sp>
      <p:sp>
        <p:nvSpPr>
          <p:cNvPr id="27" name="テキスト ボックス 26">
            <a:extLst>
              <a:ext uri="{FF2B5EF4-FFF2-40B4-BE49-F238E27FC236}">
                <a16:creationId xmlns:a16="http://schemas.microsoft.com/office/drawing/2014/main" xmlns="" id="{E2A81FF6-195D-40DB-A7F4-C4AE9C3EA2AB}"/>
              </a:ext>
            </a:extLst>
          </p:cNvPr>
          <p:cNvSpPr txBox="1"/>
          <p:nvPr/>
        </p:nvSpPr>
        <p:spPr>
          <a:xfrm>
            <a:off x="0" y="586486"/>
            <a:ext cx="9144000" cy="646331"/>
          </a:xfrm>
          <a:prstGeom prst="rect">
            <a:avLst/>
          </a:prstGeom>
          <a:noFill/>
        </p:spPr>
        <p:txBody>
          <a:bodyPr wrap="square" rtlCol="0">
            <a:spAutoFit/>
          </a:bodyPr>
          <a:lstStyle/>
          <a:p>
            <a:pPr defTabSz="457200"/>
            <a:r>
              <a:rPr lang="ja-JP" altLang="en-US" dirty="0">
                <a:solidFill>
                  <a:prstClr val="black"/>
                </a:solidFill>
              </a:rPr>
              <a:t>→この章では，現代型ニューラルネットについて</a:t>
            </a:r>
            <a:endParaRPr lang="en-US" altLang="ja-JP" dirty="0">
              <a:solidFill>
                <a:prstClr val="black"/>
              </a:solidFill>
            </a:endParaRPr>
          </a:p>
          <a:p>
            <a:pPr defTabSz="457200"/>
            <a:r>
              <a:rPr lang="en-US" altLang="ja-JP" dirty="0">
                <a:solidFill>
                  <a:prstClr val="black"/>
                </a:solidFill>
              </a:rPr>
              <a:t>3.4.1 </a:t>
            </a:r>
            <a:r>
              <a:rPr lang="ja-JP" altLang="en-US" dirty="0">
                <a:solidFill>
                  <a:prstClr val="black"/>
                </a:solidFill>
              </a:rPr>
              <a:t>ユニットと順伝番型ニューラルネットワーク</a:t>
            </a:r>
            <a:endParaRPr lang="en-US" altLang="ja-JP" dirty="0">
              <a:solidFill>
                <a:prstClr val="black"/>
              </a:solidFill>
            </a:endParaRPr>
          </a:p>
        </p:txBody>
      </p:sp>
      <mc:AlternateContent xmlns:mc="http://schemas.openxmlformats.org/markup-compatibility/2006" xmlns:a14="http://schemas.microsoft.com/office/drawing/2010/main">
        <mc:Choice Requires="a14">
          <p:graphicFrame>
            <p:nvGraphicFramePr>
              <p:cNvPr id="8" name="表 7"/>
              <p:cNvGraphicFramePr>
                <a:graphicFrameLocks noGrp="1"/>
              </p:cNvGraphicFramePr>
              <p:nvPr>
                <p:extLst/>
              </p:nvPr>
            </p:nvGraphicFramePr>
            <p:xfrm>
              <a:off x="249748" y="1252860"/>
              <a:ext cx="8640476" cy="1559560"/>
            </p:xfrm>
            <a:graphic>
              <a:graphicData uri="http://schemas.openxmlformats.org/drawingml/2006/table">
                <a:tbl>
                  <a:tblPr firstRow="1" bandRow="1">
                    <a:tableStyleId>{5940675A-B579-460E-94D1-54222C63F5DA}</a:tableStyleId>
                  </a:tblPr>
                  <a:tblGrid>
                    <a:gridCol w="4320238">
                      <a:extLst>
                        <a:ext uri="{9D8B030D-6E8A-4147-A177-3AD203B41FA5}">
                          <a16:colId xmlns:a16="http://schemas.microsoft.com/office/drawing/2014/main" xmlns="" val="371168606"/>
                        </a:ext>
                      </a:extLst>
                    </a:gridCol>
                    <a:gridCol w="4320238">
                      <a:extLst>
                        <a:ext uri="{9D8B030D-6E8A-4147-A177-3AD203B41FA5}">
                          <a16:colId xmlns:a16="http://schemas.microsoft.com/office/drawing/2014/main" xmlns="" val="245853290"/>
                        </a:ext>
                      </a:extLst>
                    </a:gridCol>
                  </a:tblGrid>
                  <a:tr h="370840">
                    <a:tc>
                      <a:txBody>
                        <a:bodyPr/>
                        <a:lstStyle/>
                        <a:p>
                          <a:r>
                            <a:rPr kumimoji="1" lang="ja-JP" altLang="en-US" dirty="0"/>
                            <a:t>形式ニューロン</a:t>
                          </a:r>
                        </a:p>
                      </a:txBody>
                      <a:tcPr>
                        <a:solidFill>
                          <a:schemeClr val="accent6">
                            <a:lumMod val="20000"/>
                            <a:lumOff val="80000"/>
                          </a:schemeClr>
                        </a:solidFill>
                      </a:tcPr>
                    </a:tc>
                    <a:tc>
                      <a:txBody>
                        <a:bodyPr/>
                        <a:lstStyle/>
                        <a:p>
                          <a:r>
                            <a:rPr kumimoji="1" lang="ja-JP" altLang="en-US" dirty="0"/>
                            <a:t>パーセプトロン</a:t>
                          </a:r>
                        </a:p>
                      </a:txBody>
                      <a:tcPr>
                        <a:solidFill>
                          <a:schemeClr val="accent6">
                            <a:lumMod val="20000"/>
                            <a:lumOff val="80000"/>
                          </a:schemeClr>
                        </a:solidFill>
                      </a:tcPr>
                    </a:tc>
                    <a:extLst>
                      <a:ext uri="{0D108BD9-81ED-4DB2-BD59-A6C34878D82A}">
                        <a16:rowId xmlns:a16="http://schemas.microsoft.com/office/drawing/2014/main" xmlns="" val="1142749148"/>
                      </a:ext>
                    </a:extLst>
                  </a:tr>
                  <a:tr h="370840">
                    <a:tc>
                      <a:txBody>
                        <a:bodyPr/>
                        <a:lstStyle/>
                        <a:p>
                          <a:pPr marL="285750" indent="-285750">
                            <a:buFont typeface="Arial" panose="020B0604020202020204" pitchFamily="34" charset="0"/>
                            <a:buChar char="•"/>
                          </a:pPr>
                          <a:r>
                            <a:rPr kumimoji="1" lang="ja-JP" altLang="en-US" dirty="0"/>
                            <a:t>入出力は</a:t>
                          </a:r>
                          <a14:m>
                            <m:oMath xmlns:m="http://schemas.openxmlformats.org/officeDocument/2006/math">
                              <m:r>
                                <a:rPr kumimoji="1" lang="en-US" altLang="ja-JP" i="1" dirty="0" smtClean="0">
                                  <a:latin typeface="Cambria Math" panose="02040503050406030204" pitchFamily="18" charset="0"/>
                                </a:rPr>
                                <m:t>(0,1)</m:t>
                              </m:r>
                              <m:r>
                                <a:rPr kumimoji="1" lang="ja-JP" altLang="en-US" i="1" dirty="0" smtClean="0">
                                  <a:latin typeface="Cambria Math" panose="02040503050406030204" pitchFamily="18" charset="0"/>
                                </a:rPr>
                                <m:t>の</m:t>
                              </m:r>
                            </m:oMath>
                          </a14:m>
                          <a:r>
                            <a:rPr kumimoji="1" lang="en-US" altLang="ja-JP" dirty="0"/>
                            <a:t>2</a:t>
                          </a:r>
                          <a:r>
                            <a:rPr kumimoji="1" lang="ja-JP" altLang="en-US" dirty="0"/>
                            <a:t>値しかとらない</a:t>
                          </a:r>
                          <a:endParaRPr kumimoji="1" lang="en-US" altLang="ja-JP" dirty="0"/>
                        </a:p>
                        <a:p>
                          <a:pPr marL="285750" indent="-285750">
                            <a:buFont typeface="Arial" panose="020B0604020202020204" pitchFamily="34" charset="0"/>
                            <a:buChar char="•"/>
                          </a:pPr>
                          <a:r>
                            <a:rPr kumimoji="1" lang="ja-JP" altLang="en-US" dirty="0"/>
                            <a:t>活性化関数として</a:t>
                          </a:r>
                          <a14:m>
                            <m:oMath xmlns:m="http://schemas.openxmlformats.org/officeDocument/2006/math">
                              <m:r>
                                <a:rPr kumimoji="1" lang="en-US" altLang="ja-JP" i="1" dirty="0" smtClean="0">
                                  <a:latin typeface="Cambria Math" panose="02040503050406030204" pitchFamily="18" charset="0"/>
                                </a:rPr>
                                <m:t>(0,1)</m:t>
                              </m:r>
                              <m:r>
                                <a:rPr kumimoji="1" lang="ja-JP" altLang="en-US" i="1" dirty="0" smtClean="0">
                                  <a:latin typeface="Cambria Math" panose="02040503050406030204" pitchFamily="18" charset="0"/>
                                </a:rPr>
                                <m:t>の</m:t>
                              </m:r>
                            </m:oMath>
                          </a14:m>
                          <a:r>
                            <a:rPr kumimoji="1" lang="en-US" altLang="ja-JP" dirty="0"/>
                            <a:t>2</a:t>
                          </a:r>
                          <a:r>
                            <a:rPr kumimoji="1" lang="ja-JP" altLang="en-US" dirty="0"/>
                            <a:t>値を示す階段関数を使用</a:t>
                          </a:r>
                          <a:r>
                            <a:rPr kumimoji="1" lang="en-US" altLang="ja-JP" dirty="0"/>
                            <a:t/>
                          </a:r>
                          <a:br>
                            <a:rPr kumimoji="1" lang="en-US" altLang="ja-JP" dirty="0"/>
                          </a:br>
                          <a:r>
                            <a:rPr kumimoji="1" lang="ja-JP" altLang="en-US" dirty="0"/>
                            <a:t>（</a:t>
                          </a:r>
                          <a:r>
                            <a:rPr kumimoji="1" lang="en-US" altLang="ja-JP" dirty="0"/>
                            <a:t>Ex. </a:t>
                          </a:r>
                          <a:r>
                            <a:rPr kumimoji="1" lang="ja-JP" altLang="en-US" dirty="0"/>
                            <a:t>ヘビサイドの階段関数）</a:t>
                          </a:r>
                          <a:endParaRPr kumimoji="1" lang="en-US" altLang="ja-JP" dirty="0"/>
                        </a:p>
                      </a:txBody>
                      <a:tcPr/>
                    </a:tc>
                    <a:tc>
                      <a:txBody>
                        <a:bodyPr/>
                        <a:lstStyle/>
                        <a:p>
                          <a:pPr marL="285750" indent="-285750">
                            <a:buFont typeface="Arial" panose="020B0604020202020204" pitchFamily="34" charset="0"/>
                            <a:buChar char="•"/>
                          </a:pPr>
                          <a:r>
                            <a:rPr kumimoji="1" lang="ja-JP" altLang="en-US" dirty="0"/>
                            <a:t>入出力にすべての実数値をとる</a:t>
                          </a:r>
                          <a:endParaRPr kumimoji="1" lang="en-US" altLang="ja-JP" dirty="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a:t>活性化関数として微分可能な増加関数を採用できる</a:t>
                          </a:r>
                          <a:r>
                            <a:rPr kumimoji="1" lang="en-US" altLang="ja-JP" dirty="0"/>
                            <a:t/>
                          </a:r>
                          <a:br>
                            <a:rPr kumimoji="1" lang="en-US" altLang="ja-JP" dirty="0"/>
                          </a:br>
                          <a:r>
                            <a:rPr kumimoji="1" lang="ja-JP" altLang="en-US" dirty="0"/>
                            <a:t>（</a:t>
                          </a:r>
                          <a:r>
                            <a:rPr kumimoji="1" lang="en-US" altLang="ja-JP" dirty="0"/>
                            <a:t>Ex. </a:t>
                          </a:r>
                          <a:r>
                            <a:rPr kumimoji="1" lang="ja-JP" altLang="en-US" dirty="0"/>
                            <a:t>シグモイド関数）</a:t>
                          </a:r>
                          <a:endParaRPr kumimoji="1" lang="en-US" altLang="ja-JP" dirty="0"/>
                        </a:p>
                      </a:txBody>
                      <a:tcPr/>
                    </a:tc>
                    <a:extLst>
                      <a:ext uri="{0D108BD9-81ED-4DB2-BD59-A6C34878D82A}">
                        <a16:rowId xmlns:a16="http://schemas.microsoft.com/office/drawing/2014/main" xmlns="" val="3935684749"/>
                      </a:ext>
                    </a:extLst>
                  </a:tr>
                </a:tbl>
              </a:graphicData>
            </a:graphic>
          </p:graphicFrame>
        </mc:Choice>
        <mc:Fallback xmlns="">
          <p:graphicFrame>
            <p:nvGraphicFramePr>
              <p:cNvPr id="8" name="表 7"/>
              <p:cNvGraphicFramePr>
                <a:graphicFrameLocks noGrp="1"/>
              </p:cNvGraphicFramePr>
              <p:nvPr>
                <p:extLst/>
              </p:nvPr>
            </p:nvGraphicFramePr>
            <p:xfrm>
              <a:off x="249748" y="1252860"/>
              <a:ext cx="8640476" cy="1559560"/>
            </p:xfrm>
            <a:graphic>
              <a:graphicData uri="http://schemas.openxmlformats.org/drawingml/2006/table">
                <a:tbl>
                  <a:tblPr firstRow="1" bandRow="1">
                    <a:tableStyleId>{5940675A-B579-460E-94D1-54222C63F5DA}</a:tableStyleId>
                  </a:tblPr>
                  <a:tblGrid>
                    <a:gridCol w="4320238">
                      <a:extLst>
                        <a:ext uri="{9D8B030D-6E8A-4147-A177-3AD203B41FA5}">
                          <a16:colId xmlns:a16="http://schemas.microsoft.com/office/drawing/2014/main" val="371168606"/>
                        </a:ext>
                      </a:extLst>
                    </a:gridCol>
                    <a:gridCol w="4320238">
                      <a:extLst>
                        <a:ext uri="{9D8B030D-6E8A-4147-A177-3AD203B41FA5}">
                          <a16:colId xmlns:a16="http://schemas.microsoft.com/office/drawing/2014/main" val="245853290"/>
                        </a:ext>
                      </a:extLst>
                    </a:gridCol>
                  </a:tblGrid>
                  <a:tr h="370840">
                    <a:tc>
                      <a:txBody>
                        <a:bodyPr/>
                        <a:lstStyle/>
                        <a:p>
                          <a:r>
                            <a:rPr kumimoji="1" lang="ja-JP" altLang="en-US" dirty="0" smtClean="0"/>
                            <a:t>形式ニューロン</a:t>
                          </a:r>
                          <a:endParaRPr kumimoji="1" lang="ja-JP" altLang="en-US" dirty="0"/>
                        </a:p>
                      </a:txBody>
                      <a:tcPr>
                        <a:solidFill>
                          <a:schemeClr val="accent6">
                            <a:lumMod val="20000"/>
                            <a:lumOff val="80000"/>
                          </a:schemeClr>
                        </a:solidFill>
                      </a:tcPr>
                    </a:tc>
                    <a:tc>
                      <a:txBody>
                        <a:bodyPr/>
                        <a:lstStyle/>
                        <a:p>
                          <a:r>
                            <a:rPr kumimoji="1" lang="ja-JP" altLang="en-US" dirty="0" smtClean="0"/>
                            <a:t>パーセプトロン</a:t>
                          </a:r>
                          <a:endParaRPr kumimoji="1" lang="ja-JP" altLang="en-US" dirty="0"/>
                        </a:p>
                      </a:txBody>
                      <a:tcPr>
                        <a:solidFill>
                          <a:schemeClr val="accent6">
                            <a:lumMod val="20000"/>
                            <a:lumOff val="80000"/>
                          </a:schemeClr>
                        </a:solidFill>
                      </a:tcPr>
                    </a:tc>
                    <a:extLst>
                      <a:ext uri="{0D108BD9-81ED-4DB2-BD59-A6C34878D82A}">
                        <a16:rowId xmlns:a16="http://schemas.microsoft.com/office/drawing/2014/main" val="1142749148"/>
                      </a:ext>
                    </a:extLst>
                  </a:tr>
                  <a:tr h="1188720">
                    <a:tc>
                      <a:txBody>
                        <a:bodyPr/>
                        <a:lstStyle/>
                        <a:p>
                          <a:endParaRPr lang="ja-JP"/>
                        </a:p>
                      </a:txBody>
                      <a:tcPr>
                        <a:blipFill>
                          <a:blip r:embed="rId2"/>
                          <a:stretch>
                            <a:fillRect l="-141" t="-33163" r="-100141" b="-8163"/>
                          </a:stretch>
                        </a:blipFill>
                      </a:tcPr>
                    </a:tc>
                    <a:tc>
                      <a:txBody>
                        <a:bodyPr/>
                        <a:lstStyle/>
                        <a:p>
                          <a:pPr marL="285750" indent="-285750">
                            <a:buFont typeface="Arial" panose="020B0604020202020204" pitchFamily="34" charset="0"/>
                            <a:buChar char="•"/>
                          </a:pPr>
                          <a:r>
                            <a:rPr kumimoji="1" lang="ja-JP" altLang="en-US" dirty="0" smtClean="0"/>
                            <a:t>入出力にすべての実数値をとる</a:t>
                          </a:r>
                          <a:endParaRPr kumimoji="1" lang="en-US" altLang="ja-JP" dirty="0" smtClean="0"/>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dirty="0" smtClean="0"/>
                            <a:t>活性化関数として微分可能な増加関数を採用できる</a:t>
                          </a:r>
                          <a:r>
                            <a:rPr kumimoji="1" lang="en-US" altLang="ja-JP" dirty="0" smtClean="0"/>
                            <a:t/>
                          </a:r>
                          <a:br>
                            <a:rPr kumimoji="1" lang="en-US" altLang="ja-JP" dirty="0" smtClean="0"/>
                          </a:br>
                          <a:r>
                            <a:rPr kumimoji="1" lang="ja-JP" altLang="en-US" dirty="0" smtClean="0"/>
                            <a:t>（</a:t>
                          </a:r>
                          <a:r>
                            <a:rPr kumimoji="1" lang="en-US" altLang="ja-JP" dirty="0" smtClean="0"/>
                            <a:t>Ex. </a:t>
                          </a:r>
                          <a:r>
                            <a:rPr kumimoji="1" lang="ja-JP" altLang="en-US" dirty="0" smtClean="0"/>
                            <a:t>シグモイド関数）</a:t>
                          </a:r>
                          <a:endParaRPr kumimoji="1" lang="en-US" altLang="ja-JP" dirty="0" smtClean="0"/>
                        </a:p>
                      </a:txBody>
                      <a:tcPr/>
                    </a:tc>
                    <a:extLst>
                      <a:ext uri="{0D108BD9-81ED-4DB2-BD59-A6C34878D82A}">
                        <a16:rowId xmlns:a16="http://schemas.microsoft.com/office/drawing/2014/main" val="3935684749"/>
                      </a:ext>
                    </a:extLst>
                  </a:tr>
                </a:tbl>
              </a:graphicData>
            </a:graphic>
          </p:graphicFrame>
        </mc:Fallback>
      </mc:AlternateContent>
      <p:sp>
        <p:nvSpPr>
          <p:cNvPr id="10" name="楕円 9">
            <a:extLst>
              <a:ext uri="{FF2B5EF4-FFF2-40B4-BE49-F238E27FC236}">
                <a16:creationId xmlns:a16="http://schemas.microsoft.com/office/drawing/2014/main" xmlns="" id="{2864DC14-2514-4C41-AB6C-C62C227E3CE9}"/>
              </a:ext>
            </a:extLst>
          </p:cNvPr>
          <p:cNvSpPr/>
          <p:nvPr/>
        </p:nvSpPr>
        <p:spPr>
          <a:xfrm>
            <a:off x="4349155" y="3506872"/>
            <a:ext cx="464588" cy="464588"/>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11" name="直線矢印コネクタ 10">
            <a:extLst>
              <a:ext uri="{FF2B5EF4-FFF2-40B4-BE49-F238E27FC236}">
                <a16:creationId xmlns:a16="http://schemas.microsoft.com/office/drawing/2014/main" xmlns="" id="{5C84F988-E911-4B2B-80F6-27A7CE891588}"/>
              </a:ext>
            </a:extLst>
          </p:cNvPr>
          <p:cNvCxnSpPr>
            <a:cxnSpLocks/>
          </p:cNvCxnSpPr>
          <p:nvPr/>
        </p:nvCxnSpPr>
        <p:spPr>
          <a:xfrm>
            <a:off x="3080378" y="3733574"/>
            <a:ext cx="1238082"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矢印コネクタ 11">
            <a:extLst>
              <a:ext uri="{FF2B5EF4-FFF2-40B4-BE49-F238E27FC236}">
                <a16:creationId xmlns:a16="http://schemas.microsoft.com/office/drawing/2014/main" xmlns="" id="{8863E59B-58F8-4E78-AA68-070045B24CA7}"/>
              </a:ext>
            </a:extLst>
          </p:cNvPr>
          <p:cNvCxnSpPr>
            <a:cxnSpLocks/>
          </p:cNvCxnSpPr>
          <p:nvPr/>
        </p:nvCxnSpPr>
        <p:spPr>
          <a:xfrm>
            <a:off x="3039918" y="3013383"/>
            <a:ext cx="1278541" cy="58262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a:extLst>
              <a:ext uri="{FF2B5EF4-FFF2-40B4-BE49-F238E27FC236}">
                <a16:creationId xmlns:a16="http://schemas.microsoft.com/office/drawing/2014/main" xmlns="" id="{BC344BCF-E229-4138-A785-7FC6DAE8DDC0}"/>
              </a:ext>
            </a:extLst>
          </p:cNvPr>
          <p:cNvCxnSpPr>
            <a:cxnSpLocks/>
          </p:cNvCxnSpPr>
          <p:nvPr/>
        </p:nvCxnSpPr>
        <p:spPr>
          <a:xfrm flipV="1">
            <a:off x="3112746" y="3830678"/>
            <a:ext cx="1189529" cy="582627"/>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xmlns="" id="{0744D46F-A824-450F-B2B4-586BCD54FF16}"/>
              </a:ext>
            </a:extLst>
          </p:cNvPr>
          <p:cNvCxnSpPr>
            <a:cxnSpLocks/>
          </p:cNvCxnSpPr>
          <p:nvPr/>
        </p:nvCxnSpPr>
        <p:spPr>
          <a:xfrm>
            <a:off x="4792867" y="3727350"/>
            <a:ext cx="969691" cy="91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テキスト ボックス 14">
                <a:extLst>
                  <a:ext uri="{FF2B5EF4-FFF2-40B4-BE49-F238E27FC236}">
                    <a16:creationId xmlns:a16="http://schemas.microsoft.com/office/drawing/2014/main" xmlns="" id="{982A9CC1-071F-41C2-BAE9-6950DCA8DED5}"/>
                  </a:ext>
                </a:extLst>
              </p:cNvPr>
              <p:cNvSpPr txBox="1"/>
              <p:nvPr/>
            </p:nvSpPr>
            <p:spPr>
              <a:xfrm>
                <a:off x="2763817" y="2832463"/>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15" name="テキスト ボックス 14">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763817" y="2832463"/>
                <a:ext cx="276101" cy="276999"/>
              </a:xfrm>
              <a:prstGeom prst="rect">
                <a:avLst/>
              </a:prstGeom>
              <a:blipFill>
                <a:blip r:embed="rId3"/>
                <a:stretch>
                  <a:fillRect l="-13043" r="-6522"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xmlns="" id="{6CE0C47A-23EF-421E-B6D3-F9DA08712278}"/>
                  </a:ext>
                </a:extLst>
              </p:cNvPr>
              <p:cNvSpPr txBox="1"/>
              <p:nvPr/>
            </p:nvSpPr>
            <p:spPr>
              <a:xfrm>
                <a:off x="2754377" y="3575581"/>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16" name="テキスト ボックス 15">
                <a:extLst>
                  <a:ext uri="{FF2B5EF4-FFF2-40B4-BE49-F238E27FC236}">
                    <a16:creationId xmlns:a16="http://schemas.microsoft.com/office/drawing/2014/main" id="{6CE0C47A-23EF-421E-B6D3-F9DA08712278}"/>
                  </a:ext>
                </a:extLst>
              </p:cNvPr>
              <p:cNvSpPr txBox="1">
                <a:spLocks noRot="1" noChangeAspect="1" noMove="1" noResize="1" noEditPoints="1" noAdjustHandles="1" noChangeArrowheads="1" noChangeShapeType="1" noTextEdit="1"/>
              </p:cNvSpPr>
              <p:nvPr/>
            </p:nvSpPr>
            <p:spPr>
              <a:xfrm>
                <a:off x="2754377" y="3575581"/>
                <a:ext cx="281424" cy="276999"/>
              </a:xfrm>
              <a:prstGeom prst="rect">
                <a:avLst/>
              </a:prstGeom>
              <a:blipFill>
                <a:blip r:embed="rId4"/>
                <a:stretch>
                  <a:fillRect l="-13043" r="-6522"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xmlns="" id="{BFA58132-1049-4348-8529-BC8D9D8C6EDE}"/>
                  </a:ext>
                </a:extLst>
              </p:cNvPr>
              <p:cNvSpPr txBox="1"/>
              <p:nvPr/>
            </p:nvSpPr>
            <p:spPr>
              <a:xfrm>
                <a:off x="2736844" y="4326791"/>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17" name="テキスト ボックス 16">
                <a:extLst>
                  <a:ext uri="{FF2B5EF4-FFF2-40B4-BE49-F238E27FC236}">
                    <a16:creationId xmlns:a16="http://schemas.microsoft.com/office/drawing/2014/main" id="{BFA58132-1049-4348-8529-BC8D9D8C6EDE}"/>
                  </a:ext>
                </a:extLst>
              </p:cNvPr>
              <p:cNvSpPr txBox="1">
                <a:spLocks noRot="1" noChangeAspect="1" noMove="1" noResize="1" noEditPoints="1" noAdjustHandles="1" noChangeArrowheads="1" noChangeShapeType="1" noTextEdit="1"/>
              </p:cNvSpPr>
              <p:nvPr/>
            </p:nvSpPr>
            <p:spPr>
              <a:xfrm>
                <a:off x="2736844" y="4326791"/>
                <a:ext cx="281423" cy="276999"/>
              </a:xfrm>
              <a:prstGeom prst="rect">
                <a:avLst/>
              </a:prstGeom>
              <a:blipFill>
                <a:blip r:embed="rId5"/>
                <a:stretch>
                  <a:fillRect l="-13043" r="-6522" b="-1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a:extLst>
                  <a:ext uri="{FF2B5EF4-FFF2-40B4-BE49-F238E27FC236}">
                    <a16:creationId xmlns:a16="http://schemas.microsoft.com/office/drawing/2014/main" xmlns="" id="{36A5C3BE-B384-4D42-B9D8-FD5ED91756F4}"/>
                  </a:ext>
                </a:extLst>
              </p:cNvPr>
              <p:cNvSpPr/>
              <p:nvPr/>
            </p:nvSpPr>
            <p:spPr>
              <a:xfrm>
                <a:off x="3540891" y="2853658"/>
                <a:ext cx="520882" cy="369332"/>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1</m:t>
                          </m:r>
                        </m:sub>
                      </m:sSub>
                    </m:oMath>
                  </m:oMathPara>
                </a14:m>
                <a:endParaRPr kumimoji="0" lang="ja-JP" altLang="en-US" dirty="0">
                  <a:solidFill>
                    <a:prstClr val="black"/>
                  </a:solidFill>
                </a:endParaRPr>
              </a:p>
            </p:txBody>
          </p:sp>
        </mc:Choice>
        <mc:Fallback xmlns="">
          <p:sp>
            <p:nvSpPr>
              <p:cNvPr id="18" name="正方形/長方形 17">
                <a:extLst>
                  <a:ext uri="{FF2B5EF4-FFF2-40B4-BE49-F238E27FC236}">
                    <a16:creationId xmlns:a16="http://schemas.microsoft.com/office/drawing/2014/main" id="{36A5C3BE-B384-4D42-B9D8-FD5ED91756F4}"/>
                  </a:ext>
                </a:extLst>
              </p:cNvPr>
              <p:cNvSpPr>
                <a:spLocks noRot="1" noChangeAspect="1" noMove="1" noResize="1" noEditPoints="1" noAdjustHandles="1" noChangeArrowheads="1" noChangeShapeType="1" noTextEdit="1"/>
              </p:cNvSpPr>
              <p:nvPr/>
            </p:nvSpPr>
            <p:spPr>
              <a:xfrm>
                <a:off x="3540891" y="2853658"/>
                <a:ext cx="520882" cy="369332"/>
              </a:xfrm>
              <a:prstGeom prst="rect">
                <a:avLst/>
              </a:prstGeom>
              <a:blipFill>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正方形/長方形 18">
                <a:extLst>
                  <a:ext uri="{FF2B5EF4-FFF2-40B4-BE49-F238E27FC236}">
                    <a16:creationId xmlns:a16="http://schemas.microsoft.com/office/drawing/2014/main" xmlns="" id="{6B0B36AB-B828-43BE-BEC3-C890CFCC7C99}"/>
                  </a:ext>
                </a:extLst>
              </p:cNvPr>
              <p:cNvSpPr/>
              <p:nvPr/>
            </p:nvSpPr>
            <p:spPr>
              <a:xfrm>
                <a:off x="3499082" y="3392938"/>
                <a:ext cx="507127"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2</m:t>
                          </m:r>
                        </m:sub>
                      </m:sSub>
                    </m:oMath>
                  </m:oMathPara>
                </a14:m>
                <a:endParaRPr kumimoji="0" lang="ja-JP" altLang="en-US" dirty="0">
                  <a:solidFill>
                    <a:prstClr val="black"/>
                  </a:solidFill>
                </a:endParaRPr>
              </a:p>
            </p:txBody>
          </p:sp>
        </mc:Choice>
        <mc:Fallback xmlns="">
          <p:sp>
            <p:nvSpPr>
              <p:cNvPr id="19" name="正方形/長方形 18">
                <a:extLst>
                  <a:ext uri="{FF2B5EF4-FFF2-40B4-BE49-F238E27FC236}">
                    <a16:creationId xmlns:a16="http://schemas.microsoft.com/office/drawing/2014/main" id="{6B0B36AB-B828-43BE-BEC3-C890CFCC7C99}"/>
                  </a:ext>
                </a:extLst>
              </p:cNvPr>
              <p:cNvSpPr>
                <a:spLocks noRot="1" noChangeAspect="1" noMove="1" noResize="1" noEditPoints="1" noAdjustHandles="1" noChangeArrowheads="1" noChangeShapeType="1" noTextEdit="1"/>
              </p:cNvSpPr>
              <p:nvPr/>
            </p:nvSpPr>
            <p:spPr>
              <a:xfrm>
                <a:off x="3499082" y="3392938"/>
                <a:ext cx="507127" cy="369332"/>
              </a:xfrm>
              <a:prstGeom prst="rect">
                <a:avLst/>
              </a:prstGeom>
              <a:blipFill>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正方形/長方形 19">
                <a:extLst>
                  <a:ext uri="{FF2B5EF4-FFF2-40B4-BE49-F238E27FC236}">
                    <a16:creationId xmlns:a16="http://schemas.microsoft.com/office/drawing/2014/main" xmlns="" id="{0DD2C764-2201-47F7-BC11-1F5321E9B315}"/>
                  </a:ext>
                </a:extLst>
              </p:cNvPr>
              <p:cNvSpPr/>
              <p:nvPr/>
            </p:nvSpPr>
            <p:spPr>
              <a:xfrm>
                <a:off x="3504557" y="4082929"/>
                <a:ext cx="507127" cy="36933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3</m:t>
                          </m:r>
                        </m:sub>
                      </m:sSub>
                    </m:oMath>
                  </m:oMathPara>
                </a14:m>
                <a:endParaRPr kumimoji="0" lang="ja-JP" altLang="en-US" dirty="0">
                  <a:solidFill>
                    <a:prstClr val="black"/>
                  </a:solidFill>
                </a:endParaRPr>
              </a:p>
            </p:txBody>
          </p:sp>
        </mc:Choice>
        <mc:Fallback xmlns="">
          <p:sp>
            <p:nvSpPr>
              <p:cNvPr id="20" name="正方形/長方形 19">
                <a:extLst>
                  <a:ext uri="{FF2B5EF4-FFF2-40B4-BE49-F238E27FC236}">
                    <a16:creationId xmlns:a16="http://schemas.microsoft.com/office/drawing/2014/main" id="{0DD2C764-2201-47F7-BC11-1F5321E9B315}"/>
                  </a:ext>
                </a:extLst>
              </p:cNvPr>
              <p:cNvSpPr>
                <a:spLocks noRot="1" noChangeAspect="1" noMove="1" noResize="1" noEditPoints="1" noAdjustHandles="1" noChangeArrowheads="1" noChangeShapeType="1" noTextEdit="1"/>
              </p:cNvSpPr>
              <p:nvPr/>
            </p:nvSpPr>
            <p:spPr>
              <a:xfrm>
                <a:off x="3504557" y="4082929"/>
                <a:ext cx="507127" cy="369332"/>
              </a:xfrm>
              <a:prstGeom prst="rect">
                <a:avLst/>
              </a:prstGeom>
              <a:blipFill>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xmlns="" id="{C6D18B69-3142-4179-9F2D-0F6845805ECF}"/>
                  </a:ext>
                </a:extLst>
              </p:cNvPr>
              <p:cNvSpPr txBox="1"/>
              <p:nvPr/>
            </p:nvSpPr>
            <p:spPr>
              <a:xfrm>
                <a:off x="5983004" y="3518451"/>
                <a:ext cx="223266" cy="369332"/>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2400" i="1" smtClean="0">
                          <a:solidFill>
                            <a:prstClr val="black"/>
                          </a:solidFill>
                          <a:latin typeface="Cambria Math" panose="02040503050406030204" pitchFamily="18" charset="0"/>
                        </a:rPr>
                        <m:t>𝑧</m:t>
                      </m:r>
                    </m:oMath>
                  </m:oMathPara>
                </a14:m>
                <a:endParaRPr lang="ja-JP" altLang="en-US" dirty="0">
                  <a:solidFill>
                    <a:prstClr val="black"/>
                  </a:solidFill>
                </a:endParaRPr>
              </a:p>
            </p:txBody>
          </p:sp>
        </mc:Choice>
        <mc:Fallback xmlns="">
          <p:sp>
            <p:nvSpPr>
              <p:cNvPr id="21" name="テキスト ボックス 20">
                <a:extLst>
                  <a:ext uri="{FF2B5EF4-FFF2-40B4-BE49-F238E27FC236}">
                    <a16:creationId xmlns:a16="http://schemas.microsoft.com/office/drawing/2014/main" id="{C6D18B69-3142-4179-9F2D-0F6845805ECF}"/>
                  </a:ext>
                </a:extLst>
              </p:cNvPr>
              <p:cNvSpPr txBox="1">
                <a:spLocks noRot="1" noChangeAspect="1" noMove="1" noResize="1" noEditPoints="1" noAdjustHandles="1" noChangeArrowheads="1" noChangeShapeType="1" noTextEdit="1"/>
              </p:cNvSpPr>
              <p:nvPr/>
            </p:nvSpPr>
            <p:spPr>
              <a:xfrm>
                <a:off x="5983004" y="3518451"/>
                <a:ext cx="223266" cy="369332"/>
              </a:xfrm>
              <a:prstGeom prst="rect">
                <a:avLst/>
              </a:prstGeom>
              <a:blipFill>
                <a:blip r:embed="rId9"/>
                <a:stretch>
                  <a:fillRect l="-16216" r="-1621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xmlns="" id="{E2A81FF6-195D-40DB-A7F4-C4AE9C3EA2AB}"/>
                  </a:ext>
                </a:extLst>
              </p:cNvPr>
              <p:cNvSpPr txBox="1"/>
              <p:nvPr/>
            </p:nvSpPr>
            <p:spPr>
              <a:xfrm>
                <a:off x="6737155" y="3171395"/>
                <a:ext cx="2189322" cy="984500"/>
              </a:xfrm>
              <a:prstGeom prst="rect">
                <a:avLst/>
              </a:prstGeom>
              <a:solidFill>
                <a:schemeClr val="accent1">
                  <a:lumMod val="20000"/>
                  <a:lumOff val="80000"/>
                </a:schemeClr>
              </a:solidFill>
            </p:spPr>
            <p:txBody>
              <a:bodyPr wrap="square" rtlCol="0">
                <a:spAutoFit/>
              </a:bodyPr>
              <a:lstStyle/>
              <a:p>
                <a:pPr defTabSz="457200"/>
                <a:r>
                  <a:rPr lang="ja-JP" altLang="en-US" sz="1200" dirty="0">
                    <a:solidFill>
                      <a:prstClr val="black"/>
                    </a:solidFill>
                  </a:rPr>
                  <a:t>結合強度の違いを考慮して</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総入力は</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400" i="1" smtClean="0">
                          <a:solidFill>
                            <a:srgbClr val="FF0000"/>
                          </a:solidFill>
                          <a:latin typeface="Cambria Math" panose="02040503050406030204" pitchFamily="18" charset="0"/>
                        </a:rPr>
                        <m:t>𝑢</m:t>
                      </m:r>
                      <m:r>
                        <a:rPr lang="en-US" altLang="ja-JP" sz="1400" i="1" smtClean="0">
                          <a:solidFill>
                            <a:prstClr val="black"/>
                          </a:solidFill>
                          <a:latin typeface="Cambria Math" panose="02040503050406030204" pitchFamily="18" charset="0"/>
                        </a:rPr>
                        <m:t>=</m:t>
                      </m:r>
                      <m:nary>
                        <m:naryPr>
                          <m:chr m:val="∑"/>
                          <m:supHide m:val="on"/>
                          <m:ctrlPr>
                            <a:rPr lang="en-US" altLang="ja-JP" sz="1400" i="1" smtClean="0">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𝑖</m:t>
                          </m:r>
                        </m:sub>
                        <m:sup/>
                        <m:e>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𝑤</m:t>
                              </m:r>
                            </m:e>
                            <m:sub>
                              <m:r>
                                <a:rPr lang="en-US" altLang="ja-JP" sz="1400" i="1" smtClean="0">
                                  <a:solidFill>
                                    <a:prstClr val="black"/>
                                  </a:solidFill>
                                  <a:latin typeface="Cambria Math" panose="02040503050406030204" pitchFamily="18" charset="0"/>
                                </a:rPr>
                                <m:t>𝑖</m:t>
                              </m:r>
                            </m:sub>
                          </m:sSub>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𝑥</m:t>
                              </m:r>
                            </m:e>
                            <m:sub>
                              <m:r>
                                <a:rPr lang="en-US" altLang="ja-JP" sz="1400" i="1" smtClean="0">
                                  <a:solidFill>
                                    <a:prstClr val="black"/>
                                  </a:solidFill>
                                  <a:latin typeface="Cambria Math" panose="02040503050406030204" pitchFamily="18" charset="0"/>
                                </a:rPr>
                                <m:t>𝑖</m:t>
                              </m:r>
                            </m:sub>
                          </m:sSub>
                        </m:e>
                      </m:nary>
                    </m:oMath>
                  </m:oMathPara>
                </a14:m>
                <a:endParaRPr lang="en-US" altLang="ja-JP" dirty="0">
                  <a:solidFill>
                    <a:prstClr val="black"/>
                  </a:solidFill>
                </a:endParaRPr>
              </a:p>
            </p:txBody>
          </p:sp>
        </mc:Choice>
        <mc:Fallback xmlns="">
          <p:sp>
            <p:nvSpPr>
              <p:cNvPr id="22" name="テキスト ボックス 21">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6737155" y="3171395"/>
                <a:ext cx="2189322" cy="984500"/>
              </a:xfrm>
              <a:prstGeom prst="rect">
                <a:avLst/>
              </a:prstGeom>
              <a:blipFill>
                <a:blip r:embed="rId10"/>
                <a:stretch>
                  <a:fillRect t="-35185" r="-15042" b="-103086"/>
                </a:stretch>
              </a:blipFill>
            </p:spPr>
            <p:txBody>
              <a:bodyPr/>
              <a:lstStyle/>
              <a:p>
                <a:r>
                  <a:rPr lang="ja-JP" altLang="en-US">
                    <a:noFill/>
                  </a:rPr>
                  <a:t> </a:t>
                </a:r>
              </a:p>
            </p:txBody>
          </p:sp>
        </mc:Fallback>
      </mc:AlternateContent>
      <p:sp>
        <p:nvSpPr>
          <p:cNvPr id="24" name="テキスト ボックス 23"/>
          <p:cNvSpPr txBox="1"/>
          <p:nvPr/>
        </p:nvSpPr>
        <p:spPr>
          <a:xfrm>
            <a:off x="6538081" y="3856044"/>
            <a:ext cx="864339" cy="215444"/>
          </a:xfrm>
          <a:prstGeom prst="rect">
            <a:avLst/>
          </a:prstGeom>
          <a:noFill/>
        </p:spPr>
        <p:txBody>
          <a:bodyPr wrap="none" rtlCol="0">
            <a:spAutoFit/>
          </a:bodyPr>
          <a:lstStyle/>
          <a:p>
            <a:pPr defTabSz="457200"/>
            <a:r>
              <a:rPr lang="ja-JP" altLang="en-US" sz="800" dirty="0">
                <a:solidFill>
                  <a:srgbClr val="FF0000"/>
                </a:solidFill>
              </a:rPr>
              <a:t>活性</a:t>
            </a:r>
            <a:r>
              <a:rPr lang="en-US" altLang="ja-JP" sz="800" dirty="0">
                <a:solidFill>
                  <a:srgbClr val="FF0000"/>
                </a:solidFill>
              </a:rPr>
              <a:t>(activation)</a:t>
            </a:r>
            <a:endParaRPr lang="ja-JP" altLang="en-US" sz="1050" dirty="0">
              <a:solidFill>
                <a:srgbClr val="FF0000"/>
              </a:solidFill>
            </a:endParaRPr>
          </a:p>
        </p:txBody>
      </p:sp>
      <p:sp>
        <p:nvSpPr>
          <p:cNvPr id="25" name="二等辺三角形 24"/>
          <p:cNvSpPr/>
          <p:nvPr/>
        </p:nvSpPr>
        <p:spPr>
          <a:xfrm rot="10800000">
            <a:off x="7301463" y="4326790"/>
            <a:ext cx="1060704" cy="250941"/>
          </a:xfrm>
          <a:prstGeom prst="triangle">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xmlns="" id="{E2A81FF6-195D-40DB-A7F4-C4AE9C3EA2AB}"/>
                  </a:ext>
                </a:extLst>
              </p:cNvPr>
              <p:cNvSpPr txBox="1"/>
              <p:nvPr/>
            </p:nvSpPr>
            <p:spPr>
              <a:xfrm>
                <a:off x="6737154" y="4750998"/>
                <a:ext cx="2189322" cy="1244956"/>
              </a:xfrm>
              <a:prstGeom prst="rect">
                <a:avLst/>
              </a:prstGeom>
              <a:solidFill>
                <a:schemeClr val="accent1">
                  <a:lumMod val="20000"/>
                  <a:lumOff val="80000"/>
                </a:schemeClr>
              </a:solidFill>
            </p:spPr>
            <p:txBody>
              <a:bodyPr wrap="square" rtlCol="0">
                <a:spAutoFit/>
              </a:bodyPr>
              <a:lstStyle/>
              <a:p>
                <a:pPr defTabSz="457200"/>
                <a:r>
                  <a:rPr lang="ja-JP" altLang="en-US" sz="1200" dirty="0">
                    <a:solidFill>
                      <a:prstClr val="black"/>
                    </a:solidFill>
                  </a:rPr>
                  <a:t>活性化関数</a:t>
                </a:r>
                <a:r>
                  <a:rPr lang="en-US" altLang="ja-JP" sz="1200" dirty="0">
                    <a:solidFill>
                      <a:prstClr val="black"/>
                    </a:solidFill>
                  </a:rPr>
                  <a:t>f</a:t>
                </a:r>
                <a:r>
                  <a:rPr lang="ja-JP" altLang="en-US" sz="1200" dirty="0">
                    <a:solidFill>
                      <a:prstClr val="black"/>
                    </a:solidFill>
                  </a:rPr>
                  <a:t>で変換した出力は</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400" i="1" smtClean="0">
                          <a:solidFill>
                            <a:prstClr val="black"/>
                          </a:solidFill>
                          <a:latin typeface="Cambria Math" panose="02040503050406030204" pitchFamily="18" charset="0"/>
                        </a:rPr>
                        <m:t>𝑧</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𝑓</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𝑢</m:t>
                          </m:r>
                          <m:r>
                            <a:rPr lang="en-US" altLang="ja-JP" sz="1400" i="1" smtClean="0">
                              <a:solidFill>
                                <a:prstClr val="black"/>
                              </a:solidFill>
                              <a:latin typeface="Cambria Math" panose="02040503050406030204" pitchFamily="18" charset="0"/>
                            </a:rPr>
                            <m:t>+</m:t>
                          </m:r>
                          <m:r>
                            <a:rPr lang="en-US" altLang="ja-JP" sz="1400" i="1" smtClean="0">
                              <a:solidFill>
                                <a:srgbClr val="FF0000"/>
                              </a:solidFill>
                              <a:latin typeface="Cambria Math" panose="02040503050406030204" pitchFamily="18" charset="0"/>
                            </a:rPr>
                            <m:t>𝑏</m:t>
                          </m:r>
                        </m:e>
                      </m:d>
                      <m:r>
                        <a:rPr lang="en-US" altLang="ja-JP" sz="1400" i="1" smtClean="0">
                          <a:solidFill>
                            <a:prstClr val="black"/>
                          </a:solidFill>
                          <a:latin typeface="Cambria Math" panose="02040503050406030204" pitchFamily="18" charset="0"/>
                        </a:rPr>
                        <m:t>       =</m:t>
                      </m:r>
                      <m:r>
                        <a:rPr lang="en-US" altLang="ja-JP" sz="1400" i="1" smtClean="0">
                          <a:solidFill>
                            <a:prstClr val="black"/>
                          </a:solidFill>
                          <a:latin typeface="Cambria Math" panose="02040503050406030204" pitchFamily="18" charset="0"/>
                        </a:rPr>
                        <m:t>𝑓</m:t>
                      </m:r>
                      <m:d>
                        <m:dPr>
                          <m:ctrlPr>
                            <a:rPr lang="en-US" altLang="ja-JP" sz="1400" i="1" smtClean="0">
                              <a:solidFill>
                                <a:prstClr val="black"/>
                              </a:solidFill>
                              <a:latin typeface="Cambria Math" panose="02040503050406030204" pitchFamily="18" charset="0"/>
                            </a:rPr>
                          </m:ctrlPr>
                        </m:dPr>
                        <m:e>
                          <m:nary>
                            <m:naryPr>
                              <m:chr m:val="∑"/>
                              <m:supHide m:val="on"/>
                              <m:ctrlPr>
                                <a:rPr lang="en-US" altLang="ja-JP" sz="1400" i="1" smtClean="0">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𝑖</m:t>
                              </m:r>
                            </m:sub>
                            <m:sup/>
                            <m:e>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𝑤</m:t>
                                  </m:r>
                                </m:e>
                                <m:sub>
                                  <m:r>
                                    <a:rPr lang="en-US" altLang="ja-JP" sz="1400" i="1" smtClean="0">
                                      <a:solidFill>
                                        <a:prstClr val="black"/>
                                      </a:solidFill>
                                      <a:latin typeface="Cambria Math" panose="02040503050406030204" pitchFamily="18" charset="0"/>
                                    </a:rPr>
                                    <m:t>𝑖</m:t>
                                  </m:r>
                                </m:sub>
                              </m:sSub>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𝑥</m:t>
                                  </m:r>
                                </m:e>
                                <m:sub>
                                  <m:r>
                                    <a:rPr lang="en-US" altLang="ja-JP" sz="1400" i="1" smtClean="0">
                                      <a:solidFill>
                                        <a:prstClr val="black"/>
                                      </a:solidFill>
                                      <a:latin typeface="Cambria Math" panose="02040503050406030204" pitchFamily="18" charset="0"/>
                                    </a:rPr>
                                    <m:t>𝑖</m:t>
                                  </m:r>
                                </m:sub>
                              </m:sSub>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𝑏</m:t>
                              </m:r>
                            </m:e>
                          </m:nary>
                        </m:e>
                      </m:d>
                    </m:oMath>
                  </m:oMathPara>
                </a14:m>
                <a:endParaRPr lang="en-US" altLang="ja-JP" dirty="0">
                  <a:solidFill>
                    <a:prstClr val="black"/>
                  </a:solidFill>
                </a:endParaRPr>
              </a:p>
            </p:txBody>
          </p:sp>
        </mc:Choice>
        <mc:Fallback xmlns="">
          <p:sp>
            <p:nvSpPr>
              <p:cNvPr id="28" name="テキスト ボックス 27">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6737154" y="4750998"/>
                <a:ext cx="2189322" cy="1244956"/>
              </a:xfrm>
              <a:prstGeom prst="rect">
                <a:avLst/>
              </a:prstGeom>
              <a:blipFill>
                <a:blip r:embed="rId11"/>
                <a:stretch>
                  <a:fillRect/>
                </a:stretch>
              </a:blipFill>
            </p:spPr>
            <p:txBody>
              <a:bodyPr/>
              <a:lstStyle/>
              <a:p>
                <a:r>
                  <a:rPr lang="ja-JP" altLang="en-US">
                    <a:noFill/>
                  </a:rPr>
                  <a:t> </a:t>
                </a:r>
              </a:p>
            </p:txBody>
          </p:sp>
        </mc:Fallback>
      </mc:AlternateContent>
      <p:sp>
        <p:nvSpPr>
          <p:cNvPr id="29" name="テキスト ボックス 28"/>
          <p:cNvSpPr txBox="1"/>
          <p:nvPr/>
        </p:nvSpPr>
        <p:spPr>
          <a:xfrm>
            <a:off x="7831814" y="5011464"/>
            <a:ext cx="824265" cy="215444"/>
          </a:xfrm>
          <a:prstGeom prst="rect">
            <a:avLst/>
          </a:prstGeom>
          <a:noFill/>
        </p:spPr>
        <p:txBody>
          <a:bodyPr wrap="none" rtlCol="0">
            <a:spAutoFit/>
          </a:bodyPr>
          <a:lstStyle/>
          <a:p>
            <a:pPr defTabSz="457200"/>
            <a:r>
              <a:rPr lang="ja-JP" altLang="en-US" sz="800" dirty="0">
                <a:solidFill>
                  <a:srgbClr val="FF0000"/>
                </a:solidFill>
              </a:rPr>
              <a:t>バイアス</a:t>
            </a:r>
            <a:r>
              <a:rPr lang="en-US" altLang="ja-JP" sz="800" dirty="0">
                <a:solidFill>
                  <a:srgbClr val="FF0000"/>
                </a:solidFill>
              </a:rPr>
              <a:t>(bias)</a:t>
            </a:r>
            <a:endParaRPr lang="ja-JP" altLang="en-US" sz="1050" dirty="0">
              <a:solidFill>
                <a:srgbClr val="FF0000"/>
              </a:solidFill>
            </a:endParaRPr>
          </a:p>
        </p:txBody>
      </p:sp>
      <p:cxnSp>
        <p:nvCxnSpPr>
          <p:cNvPr id="30" name="直線矢印コネクタ 29"/>
          <p:cNvCxnSpPr/>
          <p:nvPr/>
        </p:nvCxnSpPr>
        <p:spPr>
          <a:xfrm flipV="1">
            <a:off x="1775761" y="6584159"/>
            <a:ext cx="4366562" cy="805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矢印コネクタ 30"/>
          <p:cNvCxnSpPr/>
          <p:nvPr/>
        </p:nvCxnSpPr>
        <p:spPr>
          <a:xfrm flipV="1">
            <a:off x="3852917" y="5011464"/>
            <a:ext cx="0" cy="18311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a:off x="3584420" y="5842971"/>
            <a:ext cx="2610" cy="741188"/>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正方形/長方形 39">
                <a:extLst>
                  <a:ext uri="{FF2B5EF4-FFF2-40B4-BE49-F238E27FC236}">
                    <a16:creationId xmlns:a16="http://schemas.microsoft.com/office/drawing/2014/main" xmlns="" id="{36A5C3BE-B384-4D42-B9D8-FD5ED91756F4}"/>
                  </a:ext>
                </a:extLst>
              </p:cNvPr>
              <p:cNvSpPr/>
              <p:nvPr/>
            </p:nvSpPr>
            <p:spPr>
              <a:xfrm>
                <a:off x="3332035" y="6525498"/>
                <a:ext cx="520882" cy="276999"/>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200" i="1" smtClean="0">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𝑏</m:t>
                      </m:r>
                    </m:oMath>
                  </m:oMathPara>
                </a14:m>
                <a:endParaRPr kumimoji="0" lang="ja-JP" altLang="en-US" sz="1200" dirty="0">
                  <a:solidFill>
                    <a:prstClr val="black"/>
                  </a:solidFill>
                </a:endParaRPr>
              </a:p>
            </p:txBody>
          </p:sp>
        </mc:Choice>
        <mc:Fallback xmlns="">
          <p:sp>
            <p:nvSpPr>
              <p:cNvPr id="40" name="正方形/長方形 39">
                <a:extLst>
                  <a:ext uri="{FF2B5EF4-FFF2-40B4-BE49-F238E27FC236}">
                    <a16:creationId xmlns:a16="http://schemas.microsoft.com/office/drawing/2014/main" id="{36A5C3BE-B384-4D42-B9D8-FD5ED91756F4}"/>
                  </a:ext>
                </a:extLst>
              </p:cNvPr>
              <p:cNvSpPr>
                <a:spLocks noRot="1" noChangeAspect="1" noMove="1" noResize="1" noEditPoints="1" noAdjustHandles="1" noChangeArrowheads="1" noChangeShapeType="1" noTextEdit="1"/>
              </p:cNvSpPr>
              <p:nvPr/>
            </p:nvSpPr>
            <p:spPr>
              <a:xfrm>
                <a:off x="3332035" y="6525498"/>
                <a:ext cx="520882" cy="276999"/>
              </a:xfrm>
              <a:prstGeom prst="rect">
                <a:avLst/>
              </a:prstGeom>
              <a:blipFill>
                <a:blip r:embed="rId12"/>
                <a:stretch>
                  <a:fillRect/>
                </a:stretch>
              </a:blipFill>
            </p:spPr>
            <p:txBody>
              <a:bodyPr/>
              <a:lstStyle/>
              <a:p>
                <a:r>
                  <a:rPr lang="ja-JP" altLang="en-US">
                    <a:noFill/>
                  </a:rPr>
                  <a:t> </a:t>
                </a:r>
              </a:p>
            </p:txBody>
          </p:sp>
        </mc:Fallback>
      </mc:AlternateContent>
      <p:cxnSp>
        <p:nvCxnSpPr>
          <p:cNvPr id="41" name="直線コネクタ 40"/>
          <p:cNvCxnSpPr/>
          <p:nvPr/>
        </p:nvCxnSpPr>
        <p:spPr>
          <a:xfrm flipH="1" flipV="1">
            <a:off x="3871007" y="5345610"/>
            <a:ext cx="1508634" cy="4699"/>
          </a:xfrm>
          <a:prstGeom prst="line">
            <a:avLst/>
          </a:prstGeom>
          <a:ln>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45" name="フリーフォーム 44"/>
          <p:cNvSpPr/>
          <p:nvPr/>
        </p:nvSpPr>
        <p:spPr>
          <a:xfrm>
            <a:off x="1617169" y="5347960"/>
            <a:ext cx="3763826" cy="1237343"/>
          </a:xfrm>
          <a:custGeom>
            <a:avLst/>
            <a:gdLst>
              <a:gd name="connsiteX0" fmla="*/ 3763826 w 3763826"/>
              <a:gd name="connsiteY0" fmla="*/ 11628 h 1237343"/>
              <a:gd name="connsiteX1" fmla="*/ 3034723 w 3763826"/>
              <a:gd name="connsiteY1" fmla="*/ 11628 h 1237343"/>
              <a:gd name="connsiteX2" fmla="*/ 2321732 w 3763826"/>
              <a:gd name="connsiteY2" fmla="*/ 132474 h 1237343"/>
              <a:gd name="connsiteX3" fmla="*/ 1955167 w 3763826"/>
              <a:gd name="connsiteY3" fmla="*/ 490983 h 1237343"/>
              <a:gd name="connsiteX4" fmla="*/ 1584573 w 3763826"/>
              <a:gd name="connsiteY4" fmla="*/ 1087156 h 1237343"/>
              <a:gd name="connsiteX5" fmla="*/ 146508 w 3763826"/>
              <a:gd name="connsiteY5" fmla="*/ 1236199 h 1237343"/>
              <a:gd name="connsiteX6" fmla="*/ 122338 w 3763826"/>
              <a:gd name="connsiteY6" fmla="*/ 1038817 h 1237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63826" h="1237343">
                <a:moveTo>
                  <a:pt x="3763826" y="11628"/>
                </a:moveTo>
                <a:cubicBezTo>
                  <a:pt x="3519449" y="1557"/>
                  <a:pt x="3275072" y="-8513"/>
                  <a:pt x="3034723" y="11628"/>
                </a:cubicBezTo>
                <a:cubicBezTo>
                  <a:pt x="2794374" y="31769"/>
                  <a:pt x="2501658" y="52582"/>
                  <a:pt x="2321732" y="132474"/>
                </a:cubicBezTo>
                <a:cubicBezTo>
                  <a:pt x="2141806" y="212367"/>
                  <a:pt x="2078027" y="331869"/>
                  <a:pt x="1955167" y="490983"/>
                </a:cubicBezTo>
                <a:cubicBezTo>
                  <a:pt x="1832307" y="650097"/>
                  <a:pt x="1886016" y="962953"/>
                  <a:pt x="1584573" y="1087156"/>
                </a:cubicBezTo>
                <a:cubicBezTo>
                  <a:pt x="1283130" y="1211359"/>
                  <a:pt x="390214" y="1244255"/>
                  <a:pt x="146508" y="1236199"/>
                </a:cubicBezTo>
                <a:cubicBezTo>
                  <a:pt x="-97198" y="1228143"/>
                  <a:pt x="12570" y="1133480"/>
                  <a:pt x="122338" y="103881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46" name="角丸四角形 45"/>
          <p:cNvSpPr/>
          <p:nvPr/>
        </p:nvSpPr>
        <p:spPr>
          <a:xfrm>
            <a:off x="1477675" y="6366636"/>
            <a:ext cx="431017" cy="2175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7" name="正方形/長方形 46">
                <a:extLst>
                  <a:ext uri="{FF2B5EF4-FFF2-40B4-BE49-F238E27FC236}">
                    <a16:creationId xmlns:a16="http://schemas.microsoft.com/office/drawing/2014/main" xmlns="" id="{36A5C3BE-B384-4D42-B9D8-FD5ED91756F4}"/>
                  </a:ext>
                </a:extLst>
              </p:cNvPr>
              <p:cNvSpPr/>
              <p:nvPr/>
            </p:nvSpPr>
            <p:spPr>
              <a:xfrm>
                <a:off x="3526926" y="5202548"/>
                <a:ext cx="520882" cy="276999"/>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200" i="1" smtClean="0">
                          <a:solidFill>
                            <a:prstClr val="black"/>
                          </a:solidFill>
                          <a:latin typeface="Cambria Math" panose="02040503050406030204" pitchFamily="18" charset="0"/>
                        </a:rPr>
                        <m:t>1</m:t>
                      </m:r>
                    </m:oMath>
                  </m:oMathPara>
                </a14:m>
                <a:endParaRPr kumimoji="0" lang="ja-JP" altLang="en-US" dirty="0">
                  <a:solidFill>
                    <a:prstClr val="black"/>
                  </a:solidFill>
                </a:endParaRPr>
              </a:p>
            </p:txBody>
          </p:sp>
        </mc:Choice>
        <mc:Fallback xmlns="">
          <p:sp>
            <p:nvSpPr>
              <p:cNvPr id="47" name="正方形/長方形 46">
                <a:extLst>
                  <a:ext uri="{FF2B5EF4-FFF2-40B4-BE49-F238E27FC236}">
                    <a16:creationId xmlns:a16="http://schemas.microsoft.com/office/drawing/2014/main" id="{36A5C3BE-B384-4D42-B9D8-FD5ED91756F4}"/>
                  </a:ext>
                </a:extLst>
              </p:cNvPr>
              <p:cNvSpPr>
                <a:spLocks noRot="1" noChangeAspect="1" noMove="1" noResize="1" noEditPoints="1" noAdjustHandles="1" noChangeArrowheads="1" noChangeShapeType="1" noTextEdit="1"/>
              </p:cNvSpPr>
              <p:nvPr/>
            </p:nvSpPr>
            <p:spPr>
              <a:xfrm>
                <a:off x="3526926" y="5202548"/>
                <a:ext cx="520882" cy="276999"/>
              </a:xfrm>
              <a:prstGeom prst="rect">
                <a:avLst/>
              </a:prstGeom>
              <a:blipFill>
                <a:blip r:embed="rId1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正方形/長方形 47">
                <a:extLst>
                  <a:ext uri="{FF2B5EF4-FFF2-40B4-BE49-F238E27FC236}">
                    <a16:creationId xmlns:a16="http://schemas.microsoft.com/office/drawing/2014/main" xmlns="" id="{0DD2C764-2201-47F7-BC11-1F5321E9B315}"/>
                  </a:ext>
                </a:extLst>
              </p:cNvPr>
              <p:cNvSpPr/>
              <p:nvPr/>
            </p:nvSpPr>
            <p:spPr>
              <a:xfrm>
                <a:off x="3450755" y="4757608"/>
                <a:ext cx="804323" cy="276999"/>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r>
                        <a:rPr lang="en-US" altLang="ja-JP" sz="1200" i="1" smtClean="0">
                          <a:solidFill>
                            <a:prstClr val="black"/>
                          </a:solidFill>
                          <a:latin typeface="Cambria Math" panose="02040503050406030204" pitchFamily="18" charset="0"/>
                        </a:rPr>
                        <m:t>𝜎</m:t>
                      </m:r>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𝑢</m:t>
                      </m:r>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𝑏</m:t>
                      </m:r>
                      <m:r>
                        <a:rPr lang="en-US" altLang="ja-JP" sz="1200" i="1" smtClean="0">
                          <a:solidFill>
                            <a:prstClr val="black"/>
                          </a:solidFill>
                          <a:latin typeface="Cambria Math" panose="02040503050406030204" pitchFamily="18" charset="0"/>
                        </a:rPr>
                        <m:t>)</m:t>
                      </m:r>
                    </m:oMath>
                  </m:oMathPara>
                </a14:m>
                <a:endParaRPr kumimoji="0" lang="ja-JP" altLang="en-US" sz="1200" dirty="0">
                  <a:solidFill>
                    <a:prstClr val="black"/>
                  </a:solidFill>
                </a:endParaRPr>
              </a:p>
            </p:txBody>
          </p:sp>
        </mc:Choice>
        <mc:Fallback xmlns="">
          <p:sp>
            <p:nvSpPr>
              <p:cNvPr id="48" name="正方形/長方形 47">
                <a:extLst>
                  <a:ext uri="{FF2B5EF4-FFF2-40B4-BE49-F238E27FC236}">
                    <a16:creationId xmlns:a16="http://schemas.microsoft.com/office/drawing/2014/main" id="{0DD2C764-2201-47F7-BC11-1F5321E9B315}"/>
                  </a:ext>
                </a:extLst>
              </p:cNvPr>
              <p:cNvSpPr>
                <a:spLocks noRot="1" noChangeAspect="1" noMove="1" noResize="1" noEditPoints="1" noAdjustHandles="1" noChangeArrowheads="1" noChangeShapeType="1" noTextEdit="1"/>
              </p:cNvSpPr>
              <p:nvPr/>
            </p:nvSpPr>
            <p:spPr>
              <a:xfrm>
                <a:off x="3450755" y="4757608"/>
                <a:ext cx="804323" cy="276999"/>
              </a:xfrm>
              <a:prstGeom prst="rect">
                <a:avLst/>
              </a:prstGeom>
              <a:blipFill>
                <a:blip r:embed="rId14"/>
                <a:stretch>
                  <a:fillRect b="-65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正方形/長方形 48">
                <a:extLst>
                  <a:ext uri="{FF2B5EF4-FFF2-40B4-BE49-F238E27FC236}">
                    <a16:creationId xmlns:a16="http://schemas.microsoft.com/office/drawing/2014/main" xmlns="" id="{0DD2C764-2201-47F7-BC11-1F5321E9B315}"/>
                  </a:ext>
                </a:extLst>
              </p:cNvPr>
              <p:cNvSpPr/>
              <p:nvPr/>
            </p:nvSpPr>
            <p:spPr>
              <a:xfrm>
                <a:off x="6165927" y="6445659"/>
                <a:ext cx="312008" cy="276999"/>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r>
                        <a:rPr lang="en-US" altLang="ja-JP" sz="1200" i="1" smtClean="0">
                          <a:solidFill>
                            <a:prstClr val="black"/>
                          </a:solidFill>
                          <a:latin typeface="Cambria Math" panose="02040503050406030204" pitchFamily="18" charset="0"/>
                        </a:rPr>
                        <m:t>𝑢</m:t>
                      </m:r>
                    </m:oMath>
                  </m:oMathPara>
                </a14:m>
                <a:endParaRPr kumimoji="0" lang="ja-JP" altLang="en-US" sz="1200" dirty="0">
                  <a:solidFill>
                    <a:prstClr val="black"/>
                  </a:solidFill>
                </a:endParaRPr>
              </a:p>
            </p:txBody>
          </p:sp>
        </mc:Choice>
        <mc:Fallback xmlns="">
          <p:sp>
            <p:nvSpPr>
              <p:cNvPr id="49" name="正方形/長方形 48">
                <a:extLst>
                  <a:ext uri="{FF2B5EF4-FFF2-40B4-BE49-F238E27FC236}">
                    <a16:creationId xmlns:a16="http://schemas.microsoft.com/office/drawing/2014/main" id="{0DD2C764-2201-47F7-BC11-1F5321E9B315}"/>
                  </a:ext>
                </a:extLst>
              </p:cNvPr>
              <p:cNvSpPr>
                <a:spLocks noRot="1" noChangeAspect="1" noMove="1" noResize="1" noEditPoints="1" noAdjustHandles="1" noChangeArrowheads="1" noChangeShapeType="1" noTextEdit="1"/>
              </p:cNvSpPr>
              <p:nvPr/>
            </p:nvSpPr>
            <p:spPr>
              <a:xfrm>
                <a:off x="6165927" y="6445659"/>
                <a:ext cx="312008" cy="276999"/>
              </a:xfrm>
              <a:prstGeom prst="rect">
                <a:avLst/>
              </a:prstGeom>
              <a:blipFill>
                <a:blip r:embed="rId15"/>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a:extLst>
                  <a:ext uri="{FF2B5EF4-FFF2-40B4-BE49-F238E27FC236}">
                    <a16:creationId xmlns:a16="http://schemas.microsoft.com/office/drawing/2014/main" xmlns="" id="{36A5C3BE-B384-4D42-B9D8-FD5ED91756F4}"/>
                  </a:ext>
                </a:extLst>
              </p:cNvPr>
              <p:cNvSpPr/>
              <p:nvPr/>
            </p:nvSpPr>
            <p:spPr>
              <a:xfrm>
                <a:off x="3717772" y="6565527"/>
                <a:ext cx="520882" cy="276999"/>
              </a:xfrm>
              <a:prstGeom prst="rect">
                <a:avLst/>
              </a:prstGeom>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200" i="1" smtClean="0">
                          <a:solidFill>
                            <a:prstClr val="black"/>
                          </a:solidFill>
                          <a:latin typeface="Cambria Math" panose="02040503050406030204" pitchFamily="18" charset="0"/>
                        </a:rPr>
                        <m:t>0</m:t>
                      </m:r>
                    </m:oMath>
                  </m:oMathPara>
                </a14:m>
                <a:endParaRPr kumimoji="0" lang="ja-JP" altLang="en-US" sz="1200" dirty="0">
                  <a:solidFill>
                    <a:prstClr val="black"/>
                  </a:solidFill>
                </a:endParaRPr>
              </a:p>
            </p:txBody>
          </p:sp>
        </mc:Choice>
        <mc:Fallback xmlns="">
          <p:sp>
            <p:nvSpPr>
              <p:cNvPr id="50" name="正方形/長方形 49">
                <a:extLst>
                  <a:ext uri="{FF2B5EF4-FFF2-40B4-BE49-F238E27FC236}">
                    <a16:creationId xmlns:a16="http://schemas.microsoft.com/office/drawing/2014/main" id="{36A5C3BE-B384-4D42-B9D8-FD5ED91756F4}"/>
                  </a:ext>
                </a:extLst>
              </p:cNvPr>
              <p:cNvSpPr>
                <a:spLocks noRot="1" noChangeAspect="1" noMove="1" noResize="1" noEditPoints="1" noAdjustHandles="1" noChangeArrowheads="1" noChangeShapeType="1" noTextEdit="1"/>
              </p:cNvSpPr>
              <p:nvPr/>
            </p:nvSpPr>
            <p:spPr>
              <a:xfrm>
                <a:off x="3717772" y="6565527"/>
                <a:ext cx="520882" cy="276999"/>
              </a:xfrm>
              <a:prstGeom prst="rect">
                <a:avLst/>
              </a:prstGeom>
              <a:blipFill>
                <a:blip r:embed="rId1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正方形/長方形 50"/>
              <p:cNvSpPr/>
              <p:nvPr/>
            </p:nvSpPr>
            <p:spPr>
              <a:xfrm>
                <a:off x="1171185" y="5341047"/>
                <a:ext cx="2137124" cy="603178"/>
              </a:xfrm>
              <a:prstGeom prst="rect">
                <a:avLst/>
              </a:prstGeom>
              <a:solidFill>
                <a:schemeClr val="bg2"/>
              </a:solidFill>
            </p:spPr>
            <p:txBody>
              <a:bodyPr wrap="none">
                <a:spAutoFit/>
              </a:bodyPr>
              <a:lstStyle/>
              <a:p>
                <a:pPr defTabSz="457200"/>
                <a:r>
                  <a:rPr lang="ja-JP" altLang="en-US" sz="1100" dirty="0">
                    <a:solidFill>
                      <a:prstClr val="black"/>
                    </a:solidFill>
                  </a:rPr>
                  <a:t>シグモイド関数</a:t>
                </a:r>
                <a:endParaRPr lang="en-US" altLang="ja-JP" sz="1100" dirty="0">
                  <a:solidFill>
                    <a:prstClr val="black"/>
                  </a:solidFill>
                </a:endParaRPr>
              </a:p>
              <a:p>
                <a:pPr defTabSz="457200"/>
                <a:r>
                  <a:rPr lang="en-US" altLang="ja-JP" sz="1100" dirty="0">
                    <a:solidFill>
                      <a:prstClr val="black"/>
                    </a:solidFill>
                    <a:latin typeface="Cambria Math" panose="02040503050406030204" pitchFamily="18" charset="0"/>
                  </a:rPr>
                  <a:t>(</a:t>
                </a:r>
                <a:r>
                  <a:rPr lang="ja-JP" altLang="en-US" sz="1100" dirty="0">
                    <a:solidFill>
                      <a:prstClr val="black"/>
                    </a:solidFill>
                    <a:latin typeface="Cambria Math" panose="02040503050406030204" pitchFamily="18" charset="0"/>
                  </a:rPr>
                  <a:t>閾値付近で信号が立ち上がる</a:t>
                </a:r>
                <a:r>
                  <a:rPr lang="en-US" altLang="ja-JP" sz="1100" dirty="0">
                    <a:solidFill>
                      <a:prstClr val="black"/>
                    </a:solidFill>
                    <a:latin typeface="Cambria Math" panose="02040503050406030204" pitchFamily="18" charset="0"/>
                  </a:rPr>
                  <a:t>)</a:t>
                </a:r>
              </a:p>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𝜎</m:t>
                      </m:r>
                      <m:d>
                        <m:dPr>
                          <m:ctrlPr>
                            <a:rPr lang="en-US" altLang="ja-JP" sz="1100" i="1" smtClean="0">
                              <a:solidFill>
                                <a:prstClr val="black"/>
                              </a:solidFill>
                              <a:latin typeface="Cambria Math" panose="02040503050406030204" pitchFamily="18" charset="0"/>
                            </a:rPr>
                          </m:ctrlPr>
                        </m:dPr>
                        <m:e>
                          <m:r>
                            <a:rPr lang="en-US" altLang="ja-JP" sz="1100" i="1" smtClean="0">
                              <a:solidFill>
                                <a:prstClr val="black"/>
                              </a:solidFill>
                              <a:latin typeface="Cambria Math" panose="02040503050406030204" pitchFamily="18" charset="0"/>
                            </a:rPr>
                            <m:t>𝑢</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𝑏</m:t>
                          </m:r>
                        </m:e>
                      </m:d>
                      <m:r>
                        <a:rPr lang="en-US" altLang="ja-JP" sz="1100" i="1" smtClean="0">
                          <a:solidFill>
                            <a:prstClr val="black"/>
                          </a:solidFill>
                          <a:latin typeface="Cambria Math" panose="02040503050406030204" pitchFamily="18" charset="0"/>
                        </a:rPr>
                        <m:t>=1/(1+</m:t>
                      </m:r>
                      <m:sSup>
                        <m:sSupPr>
                          <m:ctrlPr>
                            <a:rPr lang="en-US" altLang="ja-JP" sz="1100" i="1" smtClean="0">
                              <a:solidFill>
                                <a:prstClr val="black"/>
                              </a:solidFill>
                              <a:latin typeface="Cambria Math" panose="02040503050406030204" pitchFamily="18" charset="0"/>
                            </a:rPr>
                          </m:ctrlPr>
                        </m:sSupPr>
                        <m:e>
                          <m:r>
                            <a:rPr lang="en-US" altLang="ja-JP" sz="1100" i="1" smtClean="0">
                              <a:solidFill>
                                <a:prstClr val="black"/>
                              </a:solidFill>
                              <a:latin typeface="Cambria Math" panose="02040503050406030204" pitchFamily="18" charset="0"/>
                            </a:rPr>
                            <m:t>𝑒</m:t>
                          </m:r>
                        </m:e>
                        <m:sup>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𝑢</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𝑏</m:t>
                          </m:r>
                        </m:sup>
                      </m:sSup>
                      <m:r>
                        <a:rPr lang="en-US" altLang="ja-JP" sz="1100" i="1" smtClean="0">
                          <a:solidFill>
                            <a:prstClr val="black"/>
                          </a:solidFill>
                          <a:latin typeface="Cambria Math" panose="02040503050406030204" pitchFamily="18" charset="0"/>
                        </a:rPr>
                        <m:t>)</m:t>
                      </m:r>
                    </m:oMath>
                  </m:oMathPara>
                </a14:m>
                <a:endParaRPr lang="en-US" altLang="ja-JP" sz="1100" dirty="0">
                  <a:solidFill>
                    <a:prstClr val="black"/>
                  </a:solidFill>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1171185" y="5341047"/>
                <a:ext cx="2137124" cy="603178"/>
              </a:xfrm>
              <a:prstGeom prst="rect">
                <a:avLst/>
              </a:prstGeom>
              <a:blipFill>
                <a:blip r:embed="rId17"/>
                <a:stretch>
                  <a:fillRect b="-2020"/>
                </a:stretch>
              </a:blipFill>
            </p:spPr>
            <p:txBody>
              <a:bodyPr/>
              <a:lstStyle/>
              <a:p>
                <a:r>
                  <a:rPr lang="ja-JP" altLang="en-US">
                    <a:noFill/>
                  </a:rPr>
                  <a:t> </a:t>
                </a:r>
              </a:p>
            </p:txBody>
          </p:sp>
        </mc:Fallback>
      </mc:AlternateContent>
      <p:sp>
        <p:nvSpPr>
          <p:cNvPr id="4" name="左中かっこ 3"/>
          <p:cNvSpPr/>
          <p:nvPr/>
        </p:nvSpPr>
        <p:spPr>
          <a:xfrm>
            <a:off x="2335075" y="2965618"/>
            <a:ext cx="152711" cy="1591651"/>
          </a:xfrm>
          <a:prstGeom prst="leftBrace">
            <a:avLst>
              <a:gd name="adj1" fmla="val 206167"/>
              <a:gd name="adj2" fmla="val 50000"/>
            </a:avLst>
          </a:prstGeom>
          <a:noFill/>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5" name="テキスト ボックス 4"/>
          <p:cNvSpPr txBox="1"/>
          <p:nvPr/>
        </p:nvSpPr>
        <p:spPr>
          <a:xfrm>
            <a:off x="385551" y="3622943"/>
            <a:ext cx="1877437" cy="276999"/>
          </a:xfrm>
          <a:prstGeom prst="rect">
            <a:avLst/>
          </a:prstGeom>
          <a:noFill/>
        </p:spPr>
        <p:txBody>
          <a:bodyPr wrap="none" rtlCol="0">
            <a:spAutoFit/>
          </a:bodyPr>
          <a:lstStyle/>
          <a:p>
            <a:pPr defTabSz="457200"/>
            <a:r>
              <a:rPr lang="ja-JP" altLang="en-US" sz="1200" dirty="0">
                <a:solidFill>
                  <a:prstClr val="black"/>
                </a:solidFill>
              </a:rPr>
              <a:t>ユニットと呼ばれる素子</a:t>
            </a:r>
          </a:p>
        </p:txBody>
      </p:sp>
      <p:sp>
        <p:nvSpPr>
          <p:cNvPr id="3" name="スライド番号プレースホルダー 2">
            <a:extLst>
              <a:ext uri="{FF2B5EF4-FFF2-40B4-BE49-F238E27FC236}">
                <a16:creationId xmlns:a16="http://schemas.microsoft.com/office/drawing/2014/main" xmlns="" id="{D12DF2C7-6C8D-4330-A639-518FE324C0CB}"/>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26</a:t>
            </a:fld>
            <a:endParaRPr kumimoji="1" lang="ja-JP" altLang="en-US">
              <a:solidFill>
                <a:prstClr val="black">
                  <a:tint val="75000"/>
                </a:prstClr>
              </a:solidFill>
            </a:endParaRPr>
          </a:p>
        </p:txBody>
      </p:sp>
    </p:spTree>
    <p:extLst>
      <p:ext uri="{BB962C8B-B14F-4D97-AF65-F5344CB8AC3E}">
        <p14:creationId xmlns:p14="http://schemas.microsoft.com/office/powerpoint/2010/main" val="33910366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 name="線吹き出し 1 (枠付き) 233"/>
          <p:cNvSpPr/>
          <p:nvPr/>
        </p:nvSpPr>
        <p:spPr>
          <a:xfrm>
            <a:off x="4081896" y="992927"/>
            <a:ext cx="5021901" cy="5865073"/>
          </a:xfrm>
          <a:prstGeom prst="borderCallout1">
            <a:avLst>
              <a:gd name="adj1" fmla="val 35870"/>
              <a:gd name="adj2" fmla="val 199"/>
              <a:gd name="adj3" fmla="val 15439"/>
              <a:gd name="adj4" fmla="val -28795"/>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6" name="直線矢印コネクタ 5">
            <a:extLst>
              <a:ext uri="{FF2B5EF4-FFF2-40B4-BE49-F238E27FC236}">
                <a16:creationId xmlns:a16="http://schemas.microsoft.com/office/drawing/2014/main" xmlns="" id="{8863E59B-58F8-4E78-AA68-070045B24CA7}"/>
              </a:ext>
            </a:extLst>
          </p:cNvPr>
          <p:cNvCxnSpPr>
            <a:cxnSpLocks/>
            <a:stCxn id="9" idx="3"/>
            <a:endCxn id="44" idx="1"/>
          </p:cNvCxnSpPr>
          <p:nvPr/>
        </p:nvCxnSpPr>
        <p:spPr>
          <a:xfrm>
            <a:off x="1124267" y="1242782"/>
            <a:ext cx="432190" cy="18842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a:solidFill>
                  <a:prstClr val="white"/>
                </a:solidFill>
              </a:rPr>
              <a:t>3.4 </a:t>
            </a:r>
            <a:r>
              <a:rPr lang="ja-JP" altLang="en-US" sz="2800">
                <a:solidFill>
                  <a:prstClr val="white"/>
                </a:solidFill>
              </a:rPr>
              <a:t>順伝番型ニューラルネットワークの構造</a:t>
            </a:r>
            <a:endParaRPr lang="ja-JP" altLang="en-US" sz="2800" dirty="0">
              <a:solidFill>
                <a:prstClr val="white"/>
              </a:solidFill>
            </a:endParaRPr>
          </a:p>
        </p:txBody>
      </p:sp>
      <p:sp>
        <p:nvSpPr>
          <p:cNvPr id="17" name="テキスト ボックス 16">
            <a:extLst>
              <a:ext uri="{FF2B5EF4-FFF2-40B4-BE49-F238E27FC236}">
                <a16:creationId xmlns:a16="http://schemas.microsoft.com/office/drawing/2014/main" xmlns="" id="{E2A81FF6-195D-40DB-A7F4-C4AE9C3EA2AB}"/>
              </a:ext>
            </a:extLst>
          </p:cNvPr>
          <p:cNvSpPr txBox="1"/>
          <p:nvPr/>
        </p:nvSpPr>
        <p:spPr>
          <a:xfrm>
            <a:off x="0" y="586486"/>
            <a:ext cx="9144000" cy="369332"/>
          </a:xfrm>
          <a:prstGeom prst="rect">
            <a:avLst/>
          </a:prstGeom>
          <a:noFill/>
        </p:spPr>
        <p:txBody>
          <a:bodyPr wrap="square" rtlCol="0">
            <a:spAutoFit/>
          </a:bodyPr>
          <a:lstStyle/>
          <a:p>
            <a:pPr defTabSz="457200"/>
            <a:r>
              <a:rPr lang="en-US" altLang="ja-JP" dirty="0">
                <a:solidFill>
                  <a:prstClr val="black"/>
                </a:solidFill>
              </a:rPr>
              <a:t>3.4.1 </a:t>
            </a:r>
            <a:r>
              <a:rPr lang="ja-JP" altLang="en-US" dirty="0">
                <a:solidFill>
                  <a:prstClr val="black"/>
                </a:solidFill>
              </a:rPr>
              <a:t>ユニットと</a:t>
            </a:r>
            <a:r>
              <a:rPr lang="ja-JP" altLang="en-US" dirty="0">
                <a:solidFill>
                  <a:srgbClr val="FF0000"/>
                </a:solidFill>
              </a:rPr>
              <a:t>順伝番型ニューラルネット</a:t>
            </a:r>
            <a:r>
              <a:rPr lang="ja-JP" altLang="en-US" dirty="0">
                <a:solidFill>
                  <a:prstClr val="black"/>
                </a:solidFill>
              </a:rPr>
              <a:t>ワーク</a:t>
            </a:r>
            <a:endParaRPr lang="en-US" altLang="ja-JP" dirty="0">
              <a:solidFill>
                <a:prstClr val="black"/>
              </a:solidFill>
            </a:endParaRPr>
          </a:p>
        </p:txBody>
      </p:sp>
      <p:sp>
        <p:nvSpPr>
          <p:cNvPr id="18" name="楕円 17">
            <a:extLst>
              <a:ext uri="{FF2B5EF4-FFF2-40B4-BE49-F238E27FC236}">
                <a16:creationId xmlns:a16="http://schemas.microsoft.com/office/drawing/2014/main" xmlns="" id="{2864DC14-2514-4C41-AB6C-C62C227E3CE9}"/>
              </a:ext>
            </a:extLst>
          </p:cNvPr>
          <p:cNvSpPr/>
          <p:nvPr/>
        </p:nvSpPr>
        <p:spPr>
          <a:xfrm>
            <a:off x="848166" y="117220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9" name="テキスト ボックス 8">
                <a:extLst>
                  <a:ext uri="{FF2B5EF4-FFF2-40B4-BE49-F238E27FC236}">
                    <a16:creationId xmlns:a16="http://schemas.microsoft.com/office/drawing/2014/main" xmlns="" id="{982A9CC1-071F-41C2-BAE9-6950DCA8DED5}"/>
                  </a:ext>
                </a:extLst>
              </p:cNvPr>
              <p:cNvSpPr txBox="1"/>
              <p:nvPr/>
            </p:nvSpPr>
            <p:spPr>
              <a:xfrm>
                <a:off x="848166" y="1104282"/>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9" name="テキスト ボックス 8">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48166" y="1104282"/>
                <a:ext cx="276101" cy="276999"/>
              </a:xfrm>
              <a:prstGeom prst="rect">
                <a:avLst/>
              </a:prstGeom>
              <a:blipFill>
                <a:blip r:embed="rId3"/>
                <a:stretch>
                  <a:fillRect l="-13333" r="-8889" b="-15217"/>
                </a:stretch>
              </a:blipFill>
            </p:spPr>
            <p:txBody>
              <a:bodyPr/>
              <a:lstStyle/>
              <a:p>
                <a:r>
                  <a:rPr lang="ja-JP" altLang="en-US">
                    <a:noFill/>
                  </a:rPr>
                  <a:t> </a:t>
                </a:r>
              </a:p>
            </p:txBody>
          </p:sp>
        </mc:Fallback>
      </mc:AlternateContent>
      <p:sp>
        <p:nvSpPr>
          <p:cNvPr id="35" name="楕円 34">
            <a:extLst>
              <a:ext uri="{FF2B5EF4-FFF2-40B4-BE49-F238E27FC236}">
                <a16:creationId xmlns:a16="http://schemas.microsoft.com/office/drawing/2014/main" xmlns="" id="{2864DC14-2514-4C41-AB6C-C62C227E3CE9}"/>
              </a:ext>
            </a:extLst>
          </p:cNvPr>
          <p:cNvSpPr/>
          <p:nvPr/>
        </p:nvSpPr>
        <p:spPr>
          <a:xfrm>
            <a:off x="848166" y="1511166"/>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xmlns="" id="{982A9CC1-071F-41C2-BAE9-6950DCA8DED5}"/>
                  </a:ext>
                </a:extLst>
              </p:cNvPr>
              <p:cNvSpPr txBox="1"/>
              <p:nvPr/>
            </p:nvSpPr>
            <p:spPr>
              <a:xfrm>
                <a:off x="848166" y="1443244"/>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36" name="テキスト ボックス 3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48166" y="1443244"/>
                <a:ext cx="281423" cy="276999"/>
              </a:xfrm>
              <a:prstGeom prst="rect">
                <a:avLst/>
              </a:prstGeom>
              <a:blipFill>
                <a:blip r:embed="rId4"/>
                <a:stretch>
                  <a:fillRect l="-13043" r="-8696" b="-15556"/>
                </a:stretch>
              </a:blipFill>
            </p:spPr>
            <p:txBody>
              <a:bodyPr/>
              <a:lstStyle/>
              <a:p>
                <a:r>
                  <a:rPr lang="ja-JP" altLang="en-US">
                    <a:noFill/>
                  </a:rPr>
                  <a:t> </a:t>
                </a:r>
              </a:p>
            </p:txBody>
          </p:sp>
        </mc:Fallback>
      </mc:AlternateContent>
      <p:sp>
        <p:nvSpPr>
          <p:cNvPr id="37" name="楕円 36">
            <a:extLst>
              <a:ext uri="{FF2B5EF4-FFF2-40B4-BE49-F238E27FC236}">
                <a16:creationId xmlns:a16="http://schemas.microsoft.com/office/drawing/2014/main" xmlns="" id="{2864DC14-2514-4C41-AB6C-C62C227E3CE9}"/>
              </a:ext>
            </a:extLst>
          </p:cNvPr>
          <p:cNvSpPr/>
          <p:nvPr/>
        </p:nvSpPr>
        <p:spPr>
          <a:xfrm>
            <a:off x="848166" y="186962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xmlns="" id="{982A9CC1-071F-41C2-BAE9-6950DCA8DED5}"/>
                  </a:ext>
                </a:extLst>
              </p:cNvPr>
              <p:cNvSpPr txBox="1"/>
              <p:nvPr/>
            </p:nvSpPr>
            <p:spPr>
              <a:xfrm>
                <a:off x="848166" y="1801701"/>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38" name="テキスト ボックス 3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48166" y="1801701"/>
                <a:ext cx="281424" cy="276999"/>
              </a:xfrm>
              <a:prstGeom prst="rect">
                <a:avLst/>
              </a:prstGeom>
              <a:blipFill>
                <a:blip r:embed="rId5"/>
                <a:stretch>
                  <a:fillRect l="-13043" r="-8696" b="-15556"/>
                </a:stretch>
              </a:blipFill>
            </p:spPr>
            <p:txBody>
              <a:bodyPr/>
              <a:lstStyle/>
              <a:p>
                <a:r>
                  <a:rPr lang="ja-JP" altLang="en-US">
                    <a:noFill/>
                  </a:rPr>
                  <a:t> </a:t>
                </a:r>
              </a:p>
            </p:txBody>
          </p:sp>
        </mc:Fallback>
      </mc:AlternateContent>
      <p:sp>
        <p:nvSpPr>
          <p:cNvPr id="39" name="楕円 38">
            <a:extLst>
              <a:ext uri="{FF2B5EF4-FFF2-40B4-BE49-F238E27FC236}">
                <a16:creationId xmlns:a16="http://schemas.microsoft.com/office/drawing/2014/main" xmlns="" id="{2864DC14-2514-4C41-AB6C-C62C227E3CE9}"/>
              </a:ext>
            </a:extLst>
          </p:cNvPr>
          <p:cNvSpPr/>
          <p:nvPr/>
        </p:nvSpPr>
        <p:spPr>
          <a:xfrm>
            <a:off x="848166" y="2177958"/>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xmlns="" id="{982A9CC1-071F-41C2-BAE9-6950DCA8DED5}"/>
                  </a:ext>
                </a:extLst>
              </p:cNvPr>
              <p:cNvSpPr txBox="1"/>
              <p:nvPr/>
            </p:nvSpPr>
            <p:spPr>
              <a:xfrm>
                <a:off x="848166" y="2110036"/>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4</m:t>
                          </m:r>
                        </m:sub>
                      </m:sSub>
                    </m:oMath>
                  </m:oMathPara>
                </a14:m>
                <a:endParaRPr lang="ja-JP" altLang="en-US" dirty="0">
                  <a:solidFill>
                    <a:prstClr val="black"/>
                  </a:solidFill>
                </a:endParaRPr>
              </a:p>
            </p:txBody>
          </p:sp>
        </mc:Choice>
        <mc:Fallback xmlns="">
          <p:sp>
            <p:nvSpPr>
              <p:cNvPr id="40" name="テキスト ボックス 3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48166" y="2110036"/>
                <a:ext cx="281424" cy="276999"/>
              </a:xfrm>
              <a:prstGeom prst="rect">
                <a:avLst/>
              </a:prstGeom>
              <a:blipFill>
                <a:blip r:embed="rId6"/>
                <a:stretch>
                  <a:fillRect l="-13043" r="-8696" b="-15217"/>
                </a:stretch>
              </a:blipFill>
            </p:spPr>
            <p:txBody>
              <a:bodyPr/>
              <a:lstStyle/>
              <a:p>
                <a:r>
                  <a:rPr lang="ja-JP" altLang="en-US">
                    <a:noFill/>
                  </a:rPr>
                  <a:t> </a:t>
                </a:r>
              </a:p>
            </p:txBody>
          </p:sp>
        </mc:Fallback>
      </mc:AlternateContent>
      <p:sp>
        <p:nvSpPr>
          <p:cNvPr id="41" name="楕円 40">
            <a:extLst>
              <a:ext uri="{FF2B5EF4-FFF2-40B4-BE49-F238E27FC236}">
                <a16:creationId xmlns:a16="http://schemas.microsoft.com/office/drawing/2014/main" xmlns="" id="{2864DC14-2514-4C41-AB6C-C62C227E3CE9}"/>
              </a:ext>
            </a:extLst>
          </p:cNvPr>
          <p:cNvSpPr/>
          <p:nvPr/>
        </p:nvSpPr>
        <p:spPr>
          <a:xfrm>
            <a:off x="852810" y="2542868"/>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xmlns="" id="{982A9CC1-071F-41C2-BAE9-6950DCA8DED5}"/>
                  </a:ext>
                </a:extLst>
              </p:cNvPr>
              <p:cNvSpPr txBox="1"/>
              <p:nvPr/>
            </p:nvSpPr>
            <p:spPr>
              <a:xfrm>
                <a:off x="852810" y="2474946"/>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5</m:t>
                          </m:r>
                        </m:sub>
                      </m:sSub>
                    </m:oMath>
                  </m:oMathPara>
                </a14:m>
                <a:endParaRPr lang="ja-JP" altLang="en-US" dirty="0">
                  <a:solidFill>
                    <a:prstClr val="black"/>
                  </a:solidFill>
                </a:endParaRPr>
              </a:p>
            </p:txBody>
          </p:sp>
        </mc:Choice>
        <mc:Fallback xmlns="">
          <p:sp>
            <p:nvSpPr>
              <p:cNvPr id="42" name="テキスト ボックス 41">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52810" y="2474946"/>
                <a:ext cx="281424" cy="276999"/>
              </a:xfrm>
              <a:prstGeom prst="rect">
                <a:avLst/>
              </a:prstGeom>
              <a:blipFill>
                <a:blip r:embed="rId7"/>
                <a:stretch>
                  <a:fillRect l="-13043" r="-8696" b="-17778"/>
                </a:stretch>
              </a:blipFill>
            </p:spPr>
            <p:txBody>
              <a:bodyPr/>
              <a:lstStyle/>
              <a:p>
                <a:r>
                  <a:rPr lang="ja-JP" altLang="en-US">
                    <a:noFill/>
                  </a:rPr>
                  <a:t> </a:t>
                </a:r>
              </a:p>
            </p:txBody>
          </p:sp>
        </mc:Fallback>
      </mc:AlternateContent>
      <p:sp>
        <p:nvSpPr>
          <p:cNvPr id="43" name="楕円 42">
            <a:extLst>
              <a:ext uri="{FF2B5EF4-FFF2-40B4-BE49-F238E27FC236}">
                <a16:creationId xmlns:a16="http://schemas.microsoft.com/office/drawing/2014/main" xmlns="" id="{2864DC14-2514-4C41-AB6C-C62C227E3CE9}"/>
              </a:ext>
            </a:extLst>
          </p:cNvPr>
          <p:cNvSpPr/>
          <p:nvPr/>
        </p:nvSpPr>
        <p:spPr>
          <a:xfrm>
            <a:off x="1556457" y="1292235"/>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4" name="テキスト ボックス 43">
                <a:extLst>
                  <a:ext uri="{FF2B5EF4-FFF2-40B4-BE49-F238E27FC236}">
                    <a16:creationId xmlns:a16="http://schemas.microsoft.com/office/drawing/2014/main" xmlns="" id="{982A9CC1-071F-41C2-BAE9-6950DCA8DED5}"/>
                  </a:ext>
                </a:extLst>
              </p:cNvPr>
              <p:cNvSpPr txBox="1"/>
              <p:nvPr/>
            </p:nvSpPr>
            <p:spPr>
              <a:xfrm>
                <a:off x="1556457" y="1296713"/>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44" name="テキスト ボックス 4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556457" y="1296713"/>
                <a:ext cx="327205" cy="268984"/>
              </a:xfrm>
              <a:prstGeom prst="rect">
                <a:avLst/>
              </a:prstGeom>
              <a:blipFill>
                <a:blip r:embed="rId8"/>
                <a:stretch>
                  <a:fillRect l="-5556" t="-4545" r="-11111" b="-15909"/>
                </a:stretch>
              </a:blipFill>
            </p:spPr>
            <p:txBody>
              <a:bodyPr/>
              <a:lstStyle/>
              <a:p>
                <a:r>
                  <a:rPr lang="ja-JP" altLang="en-US">
                    <a:noFill/>
                  </a:rPr>
                  <a:t> </a:t>
                </a:r>
              </a:p>
            </p:txBody>
          </p:sp>
        </mc:Fallback>
      </mc:AlternateContent>
      <p:sp>
        <p:nvSpPr>
          <p:cNvPr id="45" name="楕円 44">
            <a:extLst>
              <a:ext uri="{FF2B5EF4-FFF2-40B4-BE49-F238E27FC236}">
                <a16:creationId xmlns:a16="http://schemas.microsoft.com/office/drawing/2014/main" xmlns="" id="{2864DC14-2514-4C41-AB6C-C62C227E3CE9}"/>
              </a:ext>
            </a:extLst>
          </p:cNvPr>
          <p:cNvSpPr/>
          <p:nvPr/>
        </p:nvSpPr>
        <p:spPr>
          <a:xfrm>
            <a:off x="1556457" y="1631197"/>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6" name="テキスト ボックス 45">
                <a:extLst>
                  <a:ext uri="{FF2B5EF4-FFF2-40B4-BE49-F238E27FC236}">
                    <a16:creationId xmlns:a16="http://schemas.microsoft.com/office/drawing/2014/main" xmlns="" id="{982A9CC1-071F-41C2-BAE9-6950DCA8DED5}"/>
                  </a:ext>
                </a:extLst>
              </p:cNvPr>
              <p:cNvSpPr txBox="1"/>
              <p:nvPr/>
            </p:nvSpPr>
            <p:spPr>
              <a:xfrm>
                <a:off x="1548679" y="1619114"/>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46" name="テキスト ボックス 4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548679" y="1619114"/>
                <a:ext cx="327205" cy="268984"/>
              </a:xfrm>
              <a:prstGeom prst="rect">
                <a:avLst/>
              </a:prstGeom>
              <a:blipFill>
                <a:blip r:embed="rId9"/>
                <a:stretch>
                  <a:fillRect l="-5556" t="-4545" r="-11111" b="-15909"/>
                </a:stretch>
              </a:blipFill>
            </p:spPr>
            <p:txBody>
              <a:bodyPr/>
              <a:lstStyle/>
              <a:p>
                <a:r>
                  <a:rPr lang="ja-JP" altLang="en-US">
                    <a:noFill/>
                  </a:rPr>
                  <a:t> </a:t>
                </a:r>
              </a:p>
            </p:txBody>
          </p:sp>
        </mc:Fallback>
      </mc:AlternateContent>
      <p:sp>
        <p:nvSpPr>
          <p:cNvPr id="47" name="楕円 46">
            <a:extLst>
              <a:ext uri="{FF2B5EF4-FFF2-40B4-BE49-F238E27FC236}">
                <a16:creationId xmlns:a16="http://schemas.microsoft.com/office/drawing/2014/main" xmlns="" id="{2864DC14-2514-4C41-AB6C-C62C227E3CE9}"/>
              </a:ext>
            </a:extLst>
          </p:cNvPr>
          <p:cNvSpPr/>
          <p:nvPr/>
        </p:nvSpPr>
        <p:spPr>
          <a:xfrm>
            <a:off x="1556457" y="198965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8" name="テキスト ボックス 47">
                <a:extLst>
                  <a:ext uri="{FF2B5EF4-FFF2-40B4-BE49-F238E27FC236}">
                    <a16:creationId xmlns:a16="http://schemas.microsoft.com/office/drawing/2014/main" xmlns="" id="{982A9CC1-071F-41C2-BAE9-6950DCA8DED5}"/>
                  </a:ext>
                </a:extLst>
              </p:cNvPr>
              <p:cNvSpPr txBox="1"/>
              <p:nvPr/>
            </p:nvSpPr>
            <p:spPr>
              <a:xfrm>
                <a:off x="1556457" y="1921732"/>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48" name="テキスト ボックス 4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556457" y="1921732"/>
                <a:ext cx="327205" cy="268984"/>
              </a:xfrm>
              <a:prstGeom prst="rect">
                <a:avLst/>
              </a:prstGeom>
              <a:blipFill>
                <a:blip r:embed="rId10"/>
                <a:stretch>
                  <a:fillRect l="-5556" t="-2273" r="-11111" b="-15909"/>
                </a:stretch>
              </a:blipFill>
            </p:spPr>
            <p:txBody>
              <a:bodyPr/>
              <a:lstStyle/>
              <a:p>
                <a:r>
                  <a:rPr lang="ja-JP" altLang="en-US">
                    <a:noFill/>
                  </a:rPr>
                  <a:t> </a:t>
                </a:r>
              </a:p>
            </p:txBody>
          </p:sp>
        </mc:Fallback>
      </mc:AlternateContent>
      <p:sp>
        <p:nvSpPr>
          <p:cNvPr id="49" name="楕円 48">
            <a:extLst>
              <a:ext uri="{FF2B5EF4-FFF2-40B4-BE49-F238E27FC236}">
                <a16:creationId xmlns:a16="http://schemas.microsoft.com/office/drawing/2014/main" xmlns="" id="{2864DC14-2514-4C41-AB6C-C62C227E3CE9}"/>
              </a:ext>
            </a:extLst>
          </p:cNvPr>
          <p:cNvSpPr/>
          <p:nvPr/>
        </p:nvSpPr>
        <p:spPr>
          <a:xfrm>
            <a:off x="1556457" y="2297989"/>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0" name="テキスト ボックス 49">
                <a:extLst>
                  <a:ext uri="{FF2B5EF4-FFF2-40B4-BE49-F238E27FC236}">
                    <a16:creationId xmlns:a16="http://schemas.microsoft.com/office/drawing/2014/main" xmlns="" id="{982A9CC1-071F-41C2-BAE9-6950DCA8DED5}"/>
                  </a:ext>
                </a:extLst>
              </p:cNvPr>
              <p:cNvSpPr txBox="1"/>
              <p:nvPr/>
            </p:nvSpPr>
            <p:spPr>
              <a:xfrm>
                <a:off x="1556457" y="2230067"/>
                <a:ext cx="327205" cy="27033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4</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50" name="テキスト ボックス 4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556457" y="2230067"/>
                <a:ext cx="327205" cy="270330"/>
              </a:xfrm>
              <a:prstGeom prst="rect">
                <a:avLst/>
              </a:prstGeom>
              <a:blipFill>
                <a:blip r:embed="rId11"/>
                <a:stretch>
                  <a:fillRect l="-5556" t="-4545" r="-11111" b="-15909"/>
                </a:stretch>
              </a:blipFill>
            </p:spPr>
            <p:txBody>
              <a:bodyPr/>
              <a:lstStyle/>
              <a:p>
                <a:r>
                  <a:rPr lang="ja-JP" altLang="en-US">
                    <a:noFill/>
                  </a:rPr>
                  <a:t> </a:t>
                </a:r>
              </a:p>
            </p:txBody>
          </p:sp>
        </mc:Fallback>
      </mc:AlternateContent>
      <p:sp>
        <p:nvSpPr>
          <p:cNvPr id="53" name="楕円 52">
            <a:extLst>
              <a:ext uri="{FF2B5EF4-FFF2-40B4-BE49-F238E27FC236}">
                <a16:creationId xmlns:a16="http://schemas.microsoft.com/office/drawing/2014/main" xmlns="" id="{2864DC14-2514-4C41-AB6C-C62C227E3CE9}"/>
              </a:ext>
            </a:extLst>
          </p:cNvPr>
          <p:cNvSpPr/>
          <p:nvPr/>
        </p:nvSpPr>
        <p:spPr>
          <a:xfrm>
            <a:off x="2296143" y="1453567"/>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4" name="テキスト ボックス 53">
                <a:extLst>
                  <a:ext uri="{FF2B5EF4-FFF2-40B4-BE49-F238E27FC236}">
                    <a16:creationId xmlns:a16="http://schemas.microsoft.com/office/drawing/2014/main" xmlns="" id="{982A9CC1-071F-41C2-BAE9-6950DCA8DED5}"/>
                  </a:ext>
                </a:extLst>
              </p:cNvPr>
              <p:cNvSpPr txBox="1"/>
              <p:nvPr/>
            </p:nvSpPr>
            <p:spPr>
              <a:xfrm>
                <a:off x="2296143" y="1385645"/>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a:solidFill>
                                <a:prstClr val="black"/>
                              </a:solidFill>
                              <a:latin typeface="Cambria Math" panose="02040503050406030204" pitchFamily="18" charset="0"/>
                            </a:rPr>
                            <m:t>1</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54" name="テキスト ボックス 5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296143" y="1385645"/>
                <a:ext cx="327205" cy="268984"/>
              </a:xfrm>
              <a:prstGeom prst="rect">
                <a:avLst/>
              </a:prstGeom>
              <a:blipFill>
                <a:blip r:embed="rId12"/>
                <a:stretch>
                  <a:fillRect l="-7547" t="-2273" r="-11321" b="-15909"/>
                </a:stretch>
              </a:blipFill>
            </p:spPr>
            <p:txBody>
              <a:bodyPr/>
              <a:lstStyle/>
              <a:p>
                <a:r>
                  <a:rPr lang="ja-JP" altLang="en-US">
                    <a:noFill/>
                  </a:rPr>
                  <a:t> </a:t>
                </a:r>
              </a:p>
            </p:txBody>
          </p:sp>
        </mc:Fallback>
      </mc:AlternateContent>
      <p:sp>
        <p:nvSpPr>
          <p:cNvPr id="55" name="楕円 54">
            <a:extLst>
              <a:ext uri="{FF2B5EF4-FFF2-40B4-BE49-F238E27FC236}">
                <a16:creationId xmlns:a16="http://schemas.microsoft.com/office/drawing/2014/main" xmlns="" id="{2864DC14-2514-4C41-AB6C-C62C227E3CE9}"/>
              </a:ext>
            </a:extLst>
          </p:cNvPr>
          <p:cNvSpPr/>
          <p:nvPr/>
        </p:nvSpPr>
        <p:spPr>
          <a:xfrm>
            <a:off x="2296143" y="1792529"/>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6" name="テキスト ボックス 55">
                <a:extLst>
                  <a:ext uri="{FF2B5EF4-FFF2-40B4-BE49-F238E27FC236}">
                    <a16:creationId xmlns:a16="http://schemas.microsoft.com/office/drawing/2014/main" xmlns="" id="{982A9CC1-071F-41C2-BAE9-6950DCA8DED5}"/>
                  </a:ext>
                </a:extLst>
              </p:cNvPr>
              <p:cNvSpPr txBox="1"/>
              <p:nvPr/>
            </p:nvSpPr>
            <p:spPr>
              <a:xfrm>
                <a:off x="2296143" y="1724607"/>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56" name="テキスト ボックス 5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296143" y="1724607"/>
                <a:ext cx="327205" cy="268984"/>
              </a:xfrm>
              <a:prstGeom prst="rect">
                <a:avLst/>
              </a:prstGeom>
              <a:blipFill>
                <a:blip r:embed="rId13"/>
                <a:stretch>
                  <a:fillRect l="-7547" t="-4545" r="-11321" b="-15909"/>
                </a:stretch>
              </a:blipFill>
            </p:spPr>
            <p:txBody>
              <a:bodyPr/>
              <a:lstStyle/>
              <a:p>
                <a:r>
                  <a:rPr lang="ja-JP" altLang="en-US">
                    <a:noFill/>
                  </a:rPr>
                  <a:t> </a:t>
                </a:r>
              </a:p>
            </p:txBody>
          </p:sp>
        </mc:Fallback>
      </mc:AlternateContent>
      <p:sp>
        <p:nvSpPr>
          <p:cNvPr id="57" name="楕円 56">
            <a:extLst>
              <a:ext uri="{FF2B5EF4-FFF2-40B4-BE49-F238E27FC236}">
                <a16:creationId xmlns:a16="http://schemas.microsoft.com/office/drawing/2014/main" xmlns="" id="{2864DC14-2514-4C41-AB6C-C62C227E3CE9}"/>
              </a:ext>
            </a:extLst>
          </p:cNvPr>
          <p:cNvSpPr/>
          <p:nvPr/>
        </p:nvSpPr>
        <p:spPr>
          <a:xfrm>
            <a:off x="2296143" y="2150986"/>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58" name="テキスト ボックス 57">
                <a:extLst>
                  <a:ext uri="{FF2B5EF4-FFF2-40B4-BE49-F238E27FC236}">
                    <a16:creationId xmlns:a16="http://schemas.microsoft.com/office/drawing/2014/main" xmlns="" id="{982A9CC1-071F-41C2-BAE9-6950DCA8DED5}"/>
                  </a:ext>
                </a:extLst>
              </p:cNvPr>
              <p:cNvSpPr txBox="1"/>
              <p:nvPr/>
            </p:nvSpPr>
            <p:spPr>
              <a:xfrm>
                <a:off x="2296143" y="2083064"/>
                <a:ext cx="327204"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58" name="テキスト ボックス 5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296143" y="2083064"/>
                <a:ext cx="327204" cy="268984"/>
              </a:xfrm>
              <a:prstGeom prst="rect">
                <a:avLst/>
              </a:prstGeom>
              <a:blipFill>
                <a:blip r:embed="rId14"/>
                <a:stretch>
                  <a:fillRect l="-7547" t="-4545" r="-11321" b="-15909"/>
                </a:stretch>
              </a:blipFill>
            </p:spPr>
            <p:txBody>
              <a:bodyPr/>
              <a:lstStyle/>
              <a:p>
                <a:r>
                  <a:rPr lang="ja-JP" altLang="en-US">
                    <a:noFill/>
                  </a:rPr>
                  <a:t> </a:t>
                </a:r>
              </a:p>
            </p:txBody>
          </p:sp>
        </mc:Fallback>
      </mc:AlternateContent>
      <p:sp>
        <p:nvSpPr>
          <p:cNvPr id="59" name="楕円 58">
            <a:extLst>
              <a:ext uri="{FF2B5EF4-FFF2-40B4-BE49-F238E27FC236}">
                <a16:creationId xmlns:a16="http://schemas.microsoft.com/office/drawing/2014/main" xmlns="" id="{2864DC14-2514-4C41-AB6C-C62C227E3CE9}"/>
              </a:ext>
            </a:extLst>
          </p:cNvPr>
          <p:cNvSpPr/>
          <p:nvPr/>
        </p:nvSpPr>
        <p:spPr>
          <a:xfrm>
            <a:off x="2968395" y="144920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60" name="テキスト ボックス 59">
                <a:extLst>
                  <a:ext uri="{FF2B5EF4-FFF2-40B4-BE49-F238E27FC236}">
                    <a16:creationId xmlns:a16="http://schemas.microsoft.com/office/drawing/2014/main" xmlns="" id="{982A9CC1-071F-41C2-BAE9-6950DCA8DED5}"/>
                  </a:ext>
                </a:extLst>
              </p:cNvPr>
              <p:cNvSpPr txBox="1"/>
              <p:nvPr/>
            </p:nvSpPr>
            <p:spPr>
              <a:xfrm>
                <a:off x="2968395" y="1381281"/>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60" name="テキスト ボックス 5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968395" y="1381281"/>
                <a:ext cx="276101" cy="276999"/>
              </a:xfrm>
              <a:prstGeom prst="rect">
                <a:avLst/>
              </a:prstGeom>
              <a:blipFill>
                <a:blip r:embed="rId15"/>
                <a:stretch>
                  <a:fillRect l="-22222" r="-6667" b="-26667"/>
                </a:stretch>
              </a:blipFill>
            </p:spPr>
            <p:txBody>
              <a:bodyPr/>
              <a:lstStyle/>
              <a:p>
                <a:r>
                  <a:rPr lang="ja-JP" altLang="en-US">
                    <a:noFill/>
                  </a:rPr>
                  <a:t> </a:t>
                </a:r>
              </a:p>
            </p:txBody>
          </p:sp>
        </mc:Fallback>
      </mc:AlternateContent>
      <p:sp>
        <p:nvSpPr>
          <p:cNvPr id="61" name="楕円 60">
            <a:extLst>
              <a:ext uri="{FF2B5EF4-FFF2-40B4-BE49-F238E27FC236}">
                <a16:creationId xmlns:a16="http://schemas.microsoft.com/office/drawing/2014/main" xmlns="" id="{2864DC14-2514-4C41-AB6C-C62C227E3CE9}"/>
              </a:ext>
            </a:extLst>
          </p:cNvPr>
          <p:cNvSpPr/>
          <p:nvPr/>
        </p:nvSpPr>
        <p:spPr>
          <a:xfrm>
            <a:off x="2968395" y="1788165"/>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62" name="テキスト ボックス 61">
                <a:extLst>
                  <a:ext uri="{FF2B5EF4-FFF2-40B4-BE49-F238E27FC236}">
                    <a16:creationId xmlns:a16="http://schemas.microsoft.com/office/drawing/2014/main" xmlns="" id="{982A9CC1-071F-41C2-BAE9-6950DCA8DED5}"/>
                  </a:ext>
                </a:extLst>
              </p:cNvPr>
              <p:cNvSpPr txBox="1"/>
              <p:nvPr/>
            </p:nvSpPr>
            <p:spPr>
              <a:xfrm>
                <a:off x="2968395" y="1720243"/>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62" name="テキスト ボックス 61">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968395" y="1720243"/>
                <a:ext cx="276101" cy="276999"/>
              </a:xfrm>
              <a:prstGeom prst="rect">
                <a:avLst/>
              </a:prstGeom>
              <a:blipFill>
                <a:blip r:embed="rId16"/>
                <a:stretch>
                  <a:fillRect l="-22222" r="-6667" b="-23913"/>
                </a:stretch>
              </a:blipFill>
            </p:spPr>
            <p:txBody>
              <a:bodyPr/>
              <a:lstStyle/>
              <a:p>
                <a:r>
                  <a:rPr lang="ja-JP" altLang="en-US">
                    <a:noFill/>
                  </a:rPr>
                  <a:t> </a:t>
                </a:r>
              </a:p>
            </p:txBody>
          </p:sp>
        </mc:Fallback>
      </mc:AlternateContent>
      <p:sp>
        <p:nvSpPr>
          <p:cNvPr id="63" name="楕円 62">
            <a:extLst>
              <a:ext uri="{FF2B5EF4-FFF2-40B4-BE49-F238E27FC236}">
                <a16:creationId xmlns:a16="http://schemas.microsoft.com/office/drawing/2014/main" xmlns="" id="{2864DC14-2514-4C41-AB6C-C62C227E3CE9}"/>
              </a:ext>
            </a:extLst>
          </p:cNvPr>
          <p:cNvSpPr/>
          <p:nvPr/>
        </p:nvSpPr>
        <p:spPr>
          <a:xfrm>
            <a:off x="2968395" y="2146622"/>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64" name="テキスト ボックス 63">
                <a:extLst>
                  <a:ext uri="{FF2B5EF4-FFF2-40B4-BE49-F238E27FC236}">
                    <a16:creationId xmlns:a16="http://schemas.microsoft.com/office/drawing/2014/main" xmlns="" id="{982A9CC1-071F-41C2-BAE9-6950DCA8DED5}"/>
                  </a:ext>
                </a:extLst>
              </p:cNvPr>
              <p:cNvSpPr txBox="1"/>
              <p:nvPr/>
            </p:nvSpPr>
            <p:spPr>
              <a:xfrm>
                <a:off x="2968395" y="2078700"/>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64" name="テキスト ボックス 6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968395" y="2078700"/>
                <a:ext cx="276101" cy="276999"/>
              </a:xfrm>
              <a:prstGeom prst="rect">
                <a:avLst/>
              </a:prstGeom>
              <a:blipFill>
                <a:blip r:embed="rId17"/>
                <a:stretch>
                  <a:fillRect l="-22222" r="-6667" b="-26667"/>
                </a:stretch>
              </a:blipFill>
            </p:spPr>
            <p:txBody>
              <a:bodyPr/>
              <a:lstStyle/>
              <a:p>
                <a:r>
                  <a:rPr lang="ja-JP" altLang="en-US">
                    <a:noFill/>
                  </a:rPr>
                  <a:t> </a:t>
                </a:r>
              </a:p>
            </p:txBody>
          </p:sp>
        </mc:Fallback>
      </mc:AlternateContent>
      <p:cxnSp>
        <p:nvCxnSpPr>
          <p:cNvPr id="67" name="直線矢印コネクタ 66">
            <a:extLst>
              <a:ext uri="{FF2B5EF4-FFF2-40B4-BE49-F238E27FC236}">
                <a16:creationId xmlns:a16="http://schemas.microsoft.com/office/drawing/2014/main" xmlns="" id="{8863E59B-58F8-4E78-AA68-070045B24CA7}"/>
              </a:ext>
            </a:extLst>
          </p:cNvPr>
          <p:cNvCxnSpPr>
            <a:cxnSpLocks/>
            <a:stCxn id="9" idx="3"/>
            <a:endCxn id="46" idx="1"/>
          </p:cNvCxnSpPr>
          <p:nvPr/>
        </p:nvCxnSpPr>
        <p:spPr>
          <a:xfrm>
            <a:off x="1124267" y="1242782"/>
            <a:ext cx="424412" cy="51082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xmlns="" id="{8863E59B-58F8-4E78-AA68-070045B24CA7}"/>
              </a:ext>
            </a:extLst>
          </p:cNvPr>
          <p:cNvCxnSpPr>
            <a:cxnSpLocks/>
            <a:stCxn id="9" idx="3"/>
            <a:endCxn id="48" idx="1"/>
          </p:cNvCxnSpPr>
          <p:nvPr/>
        </p:nvCxnSpPr>
        <p:spPr>
          <a:xfrm>
            <a:off x="1124267" y="1242782"/>
            <a:ext cx="432190" cy="81344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xmlns="" id="{8863E59B-58F8-4E78-AA68-070045B24CA7}"/>
              </a:ext>
            </a:extLst>
          </p:cNvPr>
          <p:cNvCxnSpPr>
            <a:cxnSpLocks/>
            <a:stCxn id="9" idx="3"/>
            <a:endCxn id="50" idx="1"/>
          </p:cNvCxnSpPr>
          <p:nvPr/>
        </p:nvCxnSpPr>
        <p:spPr>
          <a:xfrm>
            <a:off x="1124267" y="1242782"/>
            <a:ext cx="432190" cy="112245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xmlns="" id="{8863E59B-58F8-4E78-AA68-070045B24CA7}"/>
              </a:ext>
            </a:extLst>
          </p:cNvPr>
          <p:cNvCxnSpPr>
            <a:cxnSpLocks/>
            <a:stCxn id="36" idx="3"/>
            <a:endCxn id="44" idx="1"/>
          </p:cNvCxnSpPr>
          <p:nvPr/>
        </p:nvCxnSpPr>
        <p:spPr>
          <a:xfrm flipV="1">
            <a:off x="1129589" y="1431205"/>
            <a:ext cx="426868" cy="1505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xmlns="" id="{8863E59B-58F8-4E78-AA68-070045B24CA7}"/>
              </a:ext>
            </a:extLst>
          </p:cNvPr>
          <p:cNvCxnSpPr>
            <a:cxnSpLocks/>
            <a:stCxn id="36" idx="3"/>
            <a:endCxn id="46" idx="1"/>
          </p:cNvCxnSpPr>
          <p:nvPr/>
        </p:nvCxnSpPr>
        <p:spPr>
          <a:xfrm>
            <a:off x="1129589" y="1581744"/>
            <a:ext cx="419090" cy="17186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8" name="直線矢印コネクタ 87">
            <a:extLst>
              <a:ext uri="{FF2B5EF4-FFF2-40B4-BE49-F238E27FC236}">
                <a16:creationId xmlns:a16="http://schemas.microsoft.com/office/drawing/2014/main" xmlns="" id="{8863E59B-58F8-4E78-AA68-070045B24CA7}"/>
              </a:ext>
            </a:extLst>
          </p:cNvPr>
          <p:cNvCxnSpPr>
            <a:cxnSpLocks/>
            <a:stCxn id="36" idx="3"/>
            <a:endCxn id="48" idx="1"/>
          </p:cNvCxnSpPr>
          <p:nvPr/>
        </p:nvCxnSpPr>
        <p:spPr>
          <a:xfrm>
            <a:off x="1129589" y="1581744"/>
            <a:ext cx="426868" cy="4744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xmlns="" id="{8863E59B-58F8-4E78-AA68-070045B24CA7}"/>
              </a:ext>
            </a:extLst>
          </p:cNvPr>
          <p:cNvCxnSpPr>
            <a:cxnSpLocks/>
            <a:stCxn id="36" idx="3"/>
            <a:endCxn id="50" idx="1"/>
          </p:cNvCxnSpPr>
          <p:nvPr/>
        </p:nvCxnSpPr>
        <p:spPr>
          <a:xfrm>
            <a:off x="1129589" y="1581744"/>
            <a:ext cx="426868" cy="78348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4" name="直線矢印コネクタ 93">
            <a:extLst>
              <a:ext uri="{FF2B5EF4-FFF2-40B4-BE49-F238E27FC236}">
                <a16:creationId xmlns:a16="http://schemas.microsoft.com/office/drawing/2014/main" xmlns="" id="{8863E59B-58F8-4E78-AA68-070045B24CA7}"/>
              </a:ext>
            </a:extLst>
          </p:cNvPr>
          <p:cNvCxnSpPr>
            <a:cxnSpLocks/>
            <a:stCxn id="38" idx="3"/>
            <a:endCxn id="44" idx="1"/>
          </p:cNvCxnSpPr>
          <p:nvPr/>
        </p:nvCxnSpPr>
        <p:spPr>
          <a:xfrm flipV="1">
            <a:off x="1129590" y="1431205"/>
            <a:ext cx="426867" cy="5089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xmlns="" id="{8863E59B-58F8-4E78-AA68-070045B24CA7}"/>
              </a:ext>
            </a:extLst>
          </p:cNvPr>
          <p:cNvCxnSpPr>
            <a:cxnSpLocks/>
            <a:stCxn id="38" idx="3"/>
            <a:endCxn id="46" idx="1"/>
          </p:cNvCxnSpPr>
          <p:nvPr/>
        </p:nvCxnSpPr>
        <p:spPr>
          <a:xfrm flipV="1">
            <a:off x="1129590" y="1753606"/>
            <a:ext cx="419089" cy="1865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0" name="直線矢印コネクタ 99">
            <a:extLst>
              <a:ext uri="{FF2B5EF4-FFF2-40B4-BE49-F238E27FC236}">
                <a16:creationId xmlns:a16="http://schemas.microsoft.com/office/drawing/2014/main" xmlns="" id="{8863E59B-58F8-4E78-AA68-070045B24CA7}"/>
              </a:ext>
            </a:extLst>
          </p:cNvPr>
          <p:cNvCxnSpPr>
            <a:cxnSpLocks/>
            <a:stCxn id="38" idx="3"/>
            <a:endCxn id="48" idx="1"/>
          </p:cNvCxnSpPr>
          <p:nvPr/>
        </p:nvCxnSpPr>
        <p:spPr>
          <a:xfrm>
            <a:off x="1129590" y="1940201"/>
            <a:ext cx="426867" cy="11602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3" name="直線矢印コネクタ 102">
            <a:extLst>
              <a:ext uri="{FF2B5EF4-FFF2-40B4-BE49-F238E27FC236}">
                <a16:creationId xmlns:a16="http://schemas.microsoft.com/office/drawing/2014/main" xmlns="" id="{8863E59B-58F8-4E78-AA68-070045B24CA7}"/>
              </a:ext>
            </a:extLst>
          </p:cNvPr>
          <p:cNvCxnSpPr>
            <a:cxnSpLocks/>
            <a:stCxn id="38" idx="3"/>
            <a:endCxn id="50" idx="1"/>
          </p:cNvCxnSpPr>
          <p:nvPr/>
        </p:nvCxnSpPr>
        <p:spPr>
          <a:xfrm>
            <a:off x="1129590" y="1940201"/>
            <a:ext cx="426867" cy="4250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xmlns="" id="{8863E59B-58F8-4E78-AA68-070045B24CA7}"/>
              </a:ext>
            </a:extLst>
          </p:cNvPr>
          <p:cNvCxnSpPr>
            <a:cxnSpLocks/>
            <a:stCxn id="40" idx="3"/>
            <a:endCxn id="44" idx="1"/>
          </p:cNvCxnSpPr>
          <p:nvPr/>
        </p:nvCxnSpPr>
        <p:spPr>
          <a:xfrm flipV="1">
            <a:off x="1129590" y="1431205"/>
            <a:ext cx="426867" cy="8173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直線矢印コネクタ 108">
            <a:extLst>
              <a:ext uri="{FF2B5EF4-FFF2-40B4-BE49-F238E27FC236}">
                <a16:creationId xmlns:a16="http://schemas.microsoft.com/office/drawing/2014/main" xmlns="" id="{8863E59B-58F8-4E78-AA68-070045B24CA7}"/>
              </a:ext>
            </a:extLst>
          </p:cNvPr>
          <p:cNvCxnSpPr>
            <a:cxnSpLocks/>
            <a:stCxn id="40" idx="3"/>
            <a:endCxn id="46" idx="1"/>
          </p:cNvCxnSpPr>
          <p:nvPr/>
        </p:nvCxnSpPr>
        <p:spPr>
          <a:xfrm flipV="1">
            <a:off x="1129590" y="1753606"/>
            <a:ext cx="419089" cy="49493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直線矢印コネクタ 111">
            <a:extLst>
              <a:ext uri="{FF2B5EF4-FFF2-40B4-BE49-F238E27FC236}">
                <a16:creationId xmlns:a16="http://schemas.microsoft.com/office/drawing/2014/main" xmlns="" id="{8863E59B-58F8-4E78-AA68-070045B24CA7}"/>
              </a:ext>
            </a:extLst>
          </p:cNvPr>
          <p:cNvCxnSpPr>
            <a:cxnSpLocks/>
            <a:stCxn id="40" idx="3"/>
            <a:endCxn id="48" idx="1"/>
          </p:cNvCxnSpPr>
          <p:nvPr/>
        </p:nvCxnSpPr>
        <p:spPr>
          <a:xfrm flipV="1">
            <a:off x="1129590" y="2056224"/>
            <a:ext cx="426867" cy="19231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a16="http://schemas.microsoft.com/office/drawing/2014/main" xmlns="" id="{8863E59B-58F8-4E78-AA68-070045B24CA7}"/>
              </a:ext>
            </a:extLst>
          </p:cNvPr>
          <p:cNvCxnSpPr>
            <a:cxnSpLocks/>
            <a:endCxn id="50" idx="1"/>
          </p:cNvCxnSpPr>
          <p:nvPr/>
        </p:nvCxnSpPr>
        <p:spPr>
          <a:xfrm>
            <a:off x="1157984" y="2248184"/>
            <a:ext cx="398473" cy="11704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8" name="直線矢印コネクタ 117">
            <a:extLst>
              <a:ext uri="{FF2B5EF4-FFF2-40B4-BE49-F238E27FC236}">
                <a16:creationId xmlns:a16="http://schemas.microsoft.com/office/drawing/2014/main" xmlns="" id="{8863E59B-58F8-4E78-AA68-070045B24CA7}"/>
              </a:ext>
            </a:extLst>
          </p:cNvPr>
          <p:cNvCxnSpPr>
            <a:cxnSpLocks/>
            <a:stCxn id="42" idx="3"/>
            <a:endCxn id="44" idx="1"/>
          </p:cNvCxnSpPr>
          <p:nvPr/>
        </p:nvCxnSpPr>
        <p:spPr>
          <a:xfrm flipV="1">
            <a:off x="1134234" y="1431205"/>
            <a:ext cx="422223" cy="118224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xmlns="" id="{8863E59B-58F8-4E78-AA68-070045B24CA7}"/>
              </a:ext>
            </a:extLst>
          </p:cNvPr>
          <p:cNvCxnSpPr>
            <a:cxnSpLocks/>
            <a:stCxn id="42" idx="3"/>
            <a:endCxn id="46" idx="1"/>
          </p:cNvCxnSpPr>
          <p:nvPr/>
        </p:nvCxnSpPr>
        <p:spPr>
          <a:xfrm flipV="1">
            <a:off x="1134234" y="1753606"/>
            <a:ext cx="414445" cy="85984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4" name="直線矢印コネクタ 123">
            <a:extLst>
              <a:ext uri="{FF2B5EF4-FFF2-40B4-BE49-F238E27FC236}">
                <a16:creationId xmlns:a16="http://schemas.microsoft.com/office/drawing/2014/main" xmlns="" id="{8863E59B-58F8-4E78-AA68-070045B24CA7}"/>
              </a:ext>
            </a:extLst>
          </p:cNvPr>
          <p:cNvCxnSpPr>
            <a:cxnSpLocks/>
            <a:stCxn id="42" idx="3"/>
            <a:endCxn id="48" idx="1"/>
          </p:cNvCxnSpPr>
          <p:nvPr/>
        </p:nvCxnSpPr>
        <p:spPr>
          <a:xfrm flipV="1">
            <a:off x="1134234" y="2056224"/>
            <a:ext cx="422223" cy="55722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7" name="直線矢印コネクタ 126">
            <a:extLst>
              <a:ext uri="{FF2B5EF4-FFF2-40B4-BE49-F238E27FC236}">
                <a16:creationId xmlns:a16="http://schemas.microsoft.com/office/drawing/2014/main" xmlns="" id="{8863E59B-58F8-4E78-AA68-070045B24CA7}"/>
              </a:ext>
            </a:extLst>
          </p:cNvPr>
          <p:cNvCxnSpPr>
            <a:cxnSpLocks/>
            <a:stCxn id="42" idx="3"/>
            <a:endCxn id="50" idx="1"/>
          </p:cNvCxnSpPr>
          <p:nvPr/>
        </p:nvCxnSpPr>
        <p:spPr>
          <a:xfrm flipV="1">
            <a:off x="1134234" y="2365232"/>
            <a:ext cx="422223" cy="24821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0" name="直線矢印コネクタ 129">
            <a:extLst>
              <a:ext uri="{FF2B5EF4-FFF2-40B4-BE49-F238E27FC236}">
                <a16:creationId xmlns:a16="http://schemas.microsoft.com/office/drawing/2014/main" xmlns="" id="{8863E59B-58F8-4E78-AA68-070045B24CA7}"/>
              </a:ext>
            </a:extLst>
          </p:cNvPr>
          <p:cNvCxnSpPr>
            <a:cxnSpLocks/>
            <a:stCxn id="46" idx="3"/>
            <a:endCxn id="54" idx="1"/>
          </p:cNvCxnSpPr>
          <p:nvPr/>
        </p:nvCxnSpPr>
        <p:spPr>
          <a:xfrm flipV="1">
            <a:off x="1875884" y="1520137"/>
            <a:ext cx="420259" cy="23346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2" name="直線矢印コネクタ 131">
            <a:extLst>
              <a:ext uri="{FF2B5EF4-FFF2-40B4-BE49-F238E27FC236}">
                <a16:creationId xmlns:a16="http://schemas.microsoft.com/office/drawing/2014/main" xmlns="" id="{8863E59B-58F8-4E78-AA68-070045B24CA7}"/>
              </a:ext>
            </a:extLst>
          </p:cNvPr>
          <p:cNvCxnSpPr>
            <a:cxnSpLocks/>
            <a:stCxn id="44" idx="3"/>
            <a:endCxn id="56" idx="1"/>
          </p:cNvCxnSpPr>
          <p:nvPr/>
        </p:nvCxnSpPr>
        <p:spPr>
          <a:xfrm>
            <a:off x="1883662" y="1431205"/>
            <a:ext cx="412481" cy="42789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6" name="直線矢印コネクタ 135">
            <a:extLst>
              <a:ext uri="{FF2B5EF4-FFF2-40B4-BE49-F238E27FC236}">
                <a16:creationId xmlns:a16="http://schemas.microsoft.com/office/drawing/2014/main" xmlns="" id="{8863E59B-58F8-4E78-AA68-070045B24CA7}"/>
              </a:ext>
            </a:extLst>
          </p:cNvPr>
          <p:cNvCxnSpPr>
            <a:cxnSpLocks/>
            <a:stCxn id="44" idx="3"/>
            <a:endCxn id="58" idx="1"/>
          </p:cNvCxnSpPr>
          <p:nvPr/>
        </p:nvCxnSpPr>
        <p:spPr>
          <a:xfrm>
            <a:off x="1883662" y="1431205"/>
            <a:ext cx="412481" cy="78635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9" name="直線矢印コネクタ 138">
            <a:extLst>
              <a:ext uri="{FF2B5EF4-FFF2-40B4-BE49-F238E27FC236}">
                <a16:creationId xmlns:a16="http://schemas.microsoft.com/office/drawing/2014/main" xmlns="" id="{8863E59B-58F8-4E78-AA68-070045B24CA7}"/>
              </a:ext>
            </a:extLst>
          </p:cNvPr>
          <p:cNvCxnSpPr>
            <a:cxnSpLocks/>
            <a:stCxn id="46" idx="3"/>
            <a:endCxn id="56" idx="1"/>
          </p:cNvCxnSpPr>
          <p:nvPr/>
        </p:nvCxnSpPr>
        <p:spPr>
          <a:xfrm>
            <a:off x="1875884" y="1753606"/>
            <a:ext cx="420259" cy="10549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0" name="直線矢印コネクタ 139">
            <a:extLst>
              <a:ext uri="{FF2B5EF4-FFF2-40B4-BE49-F238E27FC236}">
                <a16:creationId xmlns:a16="http://schemas.microsoft.com/office/drawing/2014/main" xmlns="" id="{8863E59B-58F8-4E78-AA68-070045B24CA7}"/>
              </a:ext>
            </a:extLst>
          </p:cNvPr>
          <p:cNvCxnSpPr>
            <a:cxnSpLocks/>
            <a:stCxn id="46" idx="3"/>
          </p:cNvCxnSpPr>
          <p:nvPr/>
        </p:nvCxnSpPr>
        <p:spPr>
          <a:xfrm>
            <a:off x="1875884" y="1753606"/>
            <a:ext cx="376442" cy="48019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1" name="直線矢印コネクタ 140">
            <a:extLst>
              <a:ext uri="{FF2B5EF4-FFF2-40B4-BE49-F238E27FC236}">
                <a16:creationId xmlns:a16="http://schemas.microsoft.com/office/drawing/2014/main" xmlns="" id="{8863E59B-58F8-4E78-AA68-070045B24CA7}"/>
              </a:ext>
            </a:extLst>
          </p:cNvPr>
          <p:cNvCxnSpPr>
            <a:cxnSpLocks/>
            <a:stCxn id="48" idx="3"/>
            <a:endCxn id="54" idx="1"/>
          </p:cNvCxnSpPr>
          <p:nvPr/>
        </p:nvCxnSpPr>
        <p:spPr>
          <a:xfrm flipV="1">
            <a:off x="1883662" y="1520137"/>
            <a:ext cx="412481" cy="5360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9" name="直線矢印コネクタ 148">
            <a:extLst>
              <a:ext uri="{FF2B5EF4-FFF2-40B4-BE49-F238E27FC236}">
                <a16:creationId xmlns:a16="http://schemas.microsoft.com/office/drawing/2014/main" xmlns="" id="{8863E59B-58F8-4E78-AA68-070045B24CA7}"/>
              </a:ext>
            </a:extLst>
          </p:cNvPr>
          <p:cNvCxnSpPr>
            <a:cxnSpLocks/>
            <a:stCxn id="48" idx="3"/>
            <a:endCxn id="56" idx="1"/>
          </p:cNvCxnSpPr>
          <p:nvPr/>
        </p:nvCxnSpPr>
        <p:spPr>
          <a:xfrm flipV="1">
            <a:off x="1883662" y="1859099"/>
            <a:ext cx="412481" cy="19712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2" name="直線矢印コネクタ 151">
            <a:extLst>
              <a:ext uri="{FF2B5EF4-FFF2-40B4-BE49-F238E27FC236}">
                <a16:creationId xmlns:a16="http://schemas.microsoft.com/office/drawing/2014/main" xmlns="" id="{8863E59B-58F8-4E78-AA68-070045B24CA7}"/>
              </a:ext>
            </a:extLst>
          </p:cNvPr>
          <p:cNvCxnSpPr>
            <a:cxnSpLocks/>
            <a:stCxn id="48" idx="3"/>
            <a:endCxn id="58" idx="1"/>
          </p:cNvCxnSpPr>
          <p:nvPr/>
        </p:nvCxnSpPr>
        <p:spPr>
          <a:xfrm>
            <a:off x="1883662" y="2056224"/>
            <a:ext cx="412481" cy="16133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5" name="直線矢印コネクタ 154">
            <a:extLst>
              <a:ext uri="{FF2B5EF4-FFF2-40B4-BE49-F238E27FC236}">
                <a16:creationId xmlns:a16="http://schemas.microsoft.com/office/drawing/2014/main" xmlns="" id="{8863E59B-58F8-4E78-AA68-070045B24CA7}"/>
              </a:ext>
            </a:extLst>
          </p:cNvPr>
          <p:cNvCxnSpPr>
            <a:cxnSpLocks/>
            <a:stCxn id="50" idx="3"/>
            <a:endCxn id="54" idx="1"/>
          </p:cNvCxnSpPr>
          <p:nvPr/>
        </p:nvCxnSpPr>
        <p:spPr>
          <a:xfrm flipV="1">
            <a:off x="1883662" y="1520137"/>
            <a:ext cx="412481" cy="8450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8" name="直線矢印コネクタ 157">
            <a:extLst>
              <a:ext uri="{FF2B5EF4-FFF2-40B4-BE49-F238E27FC236}">
                <a16:creationId xmlns:a16="http://schemas.microsoft.com/office/drawing/2014/main" xmlns="" id="{8863E59B-58F8-4E78-AA68-070045B24CA7}"/>
              </a:ext>
            </a:extLst>
          </p:cNvPr>
          <p:cNvCxnSpPr>
            <a:cxnSpLocks/>
            <a:stCxn id="50" idx="3"/>
            <a:endCxn id="56" idx="1"/>
          </p:cNvCxnSpPr>
          <p:nvPr/>
        </p:nvCxnSpPr>
        <p:spPr>
          <a:xfrm flipV="1">
            <a:off x="1883662" y="1859099"/>
            <a:ext cx="412481" cy="50613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1" name="直線矢印コネクタ 160">
            <a:extLst>
              <a:ext uri="{FF2B5EF4-FFF2-40B4-BE49-F238E27FC236}">
                <a16:creationId xmlns:a16="http://schemas.microsoft.com/office/drawing/2014/main" xmlns="" id="{8863E59B-58F8-4E78-AA68-070045B24CA7}"/>
              </a:ext>
            </a:extLst>
          </p:cNvPr>
          <p:cNvCxnSpPr>
            <a:cxnSpLocks/>
            <a:stCxn id="50" idx="3"/>
            <a:endCxn id="58" idx="1"/>
          </p:cNvCxnSpPr>
          <p:nvPr/>
        </p:nvCxnSpPr>
        <p:spPr>
          <a:xfrm flipV="1">
            <a:off x="1883662" y="2217556"/>
            <a:ext cx="412481" cy="14767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5" name="直線矢印コネクタ 164">
            <a:extLst>
              <a:ext uri="{FF2B5EF4-FFF2-40B4-BE49-F238E27FC236}">
                <a16:creationId xmlns:a16="http://schemas.microsoft.com/office/drawing/2014/main" xmlns="" id="{8863E59B-58F8-4E78-AA68-070045B24CA7}"/>
              </a:ext>
            </a:extLst>
          </p:cNvPr>
          <p:cNvCxnSpPr>
            <a:cxnSpLocks/>
            <a:stCxn id="54" idx="3"/>
            <a:endCxn id="60" idx="1"/>
          </p:cNvCxnSpPr>
          <p:nvPr/>
        </p:nvCxnSpPr>
        <p:spPr>
          <a:xfrm flipV="1">
            <a:off x="2623348" y="1519781"/>
            <a:ext cx="345047" cy="35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7" name="直線矢印コネクタ 166">
            <a:extLst>
              <a:ext uri="{FF2B5EF4-FFF2-40B4-BE49-F238E27FC236}">
                <a16:creationId xmlns:a16="http://schemas.microsoft.com/office/drawing/2014/main" xmlns="" id="{8863E59B-58F8-4E78-AA68-070045B24CA7}"/>
              </a:ext>
            </a:extLst>
          </p:cNvPr>
          <p:cNvCxnSpPr>
            <a:cxnSpLocks/>
          </p:cNvCxnSpPr>
          <p:nvPr/>
        </p:nvCxnSpPr>
        <p:spPr>
          <a:xfrm>
            <a:off x="2568555" y="1528508"/>
            <a:ext cx="396151" cy="3345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2" name="直線矢印コネクタ 171">
            <a:extLst>
              <a:ext uri="{FF2B5EF4-FFF2-40B4-BE49-F238E27FC236}">
                <a16:creationId xmlns:a16="http://schemas.microsoft.com/office/drawing/2014/main" xmlns="" id="{8863E59B-58F8-4E78-AA68-070045B24CA7}"/>
              </a:ext>
            </a:extLst>
          </p:cNvPr>
          <p:cNvCxnSpPr>
            <a:cxnSpLocks/>
            <a:stCxn id="54" idx="3"/>
            <a:endCxn id="64" idx="1"/>
          </p:cNvCxnSpPr>
          <p:nvPr/>
        </p:nvCxnSpPr>
        <p:spPr>
          <a:xfrm>
            <a:off x="2623348" y="1520137"/>
            <a:ext cx="345047" cy="6970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5" name="直線矢印コネクタ 174">
            <a:extLst>
              <a:ext uri="{FF2B5EF4-FFF2-40B4-BE49-F238E27FC236}">
                <a16:creationId xmlns:a16="http://schemas.microsoft.com/office/drawing/2014/main" xmlns="" id="{8863E59B-58F8-4E78-AA68-070045B24CA7}"/>
              </a:ext>
            </a:extLst>
          </p:cNvPr>
          <p:cNvCxnSpPr>
            <a:cxnSpLocks/>
          </p:cNvCxnSpPr>
          <p:nvPr/>
        </p:nvCxnSpPr>
        <p:spPr>
          <a:xfrm flipV="1">
            <a:off x="2539894" y="1885675"/>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6" name="直線矢印コネクタ 175">
            <a:extLst>
              <a:ext uri="{FF2B5EF4-FFF2-40B4-BE49-F238E27FC236}">
                <a16:creationId xmlns:a16="http://schemas.microsoft.com/office/drawing/2014/main" xmlns="" id="{8863E59B-58F8-4E78-AA68-070045B24CA7}"/>
              </a:ext>
            </a:extLst>
          </p:cNvPr>
          <p:cNvCxnSpPr>
            <a:cxnSpLocks/>
            <a:endCxn id="64" idx="1"/>
          </p:cNvCxnSpPr>
          <p:nvPr/>
        </p:nvCxnSpPr>
        <p:spPr>
          <a:xfrm>
            <a:off x="2536205" y="1894402"/>
            <a:ext cx="432190" cy="3227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7" name="直線矢印コネクタ 176">
            <a:extLst>
              <a:ext uri="{FF2B5EF4-FFF2-40B4-BE49-F238E27FC236}">
                <a16:creationId xmlns:a16="http://schemas.microsoft.com/office/drawing/2014/main" xmlns="" id="{8863E59B-58F8-4E78-AA68-070045B24CA7}"/>
              </a:ext>
            </a:extLst>
          </p:cNvPr>
          <p:cNvCxnSpPr>
            <a:cxnSpLocks/>
            <a:endCxn id="60" idx="1"/>
          </p:cNvCxnSpPr>
          <p:nvPr/>
        </p:nvCxnSpPr>
        <p:spPr>
          <a:xfrm flipV="1">
            <a:off x="2539894" y="1519781"/>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3" name="直線矢印コネクタ 182">
            <a:extLst>
              <a:ext uri="{FF2B5EF4-FFF2-40B4-BE49-F238E27FC236}">
                <a16:creationId xmlns:a16="http://schemas.microsoft.com/office/drawing/2014/main" xmlns="" id="{8863E59B-58F8-4E78-AA68-070045B24CA7}"/>
              </a:ext>
            </a:extLst>
          </p:cNvPr>
          <p:cNvCxnSpPr>
            <a:cxnSpLocks/>
          </p:cNvCxnSpPr>
          <p:nvPr/>
        </p:nvCxnSpPr>
        <p:spPr>
          <a:xfrm flipV="1">
            <a:off x="2545477" y="2275517"/>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4" name="直線矢印コネクタ 183">
            <a:extLst>
              <a:ext uri="{FF2B5EF4-FFF2-40B4-BE49-F238E27FC236}">
                <a16:creationId xmlns:a16="http://schemas.microsoft.com/office/drawing/2014/main" xmlns="" id="{8863E59B-58F8-4E78-AA68-070045B24CA7}"/>
              </a:ext>
            </a:extLst>
          </p:cNvPr>
          <p:cNvCxnSpPr>
            <a:cxnSpLocks/>
            <a:endCxn id="60" idx="1"/>
          </p:cNvCxnSpPr>
          <p:nvPr/>
        </p:nvCxnSpPr>
        <p:spPr>
          <a:xfrm flipV="1">
            <a:off x="2541788" y="1519781"/>
            <a:ext cx="426607" cy="7644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5" name="直線矢印コネクタ 184">
            <a:extLst>
              <a:ext uri="{FF2B5EF4-FFF2-40B4-BE49-F238E27FC236}">
                <a16:creationId xmlns:a16="http://schemas.microsoft.com/office/drawing/2014/main" xmlns="" id="{8863E59B-58F8-4E78-AA68-070045B24CA7}"/>
              </a:ext>
            </a:extLst>
          </p:cNvPr>
          <p:cNvCxnSpPr>
            <a:cxnSpLocks/>
          </p:cNvCxnSpPr>
          <p:nvPr/>
        </p:nvCxnSpPr>
        <p:spPr>
          <a:xfrm flipV="1">
            <a:off x="2545477" y="1909623"/>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0" name="直線矢印コネクタ 189">
            <a:extLst>
              <a:ext uri="{FF2B5EF4-FFF2-40B4-BE49-F238E27FC236}">
                <a16:creationId xmlns:a16="http://schemas.microsoft.com/office/drawing/2014/main" xmlns="" id="{8863E59B-58F8-4E78-AA68-070045B24CA7}"/>
              </a:ext>
            </a:extLst>
          </p:cNvPr>
          <p:cNvCxnSpPr>
            <a:cxnSpLocks/>
          </p:cNvCxnSpPr>
          <p:nvPr/>
        </p:nvCxnSpPr>
        <p:spPr>
          <a:xfrm flipV="1">
            <a:off x="3235224" y="2262289"/>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1" name="直線矢印コネクタ 190">
            <a:extLst>
              <a:ext uri="{FF2B5EF4-FFF2-40B4-BE49-F238E27FC236}">
                <a16:creationId xmlns:a16="http://schemas.microsoft.com/office/drawing/2014/main" xmlns="" id="{8863E59B-58F8-4E78-AA68-070045B24CA7}"/>
              </a:ext>
            </a:extLst>
          </p:cNvPr>
          <p:cNvCxnSpPr>
            <a:cxnSpLocks/>
          </p:cNvCxnSpPr>
          <p:nvPr/>
        </p:nvCxnSpPr>
        <p:spPr>
          <a:xfrm flipV="1">
            <a:off x="3208457" y="1894402"/>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2" name="直線矢印コネクタ 191">
            <a:extLst>
              <a:ext uri="{FF2B5EF4-FFF2-40B4-BE49-F238E27FC236}">
                <a16:creationId xmlns:a16="http://schemas.microsoft.com/office/drawing/2014/main" xmlns="" id="{8863E59B-58F8-4E78-AA68-070045B24CA7}"/>
              </a:ext>
            </a:extLst>
          </p:cNvPr>
          <p:cNvCxnSpPr>
            <a:cxnSpLocks/>
          </p:cNvCxnSpPr>
          <p:nvPr/>
        </p:nvCxnSpPr>
        <p:spPr>
          <a:xfrm flipV="1">
            <a:off x="3208457" y="1541432"/>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9" name="テキスト ボックス 218"/>
              <p:cNvSpPr txBox="1"/>
              <p:nvPr/>
            </p:nvSpPr>
            <p:spPr>
              <a:xfrm>
                <a:off x="813851" y="2910370"/>
                <a:ext cx="403957" cy="33086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=1</m:t>
                      </m:r>
                    </m:oMath>
                  </m:oMathPara>
                </a14:m>
                <a:endParaRPr lang="en-US" altLang="ja-JP" sz="1100" dirty="0">
                  <a:solidFill>
                    <a:prstClr val="black"/>
                  </a:solidFill>
                </a:endParaRPr>
              </a:p>
              <a:p>
                <a:pPr defTabSz="457200"/>
                <a:r>
                  <a:rPr lang="ja-JP" altLang="en-US" sz="1050" dirty="0">
                    <a:solidFill>
                      <a:prstClr val="black"/>
                    </a:solidFill>
                  </a:rPr>
                  <a:t>入力層</a:t>
                </a:r>
                <a:endParaRPr lang="ja-JP" altLang="en-US" sz="1600" dirty="0">
                  <a:solidFill>
                    <a:prstClr val="black"/>
                  </a:solidFill>
                </a:endParaRPr>
              </a:p>
            </p:txBody>
          </p:sp>
        </mc:Choice>
        <mc:Fallback xmlns="">
          <p:sp>
            <p:nvSpPr>
              <p:cNvPr id="219" name="テキスト ボックス 218"/>
              <p:cNvSpPr txBox="1">
                <a:spLocks noRot="1" noChangeAspect="1" noMove="1" noResize="1" noEditPoints="1" noAdjustHandles="1" noChangeArrowheads="1" noChangeShapeType="1" noTextEdit="1"/>
              </p:cNvSpPr>
              <p:nvPr/>
            </p:nvSpPr>
            <p:spPr>
              <a:xfrm>
                <a:off x="813851" y="2910370"/>
                <a:ext cx="403957" cy="330860"/>
              </a:xfrm>
              <a:prstGeom prst="rect">
                <a:avLst/>
              </a:prstGeom>
              <a:blipFill>
                <a:blip r:embed="rId18"/>
                <a:stretch>
                  <a:fillRect l="-21212" r="-19697" b="-236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1" name="テキスト ボックス 220"/>
              <p:cNvSpPr txBox="1"/>
              <p:nvPr/>
            </p:nvSpPr>
            <p:spPr>
              <a:xfrm>
                <a:off x="1504421" y="2646809"/>
                <a:ext cx="404470"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=2</m:t>
                      </m:r>
                    </m:oMath>
                  </m:oMathPara>
                </a14:m>
                <a:endParaRPr lang="en-US" altLang="ja-JP" sz="1100" dirty="0">
                  <a:solidFill>
                    <a:prstClr val="black"/>
                  </a:solidFill>
                </a:endParaRPr>
              </a:p>
              <a:p>
                <a:pPr defTabSz="457200"/>
                <a:r>
                  <a:rPr lang="ja-JP" altLang="en-US" sz="1000" dirty="0">
                    <a:solidFill>
                      <a:prstClr val="black"/>
                    </a:solidFill>
                  </a:rPr>
                  <a:t>中間層</a:t>
                </a:r>
                <a:endParaRPr lang="ja-JP" altLang="en-US" sz="1400" dirty="0">
                  <a:solidFill>
                    <a:prstClr val="black"/>
                  </a:solidFill>
                </a:endParaRPr>
              </a:p>
              <a:p>
                <a:pPr defTabSz="457200"/>
                <a:endParaRPr lang="ja-JP" altLang="en-US" dirty="0">
                  <a:solidFill>
                    <a:prstClr val="black"/>
                  </a:solidFill>
                </a:endParaRPr>
              </a:p>
            </p:txBody>
          </p:sp>
        </mc:Choice>
        <mc:Fallback xmlns="">
          <p:sp>
            <p:nvSpPr>
              <p:cNvPr id="221" name="テキスト ボックス 220"/>
              <p:cNvSpPr txBox="1">
                <a:spLocks noRot="1" noChangeAspect="1" noMove="1" noResize="1" noEditPoints="1" noAdjustHandles="1" noChangeArrowheads="1" noChangeShapeType="1" noTextEdit="1"/>
              </p:cNvSpPr>
              <p:nvPr/>
            </p:nvSpPr>
            <p:spPr>
              <a:xfrm>
                <a:off x="1504421" y="2646809"/>
                <a:ext cx="404470" cy="600164"/>
              </a:xfrm>
              <a:prstGeom prst="rect">
                <a:avLst/>
              </a:prstGeom>
              <a:blipFill>
                <a:blip r:embed="rId19"/>
                <a:stretch>
                  <a:fillRect l="-19697" r="-151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2" name="テキスト ボックス 221"/>
              <p:cNvSpPr txBox="1"/>
              <p:nvPr/>
            </p:nvSpPr>
            <p:spPr>
              <a:xfrm>
                <a:off x="2198352" y="2595030"/>
                <a:ext cx="384721"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=3</m:t>
                      </m:r>
                    </m:oMath>
                  </m:oMathPara>
                </a14:m>
                <a:endParaRPr lang="en-US" altLang="ja-JP" sz="1100" dirty="0">
                  <a:solidFill>
                    <a:prstClr val="black"/>
                  </a:solidFill>
                </a:endParaRPr>
              </a:p>
              <a:p>
                <a:pPr defTabSz="457200"/>
                <a:r>
                  <a:rPr lang="ja-JP" altLang="en-US" sz="1000" dirty="0">
                    <a:solidFill>
                      <a:prstClr val="black"/>
                    </a:solidFill>
                  </a:rPr>
                  <a:t>中間層</a:t>
                </a:r>
                <a:r>
                  <a:rPr lang="en-US" altLang="ja-JP" sz="1100" dirty="0">
                    <a:solidFill>
                      <a:prstClr val="black"/>
                    </a:solidFill>
                  </a:rPr>
                  <a:t/>
                </a:r>
                <a:br>
                  <a:rPr lang="en-US" altLang="ja-JP" sz="1100" dirty="0">
                    <a:solidFill>
                      <a:prstClr val="black"/>
                    </a:solidFill>
                  </a:rPr>
                </a:br>
                <a:endParaRPr lang="ja-JP" altLang="en-US" dirty="0">
                  <a:solidFill>
                    <a:prstClr val="black"/>
                  </a:solidFill>
                </a:endParaRPr>
              </a:p>
            </p:txBody>
          </p:sp>
        </mc:Choice>
        <mc:Fallback xmlns="">
          <p:sp>
            <p:nvSpPr>
              <p:cNvPr id="222" name="テキスト ボックス 221"/>
              <p:cNvSpPr txBox="1">
                <a:spLocks noRot="1" noChangeAspect="1" noMove="1" noResize="1" noEditPoints="1" noAdjustHandles="1" noChangeArrowheads="1" noChangeShapeType="1" noTextEdit="1"/>
              </p:cNvSpPr>
              <p:nvPr/>
            </p:nvSpPr>
            <p:spPr>
              <a:xfrm>
                <a:off x="2198352" y="2595030"/>
                <a:ext cx="384721" cy="600164"/>
              </a:xfrm>
              <a:prstGeom prst="rect">
                <a:avLst/>
              </a:prstGeom>
              <a:blipFill>
                <a:blip r:embed="rId20"/>
                <a:stretch>
                  <a:fillRect l="-20635" r="-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23" name="テキスト ボックス 222"/>
              <p:cNvSpPr txBox="1"/>
              <p:nvPr/>
            </p:nvSpPr>
            <p:spPr>
              <a:xfrm>
                <a:off x="2900363" y="2638824"/>
                <a:ext cx="421334" cy="323165"/>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=4</m:t>
                      </m:r>
                    </m:oMath>
                  </m:oMathPara>
                </a14:m>
                <a:endParaRPr lang="en-US" altLang="ja-JP" dirty="0">
                  <a:solidFill>
                    <a:prstClr val="black"/>
                  </a:solidFill>
                </a:endParaRPr>
              </a:p>
              <a:p>
                <a:pPr defTabSz="457200"/>
                <a:r>
                  <a:rPr lang="ja-JP" altLang="en-US" sz="1000" dirty="0">
                    <a:solidFill>
                      <a:prstClr val="black"/>
                    </a:solidFill>
                  </a:rPr>
                  <a:t>出力層</a:t>
                </a:r>
              </a:p>
            </p:txBody>
          </p:sp>
        </mc:Choice>
        <mc:Fallback xmlns="">
          <p:sp>
            <p:nvSpPr>
              <p:cNvPr id="223" name="テキスト ボックス 222"/>
              <p:cNvSpPr txBox="1">
                <a:spLocks noRot="1" noChangeAspect="1" noMove="1" noResize="1" noEditPoints="1" noAdjustHandles="1" noChangeArrowheads="1" noChangeShapeType="1" noTextEdit="1"/>
              </p:cNvSpPr>
              <p:nvPr/>
            </p:nvSpPr>
            <p:spPr>
              <a:xfrm>
                <a:off x="2900363" y="2638824"/>
                <a:ext cx="421334" cy="323165"/>
              </a:xfrm>
              <a:prstGeom prst="rect">
                <a:avLst/>
              </a:prstGeom>
              <a:blipFill>
                <a:blip r:embed="rId21"/>
                <a:stretch>
                  <a:fillRect l="-18841" r="-10145" b="-24528"/>
                </a:stretch>
              </a:blipFill>
            </p:spPr>
            <p:txBody>
              <a:bodyPr/>
              <a:lstStyle/>
              <a:p>
                <a:r>
                  <a:rPr lang="ja-JP" altLang="en-US">
                    <a:noFill/>
                  </a:rPr>
                  <a:t> </a:t>
                </a:r>
              </a:p>
            </p:txBody>
          </p:sp>
        </mc:Fallback>
      </mc:AlternateContent>
      <p:sp>
        <p:nvSpPr>
          <p:cNvPr id="224" name="角丸四角形吹き出し 223"/>
          <p:cNvSpPr/>
          <p:nvPr/>
        </p:nvSpPr>
        <p:spPr>
          <a:xfrm>
            <a:off x="5349441" y="598908"/>
            <a:ext cx="2160140" cy="381597"/>
          </a:xfrm>
          <a:prstGeom prst="wedgeRoundRectCallout">
            <a:avLst>
              <a:gd name="adj1" fmla="val -58937"/>
              <a:gd name="adj2" fmla="val 9253"/>
              <a:gd name="adj3" fmla="val 16667"/>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25" name="テキスト ボックス 224"/>
          <p:cNvSpPr txBox="1"/>
          <p:nvPr/>
        </p:nvSpPr>
        <p:spPr>
          <a:xfrm>
            <a:off x="5309160" y="577746"/>
            <a:ext cx="2339102" cy="415498"/>
          </a:xfrm>
          <a:prstGeom prst="rect">
            <a:avLst/>
          </a:prstGeom>
          <a:noFill/>
        </p:spPr>
        <p:txBody>
          <a:bodyPr wrap="none" rtlCol="0">
            <a:spAutoFit/>
          </a:bodyPr>
          <a:lstStyle/>
          <a:p>
            <a:pPr defTabSz="457200"/>
            <a:r>
              <a:rPr lang="ja-JP" altLang="en-US" sz="1050" dirty="0">
                <a:solidFill>
                  <a:prstClr val="black"/>
                </a:solidFill>
              </a:rPr>
              <a:t>ユニットを層状につなぎ合わせた</a:t>
            </a:r>
            <a:endParaRPr lang="en-US" altLang="ja-JP" sz="1050" dirty="0">
              <a:solidFill>
                <a:prstClr val="black"/>
              </a:solidFill>
            </a:endParaRPr>
          </a:p>
          <a:p>
            <a:pPr defTabSz="457200"/>
            <a:r>
              <a:rPr lang="ja-JP" altLang="en-US" sz="1050" dirty="0">
                <a:solidFill>
                  <a:prstClr val="black"/>
                </a:solidFill>
              </a:rPr>
              <a:t>アーキテクチャ，ニューラルネット</a:t>
            </a:r>
          </a:p>
        </p:txBody>
      </p:sp>
      <p:cxnSp>
        <p:nvCxnSpPr>
          <p:cNvPr id="227" name="直線矢印コネクタ 226"/>
          <p:cNvCxnSpPr/>
          <p:nvPr/>
        </p:nvCxnSpPr>
        <p:spPr>
          <a:xfrm>
            <a:off x="237663" y="3427993"/>
            <a:ext cx="3766362"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9" name="テキスト ボックス 228"/>
          <p:cNvSpPr txBox="1"/>
          <p:nvPr/>
        </p:nvSpPr>
        <p:spPr>
          <a:xfrm>
            <a:off x="1466309" y="3204711"/>
            <a:ext cx="1665841" cy="253916"/>
          </a:xfrm>
          <a:prstGeom prst="rect">
            <a:avLst/>
          </a:prstGeom>
          <a:noFill/>
        </p:spPr>
        <p:txBody>
          <a:bodyPr wrap="none" rtlCol="0">
            <a:spAutoFit/>
          </a:bodyPr>
          <a:lstStyle/>
          <a:p>
            <a:pPr defTabSz="457200"/>
            <a:r>
              <a:rPr lang="ja-JP" altLang="en-US" sz="1050" dirty="0">
                <a:solidFill>
                  <a:srgbClr val="FF0000"/>
                </a:solidFill>
              </a:rPr>
              <a:t>順番に進むので順伝番型</a:t>
            </a:r>
          </a:p>
        </p:txBody>
      </p:sp>
      <p:sp>
        <p:nvSpPr>
          <p:cNvPr id="230" name="楕円 229"/>
          <p:cNvSpPr/>
          <p:nvPr/>
        </p:nvSpPr>
        <p:spPr>
          <a:xfrm>
            <a:off x="563439" y="1075528"/>
            <a:ext cx="790413" cy="1780780"/>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31" name="線吹き出し 1 (枠付き) 230"/>
          <p:cNvSpPr/>
          <p:nvPr/>
        </p:nvSpPr>
        <p:spPr>
          <a:xfrm>
            <a:off x="177464" y="3707233"/>
            <a:ext cx="2391091" cy="1151957"/>
          </a:xfrm>
          <a:prstGeom prst="borderCallout1">
            <a:avLst>
              <a:gd name="adj1" fmla="val 1078"/>
              <a:gd name="adj2" fmla="val 50617"/>
              <a:gd name="adj3" fmla="val -106946"/>
              <a:gd name="adj4" fmla="val 37513"/>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32" name="テキスト ボックス 231"/>
              <p:cNvSpPr txBox="1"/>
              <p:nvPr/>
            </p:nvSpPr>
            <p:spPr>
              <a:xfrm>
                <a:off x="196471" y="3756750"/>
                <a:ext cx="2372084" cy="1069395"/>
              </a:xfrm>
              <a:prstGeom prst="rect">
                <a:avLst/>
              </a:prstGeom>
              <a:noFill/>
            </p:spPr>
            <p:txBody>
              <a:bodyPr wrap="square" rtlCol="0">
                <a:spAutoFit/>
              </a:bodyPr>
              <a:lstStyle/>
              <a:p>
                <a:pPr defTabSz="457200"/>
                <a:r>
                  <a:rPr lang="en-US" altLang="ja-JP" sz="1200" dirty="0">
                    <a:solidFill>
                      <a:prstClr val="black"/>
                    </a:solidFill>
                  </a:rPr>
                  <a:t>3.4.2 </a:t>
                </a:r>
                <a:r>
                  <a:rPr lang="ja-JP" altLang="en-US" sz="1200" dirty="0">
                    <a:solidFill>
                      <a:prstClr val="black"/>
                    </a:solidFill>
                  </a:rPr>
                  <a:t>入力層（感覚層）</a:t>
                </a:r>
                <a:endParaRPr lang="en-US" altLang="ja-JP" sz="1200" dirty="0">
                  <a:solidFill>
                    <a:prstClr val="black"/>
                  </a:solidFill>
                </a:endParaRPr>
              </a:p>
              <a:p>
                <a:pPr defTabSz="457200"/>
                <a:r>
                  <a:rPr lang="ja-JP" altLang="en-US" sz="1200" dirty="0">
                    <a:solidFill>
                      <a:prstClr val="black"/>
                    </a:solidFill>
                  </a:rPr>
                  <a:t>入力用形式ニューロンの集まり</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𝒙</m:t>
                          </m:r>
                        </m:e>
                        <m:sup>
                          <m:r>
                            <a:rPr lang="en-US" altLang="ja-JP" sz="1200" b="1" i="1" smtClean="0">
                              <a:solidFill>
                                <a:prstClr val="black"/>
                              </a:solidFill>
                              <a:latin typeface="Cambria Math" panose="02040503050406030204" pitchFamily="18" charset="0"/>
                            </a:rPr>
                            <m:t>𝑻</m:t>
                          </m:r>
                        </m:sup>
                      </m:sSup>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1</m:t>
                          </m:r>
                        </m:sub>
                      </m:sSub>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2</m:t>
                          </m:r>
                        </m:sub>
                      </m:sSub>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3</m:t>
                          </m:r>
                        </m:sub>
                      </m:sSub>
                      <m:r>
                        <a:rPr lang="en-US" altLang="ja-JP" sz="1200" i="1" smtClean="0">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4</m:t>
                          </m:r>
                        </m:sub>
                      </m:sSub>
                      <m:r>
                        <a:rPr lang="en-US" altLang="ja-JP" sz="1200" i="1">
                          <a:solidFill>
                            <a:prstClr val="black"/>
                          </a:solidFill>
                          <a:latin typeface="Cambria Math" panose="02040503050406030204" pitchFamily="18" charset="0"/>
                        </a:rPr>
                        <m:t>,</m:t>
                      </m:r>
                      <m:sSub>
                        <m:sSubPr>
                          <m:ctrlPr>
                            <a:rPr lang="en-US" altLang="ja-JP" sz="1200" i="1">
                              <a:solidFill>
                                <a:prstClr val="black"/>
                              </a:solidFill>
                              <a:latin typeface="Cambria Math" panose="02040503050406030204" pitchFamily="18" charset="0"/>
                            </a:rPr>
                          </m:ctrlPr>
                        </m:sSubPr>
                        <m:e>
                          <m:r>
                            <a:rPr lang="en-US" altLang="ja-JP" sz="1200" i="1">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5</m:t>
                          </m:r>
                        </m:sub>
                      </m:sSub>
                      <m:r>
                        <a:rPr lang="en-US" altLang="ja-JP" sz="1200" i="1" smtClean="0">
                          <a:solidFill>
                            <a:prstClr val="black"/>
                          </a:solidFill>
                          <a:latin typeface="Cambria Math" panose="02040503050406030204" pitchFamily="18" charset="0"/>
                        </a:rPr>
                        <m:t>)</m:t>
                      </m:r>
                    </m:oMath>
                  </m:oMathPara>
                </a14:m>
                <a:endParaRPr lang="en-US" altLang="ja-JP" sz="1200" dirty="0">
                  <a:solidFill>
                    <a:prstClr val="black"/>
                  </a:solidFill>
                </a:endParaRPr>
              </a:p>
              <a:p>
                <a:pPr defTabSz="457200"/>
                <a:r>
                  <a:rPr lang="ja-JP" altLang="en-US" sz="1200" dirty="0">
                    <a:solidFill>
                      <a:prstClr val="black"/>
                    </a:solidFill>
                  </a:rPr>
                  <a:t>出力は第</a:t>
                </a:r>
                <a:r>
                  <a:rPr lang="en-US" altLang="ja-JP" sz="1200" dirty="0">
                    <a:solidFill>
                      <a:prstClr val="black"/>
                    </a:solidFill>
                  </a:rPr>
                  <a:t>1</a:t>
                </a:r>
                <a:r>
                  <a:rPr lang="ja-JP" altLang="en-US" sz="1200" dirty="0">
                    <a:solidFill>
                      <a:prstClr val="black"/>
                    </a:solidFill>
                  </a:rPr>
                  <a:t>層からの出力として</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smtClean="0">
                              <a:solidFill>
                                <a:prstClr val="black"/>
                              </a:solidFill>
                              <a:latin typeface="Cambria Math" panose="02040503050406030204" pitchFamily="18" charset="0"/>
                            </a:rPr>
                            <m:t>𝑖</m:t>
                          </m:r>
                        </m:sub>
                        <m:sup>
                          <m:r>
                            <a:rPr lang="en-US" altLang="ja-JP" sz="1200" i="1" smtClean="0">
                              <a:solidFill>
                                <a:prstClr val="black"/>
                              </a:solidFill>
                              <a:latin typeface="Cambria Math" panose="02040503050406030204" pitchFamily="18" charset="0"/>
                            </a:rPr>
                            <m:t>(1)</m:t>
                          </m:r>
                        </m:sup>
                      </m:sSubSup>
                      <m:r>
                        <a:rPr lang="en-US" altLang="ja-JP" sz="1200" i="1" smtClean="0">
                          <a:solidFill>
                            <a:prstClr val="black"/>
                          </a:solidFill>
                          <a:latin typeface="Cambria Math" panose="02040503050406030204" pitchFamily="18" charset="0"/>
                        </a:rPr>
                        <m:t>=</m:t>
                      </m:r>
                      <m:sSub>
                        <m:sSubPr>
                          <m:ctrlPr>
                            <a:rPr lang="en-US" altLang="ja-JP" sz="1200" i="1" smtClean="0">
                              <a:solidFill>
                                <a:prstClr val="black"/>
                              </a:solidFill>
                              <a:latin typeface="Cambria Math" panose="02040503050406030204" pitchFamily="18" charset="0"/>
                            </a:rPr>
                          </m:ctrlPr>
                        </m:sSubPr>
                        <m:e>
                          <m:r>
                            <a:rPr lang="en-US" altLang="ja-JP" sz="1200" i="1" smtClean="0">
                              <a:solidFill>
                                <a:prstClr val="black"/>
                              </a:solidFill>
                              <a:latin typeface="Cambria Math" panose="02040503050406030204" pitchFamily="18" charset="0"/>
                            </a:rPr>
                            <m:t>𝑥</m:t>
                          </m:r>
                        </m:e>
                        <m:sub>
                          <m:r>
                            <a:rPr lang="en-US" altLang="ja-JP" sz="1200" i="1" smtClean="0">
                              <a:solidFill>
                                <a:prstClr val="black"/>
                              </a:solidFill>
                              <a:latin typeface="Cambria Math" panose="02040503050406030204" pitchFamily="18" charset="0"/>
                            </a:rPr>
                            <m:t>𝑖</m:t>
                          </m:r>
                        </m:sub>
                      </m:sSub>
                      <m:r>
                        <a:rPr lang="en-US" altLang="ja-JP" sz="1200" i="1" smtClean="0">
                          <a:solidFill>
                            <a:prstClr val="black"/>
                          </a:solidFill>
                          <a:latin typeface="Cambria Math" panose="02040503050406030204" pitchFamily="18" charset="0"/>
                        </a:rPr>
                        <m:t>,</m:t>
                      </m:r>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𝒛</m:t>
                          </m:r>
                        </m:e>
                        <m: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𝟏</m:t>
                          </m:r>
                          <m:r>
                            <a:rPr lang="en-US" altLang="ja-JP" sz="1200" b="1" i="1" smtClean="0">
                              <a:solidFill>
                                <a:prstClr val="black"/>
                              </a:solidFill>
                              <a:latin typeface="Cambria Math" panose="02040503050406030204" pitchFamily="18" charset="0"/>
                            </a:rPr>
                            <m:t>)</m:t>
                          </m:r>
                        </m:sup>
                      </m:s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𝒙</m:t>
                      </m:r>
                    </m:oMath>
                  </m:oMathPara>
                </a14:m>
                <a:endParaRPr lang="en-US" altLang="ja-JP" sz="1200" b="1" dirty="0">
                  <a:solidFill>
                    <a:prstClr val="black"/>
                  </a:solidFill>
                </a:endParaRPr>
              </a:p>
            </p:txBody>
          </p:sp>
        </mc:Choice>
        <mc:Fallback xmlns="">
          <p:sp>
            <p:nvSpPr>
              <p:cNvPr id="232" name="テキスト ボックス 231"/>
              <p:cNvSpPr txBox="1">
                <a:spLocks noRot="1" noChangeAspect="1" noMove="1" noResize="1" noEditPoints="1" noAdjustHandles="1" noChangeArrowheads="1" noChangeShapeType="1" noTextEdit="1"/>
              </p:cNvSpPr>
              <p:nvPr/>
            </p:nvSpPr>
            <p:spPr>
              <a:xfrm>
                <a:off x="196471" y="3756750"/>
                <a:ext cx="2372084" cy="1069395"/>
              </a:xfrm>
              <a:prstGeom prst="rect">
                <a:avLst/>
              </a:prstGeom>
              <a:blipFill>
                <a:blip r:embed="rId22"/>
                <a:stretch>
                  <a:fillRect/>
                </a:stretch>
              </a:blipFill>
            </p:spPr>
            <p:txBody>
              <a:bodyPr/>
              <a:lstStyle/>
              <a:p>
                <a:r>
                  <a:rPr lang="ja-JP" altLang="en-US">
                    <a:noFill/>
                  </a:rPr>
                  <a:t> </a:t>
                </a:r>
              </a:p>
            </p:txBody>
          </p:sp>
        </mc:Fallback>
      </mc:AlternateContent>
      <p:sp>
        <p:nvSpPr>
          <p:cNvPr id="233" name="楕円 232"/>
          <p:cNvSpPr/>
          <p:nvPr/>
        </p:nvSpPr>
        <p:spPr>
          <a:xfrm>
            <a:off x="1466309" y="1051760"/>
            <a:ext cx="1182972" cy="1780780"/>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35" name="テキスト ボックス 234"/>
              <p:cNvSpPr txBox="1"/>
              <p:nvPr/>
            </p:nvSpPr>
            <p:spPr>
              <a:xfrm>
                <a:off x="4081896" y="1052151"/>
                <a:ext cx="5021901" cy="5557034"/>
              </a:xfrm>
              <a:prstGeom prst="rect">
                <a:avLst/>
              </a:prstGeom>
              <a:noFill/>
            </p:spPr>
            <p:txBody>
              <a:bodyPr wrap="square" rtlCol="0">
                <a:spAutoFit/>
              </a:bodyPr>
              <a:lstStyle/>
              <a:p>
                <a:pPr defTabSz="457200"/>
                <a:r>
                  <a:rPr lang="en-US" altLang="ja-JP" sz="1200" dirty="0">
                    <a:solidFill>
                      <a:prstClr val="black"/>
                    </a:solidFill>
                  </a:rPr>
                  <a:t>3.4.2 </a:t>
                </a:r>
                <a:r>
                  <a:rPr lang="ja-JP" altLang="en-US" sz="1200" dirty="0">
                    <a:solidFill>
                      <a:prstClr val="black"/>
                    </a:solidFill>
                  </a:rPr>
                  <a:t>中間層（隠れ層）</a:t>
                </a:r>
                <a:endParaRPr lang="en-US" altLang="ja-JP" sz="1200" dirty="0">
                  <a:solidFill>
                    <a:prstClr val="black"/>
                  </a:solidFill>
                </a:endParaRPr>
              </a:p>
              <a:p>
                <a:pPr defTabSz="457200"/>
                <a:r>
                  <a:rPr lang="ja-JP" altLang="en-US" sz="1200" dirty="0">
                    <a:solidFill>
                      <a:prstClr val="black"/>
                    </a:solidFill>
                  </a:rPr>
                  <a:t>第</a:t>
                </a:r>
                <a14:m>
                  <m:oMath xmlns:m="http://schemas.openxmlformats.org/officeDocument/2006/math">
                    <m:r>
                      <a:rPr lang="en-US" altLang="ja-JP" sz="1200" i="1" dirty="0" smtClean="0">
                        <a:solidFill>
                          <a:prstClr val="black"/>
                        </a:solidFill>
                        <a:latin typeface="Cambria Math" panose="02040503050406030204" pitchFamily="18" charset="0"/>
                      </a:rPr>
                      <m:t>𝑙</m:t>
                    </m:r>
                  </m:oMath>
                </a14:m>
                <a:r>
                  <a:rPr lang="ja-JP" altLang="en-US" sz="1200" dirty="0">
                    <a:solidFill>
                      <a:prstClr val="black"/>
                    </a:solidFill>
                  </a:rPr>
                  <a:t>層中の</a:t>
                </a:r>
                <a14:m>
                  <m:oMath xmlns:m="http://schemas.openxmlformats.org/officeDocument/2006/math">
                    <m:r>
                      <a:rPr lang="en-US" altLang="ja-JP" sz="1200" i="1" dirty="0" smtClean="0">
                        <a:solidFill>
                          <a:prstClr val="black"/>
                        </a:solidFill>
                        <a:latin typeface="Cambria Math" panose="02040503050406030204" pitchFamily="18" charset="0"/>
                      </a:rPr>
                      <m:t>𝑗</m:t>
                    </m:r>
                  </m:oMath>
                </a14:m>
                <a:r>
                  <a:rPr lang="ja-JP" altLang="en-US" sz="1200" dirty="0">
                    <a:solidFill>
                      <a:prstClr val="black"/>
                    </a:solidFill>
                  </a:rPr>
                  <a:t>番目のユニットの活性：</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第</a:t>
                </a:r>
                <a14:m>
                  <m:oMath xmlns:m="http://schemas.openxmlformats.org/officeDocument/2006/math">
                    <m:r>
                      <a:rPr lang="en-US" altLang="ja-JP" sz="1200" i="1" dirty="0" smtClean="0">
                        <a:solidFill>
                          <a:prstClr val="black"/>
                        </a:solidFill>
                        <a:latin typeface="Cambria Math" panose="02040503050406030204" pitchFamily="18" charset="0"/>
                      </a:rPr>
                      <m:t>𝑙</m:t>
                    </m:r>
                    <m:r>
                      <a:rPr lang="en-US" altLang="ja-JP" sz="1200" i="1" dirty="0" smtClean="0">
                        <a:solidFill>
                          <a:prstClr val="black"/>
                        </a:solidFill>
                        <a:latin typeface="Cambria Math" panose="02040503050406030204" pitchFamily="18" charset="0"/>
                      </a:rPr>
                      <m:t>−1</m:t>
                    </m:r>
                  </m:oMath>
                </a14:m>
                <a:r>
                  <a:rPr lang="ja-JP" altLang="en-US" sz="1200" dirty="0">
                    <a:solidFill>
                      <a:prstClr val="black"/>
                    </a:solidFill>
                  </a:rPr>
                  <a:t>層の各ユニットからの入力</a:t>
                </a:r>
                <a14:m>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smtClean="0">
                            <a:solidFill>
                              <a:prstClr val="black"/>
                            </a:solidFill>
                            <a:latin typeface="Cambria Math" panose="02040503050406030204" pitchFamily="18" charset="0"/>
                          </a:rPr>
                          <m:t>𝑖</m:t>
                        </m:r>
                      </m:sub>
                      <m: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−1</m:t>
                            </m:r>
                          </m:e>
                        </m:d>
                      </m:sup>
                    </m:sSubSup>
                  </m:oMath>
                </a14:m>
                <a:r>
                  <a:rPr lang="ja-JP" altLang="en-US" sz="1200" dirty="0">
                    <a:solidFill>
                      <a:prstClr val="black"/>
                    </a:solidFill>
                  </a:rPr>
                  <a:t>を入力とする</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𝑢</m:t>
                          </m:r>
                        </m:e>
                        <m:sub>
                          <m:r>
                            <a:rPr lang="en-US" altLang="ja-JP" sz="1200" i="1" smtClean="0">
                              <a:solidFill>
                                <a:prstClr val="black"/>
                              </a:solidFill>
                              <a:latin typeface="Cambria Math" panose="02040503050406030204" pitchFamily="18" charset="0"/>
                            </a:rPr>
                            <m:t>𝑗</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r>
                        <a:rPr lang="en-US" altLang="ja-JP" sz="1200" i="1" smtClean="0">
                          <a:solidFill>
                            <a:prstClr val="black"/>
                          </a:solidFill>
                          <a:latin typeface="Cambria Math" panose="02040503050406030204" pitchFamily="18" charset="0"/>
                        </a:rPr>
                        <m:t>=</m:t>
                      </m:r>
                      <m:nary>
                        <m:naryPr>
                          <m:chr m:val="∑"/>
                          <m:supHide m:val="on"/>
                          <m:ctrlPr>
                            <a:rPr lang="en-US" altLang="ja-JP" sz="1200" i="1" smtClean="0">
                              <a:solidFill>
                                <a:prstClr val="black"/>
                              </a:solidFill>
                              <a:latin typeface="Cambria Math" panose="02040503050406030204" pitchFamily="18" charset="0"/>
                            </a:rPr>
                          </m:ctrlPr>
                        </m:naryPr>
                        <m:sub>
                          <m:r>
                            <m:rPr>
                              <m:brk m:alnAt="7"/>
                            </m:rPr>
                            <a:rPr lang="en-US" altLang="ja-JP" sz="1200" i="1" smtClean="0">
                              <a:solidFill>
                                <a:prstClr val="black"/>
                              </a:solidFill>
                              <a:latin typeface="Cambria Math" panose="02040503050406030204" pitchFamily="18" charset="0"/>
                            </a:rPr>
                            <m:t>𝑖</m:t>
                          </m:r>
                        </m:sub>
                        <m:sup/>
                        <m:e>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𝑤</m:t>
                              </m:r>
                            </m:e>
                            <m:sub>
                              <m:r>
                                <a:rPr lang="en-US" altLang="ja-JP" sz="1200" i="1" smtClean="0">
                                  <a:solidFill>
                                    <a:prstClr val="black"/>
                                  </a:solidFill>
                                  <a:latin typeface="Cambria Math" panose="02040503050406030204" pitchFamily="18" charset="0"/>
                                </a:rPr>
                                <m:t>𝑗𝑖</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smtClean="0">
                                  <a:solidFill>
                                    <a:prstClr val="black"/>
                                  </a:solidFill>
                                  <a:latin typeface="Cambria Math" panose="02040503050406030204" pitchFamily="18" charset="0"/>
                                </a:rPr>
                                <m:t>𝑖</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−1)</m:t>
                              </m:r>
                            </m:sup>
                          </m:sSubSup>
                        </m:e>
                      </m:nary>
                    </m:oMath>
                  </m:oMathPara>
                </a14:m>
                <a:endParaRPr lang="en-US" altLang="ja-JP" sz="1200" dirty="0">
                  <a:solidFill>
                    <a:prstClr val="black"/>
                  </a:solidFill>
                </a:endParaRPr>
              </a:p>
              <a:p>
                <a:pPr defTabSz="457200"/>
                <a:r>
                  <a:rPr lang="ja-JP" altLang="en-US" sz="1200" dirty="0">
                    <a:solidFill>
                      <a:prstClr val="black"/>
                    </a:solidFill>
                  </a:rPr>
                  <a:t>ユニットの出力は活性</a:t>
                </a:r>
                <a14:m>
                  <m:oMath xmlns:m="http://schemas.openxmlformats.org/officeDocument/2006/math">
                    <m:sSubSup>
                      <m:sSubSupPr>
                        <m:ctrlPr>
                          <a:rPr lang="en-US" altLang="ja-JP" sz="1200" i="1">
                            <a:solidFill>
                              <a:prstClr val="black"/>
                            </a:solidFill>
                            <a:latin typeface="Cambria Math" panose="02040503050406030204" pitchFamily="18" charset="0"/>
                          </a:rPr>
                        </m:ctrlPr>
                      </m:sSubSupPr>
                      <m:e>
                        <m:r>
                          <a:rPr lang="en-US" altLang="ja-JP" sz="1200" i="1">
                            <a:solidFill>
                              <a:prstClr val="black"/>
                            </a:solidFill>
                            <a:latin typeface="Cambria Math" panose="02040503050406030204" pitchFamily="18" charset="0"/>
                          </a:rPr>
                          <m:t>𝑢</m:t>
                        </m:r>
                      </m:e>
                      <m:sub>
                        <m:r>
                          <a:rPr lang="en-US" altLang="ja-JP" sz="1200" i="1">
                            <a:solidFill>
                              <a:prstClr val="black"/>
                            </a:solidFill>
                            <a:latin typeface="Cambria Math" panose="02040503050406030204" pitchFamily="18" charset="0"/>
                          </a:rPr>
                          <m:t>𝑗</m:t>
                        </m:r>
                      </m:sub>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m:t>
                        </m:r>
                      </m:sup>
                    </m:sSubSup>
                  </m:oMath>
                </a14:m>
                <a:r>
                  <a:rPr lang="ja-JP" altLang="en-US" sz="1200" dirty="0">
                    <a:solidFill>
                      <a:prstClr val="black"/>
                    </a:solidFill>
                  </a:rPr>
                  <a:t>にユニット固有のバイアス</a:t>
                </a:r>
                <a14:m>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𝑏</m:t>
                        </m:r>
                      </m:e>
                      <m:sub>
                        <m:r>
                          <a:rPr lang="en-US" altLang="ja-JP" sz="1200" i="1" smtClean="0">
                            <a:solidFill>
                              <a:prstClr val="black"/>
                            </a:solidFill>
                            <a:latin typeface="Cambria Math" panose="02040503050406030204" pitchFamily="18" charset="0"/>
                          </a:rPr>
                          <m:t>𝑗</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r>
                      <a:rPr lang="ja-JP" altLang="en-US" sz="1200" i="1">
                        <a:solidFill>
                          <a:prstClr val="black"/>
                        </a:solidFill>
                        <a:latin typeface="Cambria Math" panose="02040503050406030204" pitchFamily="18" charset="0"/>
                      </a:rPr>
                      <m:t>を</m:t>
                    </m:r>
                  </m:oMath>
                </a14:m>
                <a:r>
                  <a:rPr lang="ja-JP" altLang="en-US" sz="1200" dirty="0">
                    <a:solidFill>
                      <a:prstClr val="black"/>
                    </a:solidFill>
                  </a:rPr>
                  <a:t>加え，</a:t>
                </a:r>
                <a:r>
                  <a:rPr lang="en-US" altLang="ja-JP" sz="1200" dirty="0">
                    <a:solidFill>
                      <a:prstClr val="black"/>
                    </a:solidFill>
                  </a:rPr>
                  <a:t/>
                </a:r>
                <a:br>
                  <a:rPr lang="en-US" altLang="ja-JP" sz="1200" dirty="0">
                    <a:solidFill>
                      <a:prstClr val="black"/>
                    </a:solidFill>
                  </a:rPr>
                </a:br>
                <a:r>
                  <a:rPr lang="ja-JP" altLang="en-US" sz="1200" dirty="0">
                    <a:solidFill>
                      <a:prstClr val="black"/>
                    </a:solidFill>
                  </a:rPr>
                  <a:t>活性化関数</a:t>
                </a:r>
                <a14:m>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𝑙</m:t>
                            </m:r>
                          </m:e>
                        </m:d>
                      </m:sup>
                    </m:sSup>
                  </m:oMath>
                </a14:m>
                <a:r>
                  <a:rPr lang="ja-JP" altLang="en-US" sz="1200" dirty="0">
                    <a:solidFill>
                      <a:prstClr val="black"/>
                    </a:solidFill>
                  </a:rPr>
                  <a:t>を用いて</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smtClean="0">
                              <a:solidFill>
                                <a:prstClr val="black"/>
                              </a:solidFill>
                              <a:latin typeface="Cambria Math" panose="02040503050406030204" pitchFamily="18" charset="0"/>
                            </a:rPr>
                            <m:t>𝑗</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r>
                        <a:rPr lang="en-US" altLang="ja-JP" sz="1200" i="1" smtClean="0">
                          <a:solidFill>
                            <a:prstClr val="black"/>
                          </a:solidFill>
                          <a:latin typeface="Cambria Math" panose="02040503050406030204" pitchFamily="18" charset="0"/>
                        </a:rPr>
                        <m:t>=</m:t>
                      </m:r>
                      <m:sSup>
                        <m:sSupPr>
                          <m:ctrlPr>
                            <a:rPr lang="en-US" altLang="ja-JP" sz="1200" i="1" smtClean="0">
                              <a:solidFill>
                                <a:prstClr val="black"/>
                              </a:solidFill>
                              <a:latin typeface="Cambria Math" panose="02040503050406030204" pitchFamily="18" charset="0"/>
                            </a:rPr>
                          </m:ctrlPr>
                        </m:sSupPr>
                        <m:e>
                          <m:r>
                            <a:rPr lang="en-US" altLang="ja-JP" sz="1200" i="1" smtClean="0">
                              <a:solidFill>
                                <a:prstClr val="black"/>
                              </a:solidFill>
                              <a:latin typeface="Cambria Math" panose="02040503050406030204" pitchFamily="18" charset="0"/>
                            </a:rPr>
                            <m:t>𝑓</m:t>
                          </m:r>
                        </m:e>
                        <m: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rPr>
                                <m:t>𝑙</m:t>
                              </m:r>
                            </m:e>
                          </m:d>
                        </m:sup>
                      </m:sSup>
                      <m:d>
                        <m:dPr>
                          <m:ctrlPr>
                            <a:rPr lang="en-US" altLang="ja-JP" sz="1200" i="1" smtClean="0">
                              <a:solidFill>
                                <a:prstClr val="black"/>
                              </a:solidFill>
                              <a:latin typeface="Cambria Math" panose="02040503050406030204" pitchFamily="18" charset="0"/>
                            </a:rPr>
                          </m:ctrlPr>
                        </m:dPr>
                        <m:e>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𝑢</m:t>
                              </m:r>
                            </m:e>
                            <m:sub>
                              <m:r>
                                <a:rPr lang="en-US" altLang="ja-JP" sz="1200" i="1" smtClean="0">
                                  <a:solidFill>
                                    <a:prstClr val="black"/>
                                  </a:solidFill>
                                  <a:latin typeface="Cambria Math" panose="02040503050406030204" pitchFamily="18" charset="0"/>
                                </a:rPr>
                                <m:t>𝑗</m:t>
                              </m:r>
                            </m:sub>
                            <m: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rPr>
                                    <m:t>𝑙</m:t>
                                  </m:r>
                                </m:e>
                              </m:d>
                            </m:sup>
                          </m:sSubSup>
                          <m:r>
                            <a:rPr lang="en-US" altLang="ja-JP" sz="1200" i="1" smtClean="0">
                              <a:solidFill>
                                <a:prstClr val="black"/>
                              </a:solidFill>
                              <a:latin typeface="Cambria Math" panose="02040503050406030204" pitchFamily="18" charset="0"/>
                            </a:rPr>
                            <m:t>+</m:t>
                          </m:r>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𝑏</m:t>
                              </m:r>
                            </m:e>
                            <m:sub>
                              <m:r>
                                <a:rPr lang="en-US" altLang="ja-JP" sz="1200" i="1" smtClean="0">
                                  <a:solidFill>
                                    <a:prstClr val="black"/>
                                  </a:solidFill>
                                  <a:latin typeface="Cambria Math" panose="02040503050406030204" pitchFamily="18" charset="0"/>
                                </a:rPr>
                                <m:t>𝑗</m:t>
                              </m:r>
                            </m:sub>
                            <m: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rPr>
                                    <m:t>𝑙</m:t>
                                  </m:r>
                                </m:e>
                              </m:d>
                            </m:sup>
                          </m:sSubSup>
                        </m:e>
                      </m:d>
                      <m:r>
                        <a:rPr lang="en-US" altLang="ja-JP" sz="1200" i="1" smtClean="0">
                          <a:solidFill>
                            <a:prstClr val="black"/>
                          </a:solidFill>
                          <a:latin typeface="Cambria Math" panose="02040503050406030204" pitchFamily="18" charset="0"/>
                        </a:rPr>
                        <m:t>=</m:t>
                      </m:r>
                      <m:sSup>
                        <m:sSupPr>
                          <m:ctrlPr>
                            <a:rPr lang="en-US" altLang="ja-JP" sz="1200" i="1" smtClean="0">
                              <a:solidFill>
                                <a:prstClr val="black"/>
                              </a:solidFill>
                              <a:latin typeface="Cambria Math" panose="02040503050406030204" pitchFamily="18" charset="0"/>
                            </a:rPr>
                          </m:ctrlPr>
                        </m:sSupPr>
                        <m:e>
                          <m:r>
                            <a:rPr lang="en-US" altLang="ja-JP" sz="1200" i="1" smtClean="0">
                              <a:solidFill>
                                <a:prstClr val="black"/>
                              </a:solidFill>
                              <a:latin typeface="Cambria Math" panose="02040503050406030204" pitchFamily="18" charset="0"/>
                            </a:rPr>
                            <m:t>𝑓</m:t>
                          </m:r>
                        </m:e>
                        <m: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rPr>
                                <m:t>𝑙</m:t>
                              </m:r>
                            </m:e>
                          </m:d>
                        </m:sup>
                      </m:sSup>
                      <m:r>
                        <a:rPr lang="en-US" altLang="ja-JP" sz="1200" i="1" smtClean="0">
                          <a:solidFill>
                            <a:prstClr val="black"/>
                          </a:solidFill>
                          <a:latin typeface="Cambria Math" panose="02040503050406030204" pitchFamily="18" charset="0"/>
                        </a:rPr>
                        <m:t>(</m:t>
                      </m:r>
                      <m:nary>
                        <m:naryPr>
                          <m:chr m:val="∑"/>
                          <m:supHide m:val="on"/>
                          <m:ctrlPr>
                            <a:rPr lang="en-US" altLang="ja-JP" sz="1200" i="1" smtClean="0">
                              <a:solidFill>
                                <a:prstClr val="black"/>
                              </a:solidFill>
                              <a:latin typeface="Cambria Math" panose="02040503050406030204" pitchFamily="18" charset="0"/>
                            </a:rPr>
                          </m:ctrlPr>
                        </m:naryPr>
                        <m:sub>
                          <m:r>
                            <m:rPr>
                              <m:brk m:alnAt="7"/>
                            </m:rPr>
                            <a:rPr lang="en-US" altLang="ja-JP" sz="1200" i="1" smtClean="0">
                              <a:solidFill>
                                <a:prstClr val="black"/>
                              </a:solidFill>
                              <a:latin typeface="Cambria Math" panose="02040503050406030204" pitchFamily="18" charset="0"/>
                            </a:rPr>
                            <m:t>𝑖</m:t>
                          </m:r>
                        </m:sub>
                        <m:sup/>
                        <m:e>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𝑤</m:t>
                              </m:r>
                            </m:e>
                            <m:sub>
                              <m:r>
                                <a:rPr lang="en-US" altLang="ja-JP" sz="1200" i="1" smtClean="0">
                                  <a:solidFill>
                                    <a:prstClr val="black"/>
                                  </a:solidFill>
                                  <a:latin typeface="Cambria Math" panose="02040503050406030204" pitchFamily="18" charset="0"/>
                                </a:rPr>
                                <m:t>𝑗𝑖</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smtClean="0">
                                  <a:solidFill>
                                    <a:prstClr val="black"/>
                                  </a:solidFill>
                                  <a:latin typeface="Cambria Math" panose="02040503050406030204" pitchFamily="18" charset="0"/>
                                </a:rPr>
                                <m:t>𝑖</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−1)</m:t>
                              </m:r>
                            </m:sup>
                          </m:sSubSup>
                          <m:r>
                            <a:rPr lang="en-US" altLang="ja-JP" sz="1200" i="1" smtClean="0">
                              <a:solidFill>
                                <a:prstClr val="black"/>
                              </a:solidFill>
                              <a:latin typeface="Cambria Math" panose="02040503050406030204" pitchFamily="18" charset="0"/>
                            </a:rPr>
                            <m:t>+</m:t>
                          </m:r>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𝑏</m:t>
                              </m:r>
                            </m:e>
                            <m:sub>
                              <m:r>
                                <a:rPr lang="en-US" altLang="ja-JP" sz="1200" i="1" smtClean="0">
                                  <a:solidFill>
                                    <a:prstClr val="black"/>
                                  </a:solidFill>
                                  <a:latin typeface="Cambria Math" panose="02040503050406030204" pitchFamily="18" charset="0"/>
                                </a:rPr>
                                <m:t>𝑗</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e>
                      </m:nary>
                      <m:r>
                        <a:rPr lang="en-US" altLang="ja-JP" sz="1200" i="1" smtClean="0">
                          <a:solidFill>
                            <a:prstClr val="black"/>
                          </a:solidFill>
                          <a:latin typeface="Cambria Math" panose="02040503050406030204" pitchFamily="18" charset="0"/>
                        </a:rPr>
                        <m:t>)</m:t>
                      </m:r>
                    </m:oMath>
                  </m:oMathPara>
                </a14:m>
                <a:endParaRPr lang="en-US" altLang="ja-JP" sz="1200" dirty="0">
                  <a:solidFill>
                    <a:prstClr val="black"/>
                  </a:solidFill>
                </a:endParaRPr>
              </a:p>
              <a:p>
                <a:pPr defTabSz="457200"/>
                <a:r>
                  <a:rPr lang="en-US" altLang="ja-JP" sz="1200" dirty="0">
                    <a:solidFill>
                      <a:prstClr val="black"/>
                    </a:solidFill>
                  </a:rPr>
                  <a:t>※</a:t>
                </a:r>
                <a:r>
                  <a:rPr lang="ja-JP" altLang="en-US" sz="1200" dirty="0">
                    <a:solidFill>
                      <a:prstClr val="black"/>
                    </a:solidFill>
                  </a:rPr>
                  <a:t>活性化関数</a:t>
                </a:r>
                <a14:m>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𝑙</m:t>
                            </m:r>
                          </m:e>
                        </m:d>
                      </m:sup>
                    </m:sSup>
                  </m:oMath>
                </a14:m>
                <a:r>
                  <a:rPr lang="ja-JP" altLang="en-US" sz="1200" dirty="0">
                    <a:solidFill>
                      <a:prstClr val="black"/>
                    </a:solidFill>
                  </a:rPr>
                  <a:t>は層ごとに共通の関数であるのが一般的</a:t>
                </a:r>
                <a:endParaRPr lang="en-US" altLang="ja-JP" sz="1200" dirty="0">
                  <a:solidFill>
                    <a:prstClr val="black"/>
                  </a:solidFill>
                </a:endParaRPr>
              </a:p>
              <a:p>
                <a:pPr defTabSz="457200"/>
                <a:endParaRPr lang="en-US" altLang="ja-JP" sz="1200" dirty="0">
                  <a:solidFill>
                    <a:prstClr val="black"/>
                  </a:solidFill>
                </a:endParaRPr>
              </a:p>
              <a:p>
                <a:pPr defTabSz="457200"/>
                <a:r>
                  <a:rPr lang="ja-JP" altLang="en-US" sz="1200" dirty="0">
                    <a:solidFill>
                      <a:prstClr val="black"/>
                    </a:solidFill>
                  </a:rPr>
                  <a:t>→式を行列表示する</a:t>
                </a:r>
                <a:endParaRPr lang="en-US" altLang="ja-JP" sz="1200" dirty="0">
                  <a:solidFill>
                    <a:prstClr val="black"/>
                  </a:solidFill>
                </a:endParaRPr>
              </a:p>
              <a:p>
                <a:pPr defTabSz="457200"/>
                <a:r>
                  <a:rPr lang="ja-JP" altLang="en-US" sz="1200" dirty="0">
                    <a:solidFill>
                      <a:prstClr val="black"/>
                    </a:solidFill>
                  </a:rPr>
                  <a:t>第</a:t>
                </a:r>
                <a14:m>
                  <m:oMath xmlns:m="http://schemas.openxmlformats.org/officeDocument/2006/math">
                    <m:r>
                      <a:rPr lang="en-US" altLang="ja-JP" sz="1200" i="1" dirty="0" smtClean="0">
                        <a:solidFill>
                          <a:prstClr val="black"/>
                        </a:solidFill>
                        <a:latin typeface="Cambria Math" panose="02040503050406030204" pitchFamily="18" charset="0"/>
                      </a:rPr>
                      <m:t>𝑙</m:t>
                    </m:r>
                  </m:oMath>
                </a14:m>
                <a:r>
                  <a:rPr lang="ja-JP" altLang="en-US" sz="1200" dirty="0">
                    <a:solidFill>
                      <a:prstClr val="black"/>
                    </a:solidFill>
                  </a:rPr>
                  <a:t>層の全ユニットの活性：</a:t>
                </a:r>
                <a14:m>
                  <m:oMath xmlns:m="http://schemas.openxmlformats.org/officeDocument/2006/math">
                    <m:sSup>
                      <m:sSupPr>
                        <m:ctrlPr>
                          <a:rPr lang="en-US" altLang="ja-JP" sz="1200"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𝒖</m:t>
                        </m:r>
                      </m:e>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p>
                    <m:r>
                      <a:rPr lang="en-US" altLang="ja-JP" sz="1200" i="1" smtClean="0">
                        <a:solidFill>
                          <a:prstClr val="black"/>
                        </a:solidFill>
                        <a:latin typeface="Cambria Math" panose="02040503050406030204" pitchFamily="18" charset="0"/>
                      </a:rPr>
                      <m:t>=</m:t>
                    </m:r>
                    <m:d>
                      <m:dPr>
                        <m:ctrlPr>
                          <a:rPr lang="en-US" altLang="ja-JP" sz="1200" i="1" smtClean="0">
                            <a:solidFill>
                              <a:prstClr val="black"/>
                            </a:solidFill>
                            <a:latin typeface="Cambria Math" panose="02040503050406030204" pitchFamily="18" charset="0"/>
                          </a:rPr>
                        </m:ctrlPr>
                      </m:dPr>
                      <m:e>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𝑢</m:t>
                            </m:r>
                          </m:e>
                          <m:sub>
                            <m:r>
                              <a:rPr lang="en-US" altLang="ja-JP" sz="1200" i="1" smtClean="0">
                                <a:solidFill>
                                  <a:prstClr val="black"/>
                                </a:solidFill>
                                <a:latin typeface="Cambria Math" panose="02040503050406030204" pitchFamily="18" charset="0"/>
                              </a:rPr>
                              <m:t>𝑗</m:t>
                            </m:r>
                          </m:sub>
                          <m:sup>
                            <m:r>
                              <a:rPr lang="en-US" altLang="ja-JP" sz="1200" i="1" smtClean="0">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𝑙</m:t>
                            </m:r>
                            <m:r>
                              <a:rPr lang="en-US" altLang="ja-JP" sz="1200" i="1" smtClean="0">
                                <a:solidFill>
                                  <a:prstClr val="black"/>
                                </a:solidFill>
                                <a:latin typeface="Cambria Math" panose="02040503050406030204" pitchFamily="18" charset="0"/>
                              </a:rPr>
                              <m:t>)</m:t>
                            </m:r>
                          </m:sup>
                        </m:sSubSup>
                      </m:e>
                    </m:d>
                  </m:oMath>
                </a14:m>
                <a:r>
                  <a:rPr lang="en-US" altLang="ja-JP" sz="1200" dirty="0">
                    <a:solidFill>
                      <a:prstClr val="black"/>
                    </a:solidFill>
                  </a:rPr>
                  <a:t>, </a:t>
                </a:r>
                <a:r>
                  <a:rPr lang="ja-JP" altLang="en-US" sz="1200" dirty="0">
                    <a:solidFill>
                      <a:prstClr val="black"/>
                    </a:solidFill>
                  </a:rPr>
                  <a:t>出力値：</a:t>
                </a:r>
                <a14:m>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𝒛</m:t>
                        </m:r>
                      </m:e>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m:t>
                        </m:r>
                      </m:sup>
                    </m:sSup>
                    <m:r>
                      <a:rPr lang="en-US" altLang="ja-JP" sz="1200" i="1">
                        <a:solidFill>
                          <a:prstClr val="black"/>
                        </a:solidFill>
                        <a:latin typeface="Cambria Math" panose="02040503050406030204" pitchFamily="18" charset="0"/>
                      </a:rPr>
                      <m:t>=</m:t>
                    </m:r>
                    <m:d>
                      <m:dPr>
                        <m:ctrlPr>
                          <a:rPr lang="en-US" altLang="ja-JP" sz="1200" i="1">
                            <a:solidFill>
                              <a:prstClr val="black"/>
                            </a:solidFill>
                            <a:latin typeface="Cambria Math" panose="02040503050406030204" pitchFamily="18" charset="0"/>
                          </a:rPr>
                        </m:ctrlPr>
                      </m:dPr>
                      <m:e>
                        <m:sSubSup>
                          <m:sSubSupPr>
                            <m:ctrlPr>
                              <a:rPr lang="en-US" altLang="ja-JP" sz="1200" i="1">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𝑧</m:t>
                            </m:r>
                          </m:e>
                          <m:sub>
                            <m:r>
                              <a:rPr lang="en-US" altLang="ja-JP" sz="1200" i="1">
                                <a:solidFill>
                                  <a:prstClr val="black"/>
                                </a:solidFill>
                                <a:latin typeface="Cambria Math" panose="02040503050406030204" pitchFamily="18" charset="0"/>
                              </a:rPr>
                              <m:t>𝑗</m:t>
                            </m:r>
                          </m:sub>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m:t>
                            </m:r>
                          </m:sup>
                        </m:sSubSup>
                      </m:e>
                    </m:d>
                  </m:oMath>
                </a14:m>
                <a:r>
                  <a:rPr lang="ja-JP" altLang="en-US" sz="1200" dirty="0">
                    <a:solidFill>
                      <a:prstClr val="black"/>
                    </a:solidFill>
                  </a:rPr>
                  <a:t>，</a:t>
                </a:r>
                <a:endParaRPr lang="en-US" altLang="ja-JP" sz="1200" dirty="0">
                  <a:solidFill>
                    <a:prstClr val="black"/>
                  </a:solidFill>
                </a:endParaRPr>
              </a:p>
              <a:p>
                <a:pPr defTabSz="457200"/>
                <a:r>
                  <a:rPr lang="ja-JP" altLang="en-US" sz="1200" dirty="0">
                    <a:solidFill>
                      <a:prstClr val="black"/>
                    </a:solidFill>
                  </a:rPr>
                  <a:t>第</a:t>
                </a:r>
                <a14:m>
                  <m:oMath xmlns:m="http://schemas.openxmlformats.org/officeDocument/2006/math">
                    <m:r>
                      <a:rPr lang="en-US" altLang="ja-JP" sz="1200" i="1" dirty="0" smtClean="0">
                        <a:solidFill>
                          <a:prstClr val="black"/>
                        </a:solidFill>
                        <a:latin typeface="Cambria Math" panose="02040503050406030204" pitchFamily="18" charset="0"/>
                      </a:rPr>
                      <m:t>𝑙</m:t>
                    </m:r>
                    <m:r>
                      <a:rPr lang="en-US" altLang="ja-JP" sz="1200" i="1" dirty="0" smtClean="0">
                        <a:solidFill>
                          <a:prstClr val="black"/>
                        </a:solidFill>
                        <a:latin typeface="Cambria Math" panose="02040503050406030204" pitchFamily="18" charset="0"/>
                      </a:rPr>
                      <m:t>−1</m:t>
                    </m:r>
                  </m:oMath>
                </a14:m>
                <a:r>
                  <a:rPr lang="ja-JP" altLang="en-US" sz="1200" dirty="0">
                    <a:solidFill>
                      <a:prstClr val="black"/>
                    </a:solidFill>
                  </a:rPr>
                  <a:t>層のユニット</a:t>
                </a:r>
                <a14:m>
                  <m:oMath xmlns:m="http://schemas.openxmlformats.org/officeDocument/2006/math">
                    <m:r>
                      <a:rPr lang="en-US" altLang="ja-JP" sz="1200" i="1" dirty="0" smtClean="0">
                        <a:solidFill>
                          <a:prstClr val="black"/>
                        </a:solidFill>
                        <a:latin typeface="Cambria Math" panose="02040503050406030204" pitchFamily="18" charset="0"/>
                      </a:rPr>
                      <m:t>𝑖</m:t>
                    </m:r>
                  </m:oMath>
                </a14:m>
                <a:r>
                  <a:rPr lang="ja-JP" altLang="en-US" sz="1200" dirty="0" err="1">
                    <a:solidFill>
                      <a:prstClr val="black"/>
                    </a:solidFill>
                  </a:rPr>
                  <a:t>と第</a:t>
                </a:r>
                <a14:m>
                  <m:oMath xmlns:m="http://schemas.openxmlformats.org/officeDocument/2006/math">
                    <m:r>
                      <a:rPr lang="en-US" altLang="ja-JP" sz="1200" i="1" dirty="0" smtClean="0">
                        <a:solidFill>
                          <a:prstClr val="black"/>
                        </a:solidFill>
                        <a:latin typeface="Cambria Math" panose="02040503050406030204" pitchFamily="18" charset="0"/>
                      </a:rPr>
                      <m:t>𝑙</m:t>
                    </m:r>
                  </m:oMath>
                </a14:m>
                <a:r>
                  <a:rPr lang="ja-JP" altLang="en-US" sz="1200" dirty="0">
                    <a:solidFill>
                      <a:prstClr val="black"/>
                    </a:solidFill>
                  </a:rPr>
                  <a:t>層のユニット</a:t>
                </a:r>
                <a14:m>
                  <m:oMath xmlns:m="http://schemas.openxmlformats.org/officeDocument/2006/math">
                    <m:r>
                      <a:rPr lang="en-US" altLang="ja-JP" sz="1200" i="1" dirty="0" smtClean="0">
                        <a:solidFill>
                          <a:prstClr val="black"/>
                        </a:solidFill>
                        <a:latin typeface="Cambria Math" panose="02040503050406030204" pitchFamily="18" charset="0"/>
                      </a:rPr>
                      <m:t>𝑗</m:t>
                    </m:r>
                  </m:oMath>
                </a14:m>
                <a:r>
                  <a:rPr lang="ja-JP" altLang="en-US" sz="1200" dirty="0">
                    <a:solidFill>
                      <a:prstClr val="black"/>
                    </a:solidFill>
                  </a:rPr>
                  <a:t>の間の結合の重み</a:t>
                </a:r>
                <a14:m>
                  <m:oMath xmlns:m="http://schemas.openxmlformats.org/officeDocument/2006/math">
                    <m:sSubSup>
                      <m:sSubSupPr>
                        <m:ctrlPr>
                          <a:rPr lang="en-US" altLang="ja-JP" sz="1200" i="1" smtClean="0">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𝑤</m:t>
                        </m:r>
                      </m:e>
                      <m:sub>
                        <m:r>
                          <a:rPr lang="en-US" altLang="ja-JP" sz="1200" i="1" smtClean="0">
                            <a:solidFill>
                              <a:prstClr val="black"/>
                            </a:solidFill>
                            <a:latin typeface="Cambria Math" panose="02040503050406030204" pitchFamily="18" charset="0"/>
                          </a:rPr>
                          <m:t>𝑗𝑖</m:t>
                        </m:r>
                      </m:sub>
                      <m:sup>
                        <m:r>
                          <a:rPr lang="en-US" altLang="ja-JP" sz="1200" i="1" smtClean="0">
                            <a:solidFill>
                              <a:prstClr val="black"/>
                            </a:solidFill>
                            <a:latin typeface="Cambria Math" panose="02040503050406030204" pitchFamily="18" charset="0"/>
                          </a:rPr>
                          <m:t>𝑙</m:t>
                        </m:r>
                      </m:sup>
                    </m:sSubSup>
                    <m:r>
                      <a:rPr lang="ja-JP" altLang="en-US" sz="1200" i="1">
                        <a:solidFill>
                          <a:prstClr val="black"/>
                        </a:solidFill>
                        <a:latin typeface="Cambria Math" panose="02040503050406030204" pitchFamily="18" charset="0"/>
                      </a:rPr>
                      <m:t>を</m:t>
                    </m:r>
                    <m:r>
                      <a:rPr lang="en-US" altLang="ja-JP" sz="1200" i="1" dirty="0" smtClean="0">
                        <a:solidFill>
                          <a:prstClr val="black"/>
                        </a:solidFill>
                        <a:latin typeface="Cambria Math" panose="02040503050406030204" pitchFamily="18" charset="0"/>
                      </a:rPr>
                      <m:t>(</m:t>
                    </m:r>
                    <m:r>
                      <a:rPr lang="en-US" altLang="ja-JP" sz="1200" i="1" dirty="0" err="1" smtClean="0">
                        <a:solidFill>
                          <a:prstClr val="black"/>
                        </a:solidFill>
                        <a:latin typeface="Cambria Math" panose="02040503050406030204" pitchFamily="18" charset="0"/>
                      </a:rPr>
                      <m:t>𝑗</m:t>
                    </m:r>
                    <m:r>
                      <a:rPr lang="en-US" altLang="ja-JP" sz="1200" i="1" dirty="0" err="1" smtClean="0">
                        <a:solidFill>
                          <a:prstClr val="black"/>
                        </a:solidFill>
                        <a:latin typeface="Cambria Math" panose="02040503050406030204" pitchFamily="18" charset="0"/>
                      </a:rPr>
                      <m:t>.</m:t>
                    </m:r>
                    <m:r>
                      <a:rPr lang="en-US" altLang="ja-JP" sz="1200" i="1" dirty="0" err="1" smtClean="0">
                        <a:solidFill>
                          <a:prstClr val="black"/>
                        </a:solidFill>
                        <a:latin typeface="Cambria Math" panose="02040503050406030204" pitchFamily="18" charset="0"/>
                      </a:rPr>
                      <m:t>𝑖</m:t>
                    </m:r>
                    <m:r>
                      <a:rPr lang="en-US" altLang="ja-JP" sz="1200" i="1" dirty="0" smtClean="0">
                        <a:solidFill>
                          <a:prstClr val="black"/>
                        </a:solidFill>
                        <a:latin typeface="Cambria Math" panose="02040503050406030204" pitchFamily="18" charset="0"/>
                      </a:rPr>
                      <m:t>)</m:t>
                    </m:r>
                  </m:oMath>
                </a14:m>
                <a:r>
                  <a:rPr lang="ja-JP" altLang="en-US" sz="1200" dirty="0">
                    <a:solidFill>
                      <a:prstClr val="black"/>
                    </a:solidFill>
                  </a:rPr>
                  <a:t>成分とする重み行列：</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000" i="1" smtClean="0">
                              <a:solidFill>
                                <a:prstClr val="black"/>
                              </a:solidFill>
                              <a:latin typeface="Cambria Math" panose="02040503050406030204" pitchFamily="18" charset="0"/>
                            </a:rPr>
                          </m:ctrlPr>
                        </m:sSupPr>
                        <m:e>
                          <m:r>
                            <a:rPr lang="en-US" altLang="ja-JP" sz="1000" b="1" i="1" smtClean="0">
                              <a:solidFill>
                                <a:prstClr val="black"/>
                              </a:solidFill>
                              <a:latin typeface="Cambria Math" panose="02040503050406030204" pitchFamily="18" charset="0"/>
                            </a:rPr>
                            <m:t>𝑾</m:t>
                          </m:r>
                        </m:e>
                        <m:sup>
                          <m:r>
                            <a:rPr lang="en-US" altLang="ja-JP" sz="1000" i="1" smtClean="0">
                              <a:solidFill>
                                <a:prstClr val="black"/>
                              </a:solidFill>
                              <a:latin typeface="Cambria Math" panose="02040503050406030204" pitchFamily="18" charset="0"/>
                            </a:rPr>
                            <m:t>(</m:t>
                          </m:r>
                          <m:r>
                            <a:rPr lang="en-US" altLang="ja-JP" sz="1000" i="1" smtClean="0">
                              <a:solidFill>
                                <a:prstClr val="black"/>
                              </a:solidFill>
                              <a:latin typeface="Cambria Math" panose="02040503050406030204" pitchFamily="18" charset="0"/>
                            </a:rPr>
                            <m:t>𝑙</m:t>
                          </m:r>
                          <m:r>
                            <a:rPr lang="en-US" altLang="ja-JP" sz="1000" i="1" smtClean="0">
                              <a:solidFill>
                                <a:prstClr val="black"/>
                              </a:solidFill>
                              <a:latin typeface="Cambria Math" panose="02040503050406030204" pitchFamily="18" charset="0"/>
                            </a:rPr>
                            <m:t>)</m:t>
                          </m:r>
                        </m:sup>
                      </m:sSup>
                      <m:r>
                        <a:rPr lang="en-US" altLang="ja-JP" sz="1000" i="1" smtClean="0">
                          <a:solidFill>
                            <a:prstClr val="black"/>
                          </a:solidFill>
                          <a:latin typeface="Cambria Math" panose="02040503050406030204" pitchFamily="18" charset="0"/>
                        </a:rPr>
                        <m:t>=</m:t>
                      </m:r>
                      <m:d>
                        <m:dPr>
                          <m:ctrlPr>
                            <a:rPr lang="en-US" altLang="ja-JP" sz="1000" i="1" smtClean="0">
                              <a:solidFill>
                                <a:prstClr val="black"/>
                              </a:solidFill>
                              <a:latin typeface="Cambria Math" panose="02040503050406030204" pitchFamily="18" charset="0"/>
                            </a:rPr>
                          </m:ctrlPr>
                        </m:dPr>
                        <m:e>
                          <m:m>
                            <m:mPr>
                              <m:mcs>
                                <m:mc>
                                  <m:mcPr>
                                    <m:count m:val="3"/>
                                    <m:mcJc m:val="center"/>
                                  </m:mcPr>
                                </m:mc>
                              </m:mcs>
                              <m:ctrlPr>
                                <a:rPr lang="en-US" altLang="ja-JP" sz="1000" i="1" smtClean="0">
                                  <a:solidFill>
                                    <a:prstClr val="black"/>
                                  </a:solidFill>
                                  <a:latin typeface="Cambria Math" panose="02040503050406030204" pitchFamily="18" charset="0"/>
                                </a:rPr>
                              </m:ctrlPr>
                            </m:mPr>
                            <m:mr>
                              <m:e>
                                <m:sSubSup>
                                  <m:sSubSupPr>
                                    <m:ctrlPr>
                                      <a:rPr lang="en-US" altLang="ja-JP" sz="1000" i="1" smtClean="0">
                                        <a:solidFill>
                                          <a:prstClr val="black"/>
                                        </a:solidFill>
                                        <a:latin typeface="Cambria Math" panose="02040503050406030204" pitchFamily="18" charset="0"/>
                                      </a:rPr>
                                    </m:ctrlPr>
                                  </m:sSubSupPr>
                                  <m:e>
                                    <m:r>
                                      <m:rPr>
                                        <m:brk m:alnAt="7"/>
                                      </m:rPr>
                                      <a:rPr lang="en-US" altLang="ja-JP" sz="1000" i="1" smtClean="0">
                                        <a:solidFill>
                                          <a:prstClr val="black"/>
                                        </a:solidFill>
                                        <a:latin typeface="Cambria Math" panose="02040503050406030204" pitchFamily="18" charset="0"/>
                                      </a:rPr>
                                      <m:t>𝑤</m:t>
                                    </m:r>
                                  </m:e>
                                  <m:sub>
                                    <m:r>
                                      <m:rPr>
                                        <m:brk m:alnAt="7"/>
                                      </m:rPr>
                                      <a:rPr lang="en-US" altLang="ja-JP" sz="1000" i="1" smtClean="0">
                                        <a:solidFill>
                                          <a:prstClr val="black"/>
                                        </a:solidFill>
                                        <a:latin typeface="Cambria Math" panose="02040503050406030204" pitchFamily="18" charset="0"/>
                                      </a:rPr>
                                      <m:t>1</m:t>
                                    </m:r>
                                    <m:r>
                                      <a:rPr lang="en-US" altLang="ja-JP" sz="1000" i="1" smtClean="0">
                                        <a:solidFill>
                                          <a:prstClr val="black"/>
                                        </a:solidFill>
                                        <a:latin typeface="Cambria Math" panose="02040503050406030204" pitchFamily="18" charset="0"/>
                                      </a:rPr>
                                      <m:t>1</m:t>
                                    </m:r>
                                  </m:sub>
                                  <m:sup>
                                    <m:r>
                                      <a:rPr lang="en-US" altLang="ja-JP" sz="1000" i="1" smtClean="0">
                                        <a:solidFill>
                                          <a:prstClr val="black"/>
                                        </a:solidFill>
                                        <a:latin typeface="Cambria Math" panose="02040503050406030204" pitchFamily="18" charset="0"/>
                                      </a:rPr>
                                      <m:t>(</m:t>
                                    </m:r>
                                    <m:r>
                                      <a:rPr lang="en-US" altLang="ja-JP" sz="1000" i="1" smtClean="0">
                                        <a:solidFill>
                                          <a:prstClr val="black"/>
                                        </a:solidFill>
                                        <a:latin typeface="Cambria Math" panose="02040503050406030204" pitchFamily="18" charset="0"/>
                                      </a:rPr>
                                      <m:t>𝑙</m:t>
                                    </m:r>
                                    <m:r>
                                      <a:rPr lang="en-US" altLang="ja-JP" sz="1000" i="1" smtClean="0">
                                        <a:solidFill>
                                          <a:prstClr val="black"/>
                                        </a:solidFill>
                                        <a:latin typeface="Cambria Math" panose="02040503050406030204" pitchFamily="18" charset="0"/>
                                      </a:rPr>
                                      <m:t>)</m:t>
                                    </m:r>
                                  </m:sup>
                                </m:sSubSup>
                              </m:e>
                              <m:e>
                                <m:sSubSup>
                                  <m:sSubSupPr>
                                    <m:ctrlPr>
                                      <a:rPr lang="en-US" altLang="ja-JP" sz="1000" i="1">
                                        <a:solidFill>
                                          <a:prstClr val="black"/>
                                        </a:solidFill>
                                        <a:latin typeface="Cambria Math" panose="02040503050406030204" pitchFamily="18" charset="0"/>
                                      </a:rPr>
                                    </m:ctrlPr>
                                  </m:sSubSupPr>
                                  <m:e>
                                    <m:r>
                                      <m:rPr>
                                        <m:brk m:alnAt="7"/>
                                      </m:rPr>
                                      <a:rPr lang="en-US" altLang="ja-JP" sz="1000" i="1">
                                        <a:solidFill>
                                          <a:prstClr val="black"/>
                                        </a:solidFill>
                                        <a:latin typeface="Cambria Math" panose="02040503050406030204" pitchFamily="18" charset="0"/>
                                      </a:rPr>
                                      <m:t>𝑤</m:t>
                                    </m:r>
                                  </m:e>
                                  <m:sub>
                                    <m:r>
                                      <m:rPr>
                                        <m:brk m:alnAt="7"/>
                                      </m:rPr>
                                      <a:rPr lang="en-US" altLang="ja-JP" sz="1000" i="1">
                                        <a:solidFill>
                                          <a:prstClr val="black"/>
                                        </a:solidFill>
                                        <a:latin typeface="Cambria Math" panose="02040503050406030204" pitchFamily="18" charset="0"/>
                                      </a:rPr>
                                      <m:t>1</m:t>
                                    </m:r>
                                    <m:r>
                                      <a:rPr lang="en-US" altLang="ja-JP" sz="1000" i="1" smtClean="0">
                                        <a:solidFill>
                                          <a:prstClr val="black"/>
                                        </a:solidFill>
                                        <a:latin typeface="Cambria Math" panose="02040503050406030204" pitchFamily="18" charset="0"/>
                                      </a:rPr>
                                      <m:t>2</m:t>
                                    </m:r>
                                  </m:sub>
                                  <m:sup>
                                    <m:r>
                                      <a:rPr lang="en-US" altLang="ja-JP" sz="1000" i="1">
                                        <a:solidFill>
                                          <a:prstClr val="black"/>
                                        </a:solidFill>
                                        <a:latin typeface="Cambria Math" panose="02040503050406030204" pitchFamily="18" charset="0"/>
                                      </a:rPr>
                                      <m:t>(</m:t>
                                    </m:r>
                                    <m:r>
                                      <a:rPr lang="en-US" altLang="ja-JP" sz="1000" i="1">
                                        <a:solidFill>
                                          <a:prstClr val="black"/>
                                        </a:solidFill>
                                        <a:latin typeface="Cambria Math" panose="02040503050406030204" pitchFamily="18" charset="0"/>
                                      </a:rPr>
                                      <m:t>𝑙</m:t>
                                    </m:r>
                                    <m:r>
                                      <a:rPr lang="en-US" altLang="ja-JP" sz="1000" i="1">
                                        <a:solidFill>
                                          <a:prstClr val="black"/>
                                        </a:solidFill>
                                        <a:latin typeface="Cambria Math" panose="02040503050406030204" pitchFamily="18" charset="0"/>
                                      </a:rPr>
                                      <m:t>)</m:t>
                                    </m:r>
                                  </m:sup>
                                </m:sSubSup>
                              </m:e>
                              <m:e>
                                <m:r>
                                  <a:rPr lang="en-US" altLang="ja-JP" sz="1000" i="1" smtClean="0">
                                    <a:solidFill>
                                      <a:prstClr val="black"/>
                                    </a:solidFill>
                                    <a:latin typeface="Cambria Math" panose="02040503050406030204" pitchFamily="18" charset="0"/>
                                    <a:ea typeface="Cambria Math" panose="02040503050406030204" pitchFamily="18" charset="0"/>
                                  </a:rPr>
                                  <m:t>⋯</m:t>
                                </m:r>
                              </m:e>
                            </m:mr>
                            <m:mr>
                              <m:e>
                                <m:sSubSup>
                                  <m:sSubSupPr>
                                    <m:ctrlPr>
                                      <a:rPr lang="en-US" altLang="ja-JP" sz="1000" i="1">
                                        <a:solidFill>
                                          <a:prstClr val="black"/>
                                        </a:solidFill>
                                        <a:latin typeface="Cambria Math" panose="02040503050406030204" pitchFamily="18" charset="0"/>
                                      </a:rPr>
                                    </m:ctrlPr>
                                  </m:sSubSupPr>
                                  <m:e>
                                    <m:r>
                                      <m:rPr>
                                        <m:brk m:alnAt="7"/>
                                      </m:rPr>
                                      <a:rPr lang="en-US" altLang="ja-JP" sz="1000" i="1">
                                        <a:solidFill>
                                          <a:prstClr val="black"/>
                                        </a:solidFill>
                                        <a:latin typeface="Cambria Math" panose="02040503050406030204" pitchFamily="18" charset="0"/>
                                      </a:rPr>
                                      <m:t>𝑤</m:t>
                                    </m:r>
                                  </m:e>
                                  <m:sub>
                                    <m:r>
                                      <a:rPr lang="en-US" altLang="ja-JP" sz="1000" i="1" smtClean="0">
                                        <a:solidFill>
                                          <a:prstClr val="black"/>
                                        </a:solidFill>
                                        <a:latin typeface="Cambria Math" panose="02040503050406030204" pitchFamily="18" charset="0"/>
                                      </a:rPr>
                                      <m:t>2</m:t>
                                    </m:r>
                                    <m:r>
                                      <a:rPr lang="en-US" altLang="ja-JP" sz="1000" i="1">
                                        <a:solidFill>
                                          <a:prstClr val="black"/>
                                        </a:solidFill>
                                        <a:latin typeface="Cambria Math" panose="02040503050406030204" pitchFamily="18" charset="0"/>
                                      </a:rPr>
                                      <m:t>1</m:t>
                                    </m:r>
                                  </m:sub>
                                  <m:sup>
                                    <m:r>
                                      <a:rPr lang="en-US" altLang="ja-JP" sz="1000" i="1">
                                        <a:solidFill>
                                          <a:prstClr val="black"/>
                                        </a:solidFill>
                                        <a:latin typeface="Cambria Math" panose="02040503050406030204" pitchFamily="18" charset="0"/>
                                      </a:rPr>
                                      <m:t>(</m:t>
                                    </m:r>
                                    <m:r>
                                      <a:rPr lang="en-US" altLang="ja-JP" sz="1000" i="1">
                                        <a:solidFill>
                                          <a:prstClr val="black"/>
                                        </a:solidFill>
                                        <a:latin typeface="Cambria Math" panose="02040503050406030204" pitchFamily="18" charset="0"/>
                                      </a:rPr>
                                      <m:t>𝑙</m:t>
                                    </m:r>
                                    <m:r>
                                      <a:rPr lang="en-US" altLang="ja-JP" sz="1000" i="1">
                                        <a:solidFill>
                                          <a:prstClr val="black"/>
                                        </a:solidFill>
                                        <a:latin typeface="Cambria Math" panose="02040503050406030204" pitchFamily="18" charset="0"/>
                                      </a:rPr>
                                      <m:t>)</m:t>
                                    </m:r>
                                  </m:sup>
                                </m:sSubSup>
                              </m:e>
                              <m:e>
                                <m:sSubSup>
                                  <m:sSubSupPr>
                                    <m:ctrlPr>
                                      <a:rPr lang="en-US" altLang="ja-JP" sz="1000" i="1">
                                        <a:solidFill>
                                          <a:prstClr val="black"/>
                                        </a:solidFill>
                                        <a:latin typeface="Cambria Math" panose="02040503050406030204" pitchFamily="18" charset="0"/>
                                      </a:rPr>
                                    </m:ctrlPr>
                                  </m:sSubSupPr>
                                  <m:e>
                                    <m:r>
                                      <m:rPr>
                                        <m:brk m:alnAt="7"/>
                                      </m:rPr>
                                      <a:rPr lang="en-US" altLang="ja-JP" sz="1000" i="1">
                                        <a:solidFill>
                                          <a:prstClr val="black"/>
                                        </a:solidFill>
                                        <a:latin typeface="Cambria Math" panose="02040503050406030204" pitchFamily="18" charset="0"/>
                                      </a:rPr>
                                      <m:t>𝑤</m:t>
                                    </m:r>
                                  </m:e>
                                  <m:sub>
                                    <m:r>
                                      <a:rPr lang="en-US" altLang="ja-JP" sz="1000" i="1">
                                        <a:solidFill>
                                          <a:prstClr val="black"/>
                                        </a:solidFill>
                                        <a:latin typeface="Cambria Math" panose="02040503050406030204" pitchFamily="18" charset="0"/>
                                      </a:rPr>
                                      <m:t>2</m:t>
                                    </m:r>
                                    <m:r>
                                      <a:rPr lang="en-US" altLang="ja-JP" sz="1000" i="1" smtClean="0">
                                        <a:solidFill>
                                          <a:prstClr val="black"/>
                                        </a:solidFill>
                                        <a:latin typeface="Cambria Math" panose="02040503050406030204" pitchFamily="18" charset="0"/>
                                      </a:rPr>
                                      <m:t>2</m:t>
                                    </m:r>
                                  </m:sub>
                                  <m:sup>
                                    <m:r>
                                      <a:rPr lang="en-US" altLang="ja-JP" sz="1000" i="1">
                                        <a:solidFill>
                                          <a:prstClr val="black"/>
                                        </a:solidFill>
                                        <a:latin typeface="Cambria Math" panose="02040503050406030204" pitchFamily="18" charset="0"/>
                                      </a:rPr>
                                      <m:t>(</m:t>
                                    </m:r>
                                    <m:r>
                                      <a:rPr lang="en-US" altLang="ja-JP" sz="1000" i="1">
                                        <a:solidFill>
                                          <a:prstClr val="black"/>
                                        </a:solidFill>
                                        <a:latin typeface="Cambria Math" panose="02040503050406030204" pitchFamily="18" charset="0"/>
                                      </a:rPr>
                                      <m:t>𝑙</m:t>
                                    </m:r>
                                    <m:r>
                                      <a:rPr lang="en-US" altLang="ja-JP" sz="1000" i="1">
                                        <a:solidFill>
                                          <a:prstClr val="black"/>
                                        </a:solidFill>
                                        <a:latin typeface="Cambria Math" panose="02040503050406030204" pitchFamily="18" charset="0"/>
                                      </a:rPr>
                                      <m:t>)</m:t>
                                    </m:r>
                                  </m:sup>
                                </m:sSubSup>
                              </m:e>
                              <m:e/>
                            </m:mr>
                            <m:mr>
                              <m:e>
                                <m:r>
                                  <a:rPr lang="en-US" altLang="ja-JP" sz="1000" i="1" smtClean="0">
                                    <a:solidFill>
                                      <a:prstClr val="black"/>
                                    </a:solidFill>
                                    <a:latin typeface="Cambria Math" panose="02040503050406030204" pitchFamily="18" charset="0"/>
                                    <a:ea typeface="Cambria Math" panose="02040503050406030204" pitchFamily="18" charset="0"/>
                                  </a:rPr>
                                  <m:t>⋮</m:t>
                                </m:r>
                              </m:e>
                              <m:e/>
                              <m:e>
                                <m:r>
                                  <a:rPr lang="en-US" altLang="ja-JP" sz="1000" i="1" smtClean="0">
                                    <a:solidFill>
                                      <a:prstClr val="black"/>
                                    </a:solidFill>
                                    <a:latin typeface="Cambria Math" panose="02040503050406030204" pitchFamily="18" charset="0"/>
                                    <a:ea typeface="Cambria Math" panose="02040503050406030204" pitchFamily="18" charset="0"/>
                                  </a:rPr>
                                  <m:t>⋱</m:t>
                                </m:r>
                              </m:e>
                            </m:mr>
                          </m:m>
                        </m:e>
                      </m:d>
                    </m:oMath>
                  </m:oMathPara>
                </a14:m>
                <a:endParaRPr lang="en-US" altLang="ja-JP" sz="1200" dirty="0">
                  <a:solidFill>
                    <a:prstClr val="black"/>
                  </a:solidFill>
                </a:endParaRPr>
              </a:p>
              <a:p>
                <a:pPr defTabSz="457200"/>
                <a:r>
                  <a:rPr lang="ja-JP" altLang="en-US" sz="1200" dirty="0">
                    <a:solidFill>
                      <a:prstClr val="black"/>
                    </a:solidFill>
                  </a:rPr>
                  <a:t>バイアス：</a:t>
                </a:r>
                <a14:m>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𝒃</m:t>
                        </m:r>
                      </m:e>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m:t>
                        </m:r>
                      </m:sup>
                    </m:sSup>
                    <m:r>
                      <a:rPr lang="en-US" altLang="ja-JP" sz="1200" i="1">
                        <a:solidFill>
                          <a:prstClr val="black"/>
                        </a:solidFill>
                        <a:latin typeface="Cambria Math" panose="02040503050406030204" pitchFamily="18" charset="0"/>
                      </a:rPr>
                      <m:t>=</m:t>
                    </m:r>
                    <m:d>
                      <m:dPr>
                        <m:ctrlPr>
                          <a:rPr lang="en-US" altLang="ja-JP" sz="1200" i="1">
                            <a:solidFill>
                              <a:prstClr val="black"/>
                            </a:solidFill>
                            <a:latin typeface="Cambria Math" panose="02040503050406030204" pitchFamily="18" charset="0"/>
                          </a:rPr>
                        </m:ctrlPr>
                      </m:dPr>
                      <m:e>
                        <m:sSubSup>
                          <m:sSubSupPr>
                            <m:ctrlPr>
                              <a:rPr lang="en-US" altLang="ja-JP" sz="1200" i="1">
                                <a:solidFill>
                                  <a:prstClr val="black"/>
                                </a:solidFill>
                                <a:latin typeface="Cambria Math" panose="02040503050406030204" pitchFamily="18" charset="0"/>
                              </a:rPr>
                            </m:ctrlPr>
                          </m:sSubSupPr>
                          <m:e>
                            <m:r>
                              <a:rPr lang="en-US" altLang="ja-JP" sz="1200" i="1" smtClean="0">
                                <a:solidFill>
                                  <a:prstClr val="black"/>
                                </a:solidFill>
                                <a:latin typeface="Cambria Math" panose="02040503050406030204" pitchFamily="18" charset="0"/>
                              </a:rPr>
                              <m:t>𝑏</m:t>
                            </m:r>
                          </m:e>
                          <m:sub>
                            <m:r>
                              <a:rPr lang="en-US" altLang="ja-JP" sz="1200" i="1">
                                <a:solidFill>
                                  <a:prstClr val="black"/>
                                </a:solidFill>
                                <a:latin typeface="Cambria Math" panose="02040503050406030204" pitchFamily="18" charset="0"/>
                              </a:rPr>
                              <m:t>𝑗</m:t>
                            </m:r>
                          </m:sub>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m:t>
                            </m:r>
                          </m:sup>
                        </m:sSubSup>
                      </m:e>
                    </m:d>
                  </m:oMath>
                </a14:m>
                <a:r>
                  <a:rPr lang="ja-JP" altLang="en-US" sz="1200" dirty="0">
                    <a:solidFill>
                      <a:prstClr val="black"/>
                    </a:solidFill>
                  </a:rPr>
                  <a:t>として表記すると，</a:t>
                </a:r>
                <a:endParaRPr lang="en-US" altLang="ja-JP" sz="1200" dirty="0">
                  <a:solidFill>
                    <a:prstClr val="black"/>
                  </a:solidFill>
                </a:endParaRPr>
              </a:p>
              <a:p>
                <a:pPr defTabSz="457200"/>
                <a:r>
                  <a:rPr lang="ja-JP" altLang="en-US" sz="1200" dirty="0">
                    <a:solidFill>
                      <a:prstClr val="black"/>
                    </a:solidFill>
                  </a:rPr>
                  <a:t>中間層の行う演算処理は以下のようにまとめられる</a:t>
                </a:r>
                <a:endParaRPr lang="en-US" altLang="ja-JP" sz="1200" dirty="0">
                  <a:solidFill>
                    <a:prstClr val="black"/>
                  </a:solidFill>
                </a:endParaRPr>
              </a:p>
              <a:p>
                <a:pPr defTabSz="457200"/>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𝒖</m:t>
                          </m:r>
                        </m:e>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m:t>
                          </m:r>
                        </m:sup>
                      </m:sSup>
                      <m:r>
                        <a:rPr lang="en-US" altLang="ja-JP" sz="1400" i="1" smtClean="0">
                          <a:solidFill>
                            <a:prstClr val="black"/>
                          </a:solidFill>
                          <a:latin typeface="Cambria Math" panose="02040503050406030204" pitchFamily="18" charset="0"/>
                        </a:rPr>
                        <m:t>=</m:t>
                      </m:r>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𝑾</m:t>
                          </m:r>
                        </m:e>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m:t>
                          </m:r>
                        </m:sup>
                      </m:sSup>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𝒛</m:t>
                          </m:r>
                        </m:e>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−1)</m:t>
                          </m:r>
                        </m:sup>
                      </m:sSup>
                      <m:r>
                        <a:rPr lang="en-US" altLang="ja-JP" sz="1400" i="1" smtClean="0">
                          <a:solidFill>
                            <a:prstClr val="black"/>
                          </a:solidFill>
                          <a:latin typeface="Cambria Math" panose="02040503050406030204" pitchFamily="18" charset="0"/>
                        </a:rPr>
                        <m:t>,  </m:t>
                      </m:r>
                      <m:sSup>
                        <m:sSupPr>
                          <m:ctrlPr>
                            <a:rPr lang="en-US" altLang="ja-JP" sz="1400" i="1">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𝒛</m:t>
                          </m:r>
                        </m:e>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𝑙</m:t>
                          </m:r>
                          <m:r>
                            <a:rPr lang="en-US" altLang="ja-JP" sz="1400" i="1">
                              <a:solidFill>
                                <a:prstClr val="black"/>
                              </a:solidFill>
                              <a:latin typeface="Cambria Math" panose="02040503050406030204" pitchFamily="18" charset="0"/>
                            </a:rPr>
                            <m:t>)</m:t>
                          </m:r>
                        </m:sup>
                      </m:sSup>
                      <m:r>
                        <a:rPr lang="en-US" altLang="ja-JP" sz="1400" i="1">
                          <a:solidFill>
                            <a:prstClr val="black"/>
                          </a:solidFill>
                          <a:latin typeface="Cambria Math" panose="02040503050406030204" pitchFamily="18" charset="0"/>
                        </a:rPr>
                        <m:t>=</m:t>
                      </m:r>
                      <m:sSup>
                        <m:sSupPr>
                          <m:ctrlPr>
                            <a:rPr lang="en-US" altLang="ja-JP" sz="1400" i="1">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𝑓</m:t>
                          </m:r>
                        </m:e>
                        <m:sup>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𝑙</m:t>
                              </m:r>
                            </m:e>
                          </m:d>
                        </m:sup>
                      </m:sSup>
                      <m:r>
                        <a:rPr lang="en-US" altLang="ja-JP" sz="1400" i="1" smtClean="0">
                          <a:solidFill>
                            <a:prstClr val="black"/>
                          </a:solidFill>
                          <a:latin typeface="Cambria Math" panose="02040503050406030204" pitchFamily="18" charset="0"/>
                        </a:rPr>
                        <m:t>(</m:t>
                      </m:r>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𝒖</m:t>
                          </m:r>
                        </m:e>
                        <m: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𝑙</m:t>
                              </m:r>
                            </m:e>
                          </m:d>
                        </m:sup>
                      </m:sSup>
                      <m:r>
                        <a:rPr lang="en-US" altLang="ja-JP" sz="1400" i="1" smtClean="0">
                          <a:solidFill>
                            <a:prstClr val="black"/>
                          </a:solidFill>
                          <a:latin typeface="Cambria Math" panose="02040503050406030204" pitchFamily="18" charset="0"/>
                        </a:rPr>
                        <m:t>+</m:t>
                      </m:r>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𝒃</m:t>
                          </m:r>
                        </m:e>
                        <m: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𝑏</m:t>
                              </m:r>
                            </m:e>
                          </m:d>
                        </m:sup>
                      </m:sSup>
                      <m:r>
                        <a:rPr lang="en-US" altLang="ja-JP" sz="1400" i="1" smtClean="0">
                          <a:solidFill>
                            <a:prstClr val="black"/>
                          </a:solidFill>
                          <a:latin typeface="Cambria Math" panose="02040503050406030204" pitchFamily="18" charset="0"/>
                        </a:rPr>
                        <m:t>)</m:t>
                      </m:r>
                    </m:oMath>
                  </m:oMathPara>
                </a14:m>
                <a:endParaRPr lang="en-US" altLang="ja-JP" sz="1400" dirty="0">
                  <a:solidFill>
                    <a:prstClr val="black"/>
                  </a:solidFill>
                </a:endParaRPr>
              </a:p>
              <a:p>
                <a:pPr defTabSz="457200"/>
                <a:endParaRPr lang="en-US" altLang="ja-JP" sz="1400" dirty="0">
                  <a:solidFill>
                    <a:prstClr val="black"/>
                  </a:solidFill>
                </a:endParaRPr>
              </a:p>
              <a:p>
                <a:pPr defTabSz="457200"/>
                <a:r>
                  <a:rPr lang="ja-JP" altLang="en-US" sz="1200" dirty="0">
                    <a:solidFill>
                      <a:prstClr val="black"/>
                    </a:solidFill>
                  </a:rPr>
                  <a:t>バイアスも重みに含めることができ，（証明省略）</a:t>
                </a:r>
                <a:endParaRPr lang="en-US" altLang="ja-JP" sz="1200" dirty="0">
                  <a:solidFill>
                    <a:prstClr val="black"/>
                  </a:solidFill>
                </a:endParaRPr>
              </a:p>
              <a:p>
                <a:pPr defTabSz="457200"/>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400"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𝒖</m:t>
                          </m:r>
                        </m:e>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𝑙</m:t>
                          </m:r>
                          <m:r>
                            <a:rPr lang="en-US" altLang="ja-JP" sz="1400" i="1">
                              <a:solidFill>
                                <a:prstClr val="black"/>
                              </a:solidFill>
                              <a:latin typeface="Cambria Math" panose="02040503050406030204" pitchFamily="18" charset="0"/>
                            </a:rPr>
                            <m:t>)</m:t>
                          </m:r>
                        </m:sup>
                      </m:sSup>
                      <m:r>
                        <a:rPr lang="en-US" altLang="ja-JP" sz="1400" i="1">
                          <a:solidFill>
                            <a:prstClr val="black"/>
                          </a:solidFill>
                          <a:latin typeface="Cambria Math" panose="02040503050406030204" pitchFamily="18" charset="0"/>
                        </a:rPr>
                        <m:t>=</m:t>
                      </m:r>
                      <m:sSup>
                        <m:sSupPr>
                          <m:ctrlPr>
                            <a:rPr lang="en-US" altLang="ja-JP" sz="1400"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𝑾</m:t>
                          </m:r>
                        </m:e>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𝑙</m:t>
                          </m:r>
                          <m:r>
                            <a:rPr lang="en-US" altLang="ja-JP" sz="1400" i="1">
                              <a:solidFill>
                                <a:prstClr val="black"/>
                              </a:solidFill>
                              <a:latin typeface="Cambria Math" panose="02040503050406030204" pitchFamily="18" charset="0"/>
                            </a:rPr>
                            <m:t>)</m:t>
                          </m:r>
                        </m:sup>
                      </m:sSup>
                      <m:sSup>
                        <m:sSupPr>
                          <m:ctrlPr>
                            <a:rPr lang="en-US" altLang="ja-JP" sz="1400"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𝒛</m:t>
                          </m:r>
                        </m:e>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𝑙</m:t>
                          </m:r>
                          <m:r>
                            <a:rPr lang="en-US" altLang="ja-JP" sz="1400" i="1">
                              <a:solidFill>
                                <a:prstClr val="black"/>
                              </a:solidFill>
                              <a:latin typeface="Cambria Math" panose="02040503050406030204" pitchFamily="18" charset="0"/>
                            </a:rPr>
                            <m:t>−1)</m:t>
                          </m:r>
                        </m:sup>
                      </m:sSup>
                      <m:r>
                        <a:rPr lang="en-US" altLang="ja-JP" sz="1400" i="1">
                          <a:solidFill>
                            <a:prstClr val="black"/>
                          </a:solidFill>
                          <a:latin typeface="Cambria Math" panose="02040503050406030204" pitchFamily="18" charset="0"/>
                        </a:rPr>
                        <m:t>,  </m:t>
                      </m:r>
                      <m:sSup>
                        <m:sSupPr>
                          <m:ctrlPr>
                            <a:rPr lang="en-US" altLang="ja-JP" sz="1400"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𝒛</m:t>
                          </m:r>
                        </m:e>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𝑙</m:t>
                          </m:r>
                          <m:r>
                            <a:rPr lang="en-US" altLang="ja-JP" sz="1400" i="1">
                              <a:solidFill>
                                <a:prstClr val="black"/>
                              </a:solidFill>
                              <a:latin typeface="Cambria Math" panose="02040503050406030204" pitchFamily="18" charset="0"/>
                            </a:rPr>
                            <m:t>)</m:t>
                          </m:r>
                        </m:sup>
                      </m:sSup>
                      <m:r>
                        <a:rPr lang="en-US" altLang="ja-JP" sz="1400" i="1">
                          <a:solidFill>
                            <a:prstClr val="black"/>
                          </a:solidFill>
                          <a:latin typeface="Cambria Math" panose="02040503050406030204" pitchFamily="18" charset="0"/>
                        </a:rPr>
                        <m:t>=</m:t>
                      </m:r>
                      <m:sSup>
                        <m:sSupPr>
                          <m:ctrlPr>
                            <a:rPr lang="en-US" altLang="ja-JP" sz="1400" i="1">
                              <a:solidFill>
                                <a:prstClr val="black"/>
                              </a:solidFill>
                              <a:latin typeface="Cambria Math" panose="02040503050406030204" pitchFamily="18" charset="0"/>
                            </a:rPr>
                          </m:ctrlPr>
                        </m:sSupPr>
                        <m:e>
                          <m:r>
                            <a:rPr lang="en-US" altLang="ja-JP" sz="1400" i="1">
                              <a:solidFill>
                                <a:prstClr val="black"/>
                              </a:solidFill>
                              <a:latin typeface="Cambria Math" panose="02040503050406030204" pitchFamily="18" charset="0"/>
                            </a:rPr>
                            <m:t>𝑓</m:t>
                          </m:r>
                        </m:e>
                        <m:sup>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𝑙</m:t>
                              </m:r>
                            </m:e>
                          </m:d>
                        </m:sup>
                      </m:sSup>
                      <m:r>
                        <a:rPr lang="en-US" altLang="ja-JP" sz="1400" i="1">
                          <a:solidFill>
                            <a:prstClr val="black"/>
                          </a:solidFill>
                          <a:latin typeface="Cambria Math" panose="02040503050406030204" pitchFamily="18" charset="0"/>
                        </a:rPr>
                        <m:t>(</m:t>
                      </m:r>
                      <m:sSup>
                        <m:sSupPr>
                          <m:ctrlPr>
                            <a:rPr lang="en-US" altLang="ja-JP" sz="1400"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𝒖</m:t>
                          </m:r>
                        </m:e>
                        <m:sup>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𝑙</m:t>
                              </m:r>
                            </m:e>
                          </m:d>
                        </m:sup>
                      </m:sSup>
                      <m:r>
                        <a:rPr lang="en-US" altLang="ja-JP" sz="1400" i="1">
                          <a:solidFill>
                            <a:prstClr val="black"/>
                          </a:solidFill>
                          <a:latin typeface="Cambria Math" panose="02040503050406030204" pitchFamily="18" charset="0"/>
                        </a:rPr>
                        <m:t>)</m:t>
                      </m:r>
                    </m:oMath>
                  </m:oMathPara>
                </a14:m>
                <a:endParaRPr lang="en-US" altLang="ja-JP" sz="1400" dirty="0">
                  <a:solidFill>
                    <a:prstClr val="black"/>
                  </a:solidFill>
                </a:endParaRPr>
              </a:p>
            </p:txBody>
          </p:sp>
        </mc:Choice>
        <mc:Fallback xmlns="">
          <p:sp>
            <p:nvSpPr>
              <p:cNvPr id="235" name="テキスト ボックス 234"/>
              <p:cNvSpPr txBox="1">
                <a:spLocks noRot="1" noChangeAspect="1" noMove="1" noResize="1" noEditPoints="1" noAdjustHandles="1" noChangeArrowheads="1" noChangeShapeType="1" noTextEdit="1"/>
              </p:cNvSpPr>
              <p:nvPr/>
            </p:nvSpPr>
            <p:spPr>
              <a:xfrm>
                <a:off x="4081896" y="1052151"/>
                <a:ext cx="5021901" cy="5557034"/>
              </a:xfrm>
              <a:prstGeom prst="rect">
                <a:avLst/>
              </a:prstGeom>
              <a:blipFill>
                <a:blip r:embed="rId23"/>
                <a:stretch>
                  <a:fillRect l="-122" t="-549"/>
                </a:stretch>
              </a:blipFill>
            </p:spPr>
            <p:txBody>
              <a:bodyPr/>
              <a:lstStyle/>
              <a:p>
                <a:r>
                  <a:rPr lang="ja-JP" altLang="en-US">
                    <a:noFill/>
                  </a:rPr>
                  <a:t> </a:t>
                </a:r>
              </a:p>
            </p:txBody>
          </p:sp>
        </mc:Fallback>
      </mc:AlternateContent>
      <p:sp>
        <p:nvSpPr>
          <p:cNvPr id="236" name="楕円 235"/>
          <p:cNvSpPr/>
          <p:nvPr/>
        </p:nvSpPr>
        <p:spPr>
          <a:xfrm>
            <a:off x="2774108" y="1056634"/>
            <a:ext cx="665979" cy="1590175"/>
          </a:xfrm>
          <a:prstGeom prst="ellipse">
            <a:avLst/>
          </a:pr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37" name="線吹き出し 1 (枠付き) 236"/>
          <p:cNvSpPr/>
          <p:nvPr/>
        </p:nvSpPr>
        <p:spPr>
          <a:xfrm>
            <a:off x="177464" y="4942131"/>
            <a:ext cx="3758081" cy="958038"/>
          </a:xfrm>
          <a:prstGeom prst="borderCallout1">
            <a:avLst>
              <a:gd name="adj1" fmla="val 177"/>
              <a:gd name="adj2" fmla="val 84941"/>
              <a:gd name="adj3" fmla="val -235766"/>
              <a:gd name="adj4" fmla="val 78617"/>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38" name="テキスト ボックス 237"/>
              <p:cNvSpPr txBox="1"/>
              <p:nvPr/>
            </p:nvSpPr>
            <p:spPr>
              <a:xfrm>
                <a:off x="196471" y="4975176"/>
                <a:ext cx="3767272" cy="873701"/>
              </a:xfrm>
              <a:prstGeom prst="rect">
                <a:avLst/>
              </a:prstGeom>
              <a:noFill/>
            </p:spPr>
            <p:txBody>
              <a:bodyPr wrap="square" rtlCol="0">
                <a:spAutoFit/>
              </a:bodyPr>
              <a:lstStyle/>
              <a:p>
                <a:pPr defTabSz="457200"/>
                <a:r>
                  <a:rPr lang="en-US" altLang="ja-JP" sz="1200" dirty="0">
                    <a:solidFill>
                      <a:prstClr val="black"/>
                    </a:solidFill>
                  </a:rPr>
                  <a:t>3.4.4 </a:t>
                </a:r>
                <a:r>
                  <a:rPr lang="ja-JP" altLang="en-US" sz="1200" dirty="0">
                    <a:solidFill>
                      <a:prstClr val="black"/>
                    </a:solidFill>
                  </a:rPr>
                  <a:t>出力層</a:t>
                </a:r>
                <a:endParaRPr lang="en-US" altLang="ja-JP" sz="1200" dirty="0">
                  <a:solidFill>
                    <a:prstClr val="black"/>
                  </a:solidFill>
                </a:endParaRPr>
              </a:p>
              <a:p>
                <a:pPr defTabSz="457200"/>
                <a:r>
                  <a:rPr lang="ja-JP" altLang="en-US" sz="1200" dirty="0">
                    <a:solidFill>
                      <a:prstClr val="black"/>
                    </a:solidFill>
                  </a:rPr>
                  <a:t>最後の</a:t>
                </a:r>
                <a14:m>
                  <m:oMath xmlns:m="http://schemas.openxmlformats.org/officeDocument/2006/math">
                    <m:r>
                      <a:rPr lang="en-US" altLang="ja-JP" sz="1200" i="1" dirty="0" smtClean="0">
                        <a:solidFill>
                          <a:prstClr val="black"/>
                        </a:solidFill>
                        <a:latin typeface="Cambria Math" panose="02040503050406030204" pitchFamily="18" charset="0"/>
                      </a:rPr>
                      <m:t>𝐿</m:t>
                    </m:r>
                  </m:oMath>
                </a14:m>
                <a:r>
                  <a:rPr lang="ja-JP" altLang="en-US" sz="1200" dirty="0">
                    <a:solidFill>
                      <a:prstClr val="black"/>
                    </a:solidFill>
                  </a:rPr>
                  <a:t>層が出力層に当たり</a:t>
                </a:r>
                <a14:m>
                  <m:oMath xmlns:m="http://schemas.openxmlformats.org/officeDocument/2006/math">
                    <m:r>
                      <a:rPr lang="en-US" altLang="ja-JP" sz="1200" i="1" dirty="0" smtClean="0">
                        <a:solidFill>
                          <a:prstClr val="black"/>
                        </a:solidFill>
                        <a:latin typeface="Cambria Math" panose="02040503050406030204" pitchFamily="18" charset="0"/>
                      </a:rPr>
                      <m:t>𝐿</m:t>
                    </m:r>
                    <m:r>
                      <a:rPr lang="en-US" altLang="ja-JP" sz="1200" i="1" dirty="0" smtClean="0">
                        <a:solidFill>
                          <a:prstClr val="black"/>
                        </a:solidFill>
                        <a:latin typeface="Cambria Math" panose="02040503050406030204" pitchFamily="18" charset="0"/>
                      </a:rPr>
                      <m:t>−1</m:t>
                    </m:r>
                  </m:oMath>
                </a14:m>
                <a:r>
                  <a:rPr lang="ja-JP" altLang="en-US" sz="1200" dirty="0">
                    <a:solidFill>
                      <a:prstClr val="black"/>
                    </a:solidFill>
                  </a:rPr>
                  <a:t>層から</a:t>
                </a:r>
                <a14:m>
                  <m:oMath xmlns:m="http://schemas.openxmlformats.org/officeDocument/2006/math">
                    <m:sSup>
                      <m:sSupPr>
                        <m:ctrlPr>
                          <a:rPr lang="en-US" altLang="ja-JP" sz="1200" i="1">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𝒉</m:t>
                        </m:r>
                        <m:r>
                          <a:rPr lang="en-US" altLang="ja-JP" sz="1200" b="1" i="1" smtClean="0">
                            <a:solidFill>
                              <a:prstClr val="black"/>
                            </a:solidFill>
                            <a:latin typeface="Cambria Math" panose="02040503050406030204" pitchFamily="18" charset="0"/>
                          </a:rPr>
                          <m:t>=</m:t>
                        </m:r>
                        <m:r>
                          <a:rPr lang="en-US" altLang="ja-JP" sz="1200" b="1" i="1">
                            <a:solidFill>
                              <a:prstClr val="black"/>
                            </a:solidFill>
                            <a:latin typeface="Cambria Math" panose="02040503050406030204" pitchFamily="18" charset="0"/>
                          </a:rPr>
                          <m:t>𝒛</m:t>
                        </m:r>
                      </m:e>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𝑙</m:t>
                        </m:r>
                        <m:r>
                          <a:rPr lang="en-US" altLang="ja-JP" sz="1200" i="1">
                            <a:solidFill>
                              <a:prstClr val="black"/>
                            </a:solidFill>
                            <a:latin typeface="Cambria Math" panose="02040503050406030204" pitchFamily="18" charset="0"/>
                          </a:rPr>
                          <m:t>−1)</m:t>
                        </m:r>
                      </m:sup>
                    </m:sSup>
                  </m:oMath>
                </a14:m>
                <a:r>
                  <a:rPr lang="ja-JP" altLang="en-US" sz="1200" dirty="0">
                    <a:solidFill>
                      <a:prstClr val="black"/>
                    </a:solidFill>
                  </a:rPr>
                  <a:t>を入力され，最終出力</a:t>
                </a:r>
                <a14:m>
                  <m:oMath xmlns:m="http://schemas.openxmlformats.org/officeDocument/2006/math">
                    <m:r>
                      <a:rPr lang="en-US" altLang="ja-JP" sz="1200" b="1" i="1" smtClean="0">
                        <a:solidFill>
                          <a:prstClr val="black"/>
                        </a:solidFill>
                        <a:latin typeface="Cambria Math" panose="02040503050406030204" pitchFamily="18" charset="0"/>
                      </a:rPr>
                      <m:t>𝒚</m:t>
                    </m:r>
                    <m:r>
                      <a:rPr lang="en-US" altLang="ja-JP" sz="1200" b="1" i="1" smtClean="0">
                        <a:solidFill>
                          <a:prstClr val="black"/>
                        </a:solidFill>
                        <a:latin typeface="Cambria Math" panose="02040503050406030204" pitchFamily="18" charset="0"/>
                      </a:rPr>
                      <m:t>=</m:t>
                    </m:r>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𝒛</m:t>
                        </m:r>
                      </m:e>
                      <m: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𝑳</m:t>
                        </m:r>
                        <m:r>
                          <a:rPr lang="en-US" altLang="ja-JP" sz="1200" b="1" i="1" smtClean="0">
                            <a:solidFill>
                              <a:prstClr val="black"/>
                            </a:solidFill>
                            <a:latin typeface="Cambria Math" panose="02040503050406030204" pitchFamily="18" charset="0"/>
                          </a:rPr>
                          <m:t>)</m:t>
                        </m:r>
                      </m:sup>
                    </m:sSup>
                    <m:r>
                      <a:rPr lang="ja-JP" altLang="en-US" sz="1200" b="1" i="1">
                        <a:solidFill>
                          <a:prstClr val="black"/>
                        </a:solidFill>
                        <a:latin typeface="Cambria Math" panose="02040503050406030204" pitchFamily="18" charset="0"/>
                      </a:rPr>
                      <m:t>を</m:t>
                    </m:r>
                  </m:oMath>
                </a14:m>
                <a:r>
                  <a:rPr lang="ja-JP" altLang="en-US" sz="1200" dirty="0">
                    <a:solidFill>
                      <a:prstClr val="black"/>
                    </a:solidFill>
                  </a:rPr>
                  <a:t>得る</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acc>
                        <m:accPr>
                          <m:chr m:val="̂"/>
                          <m:ctrlPr>
                            <a:rPr lang="en-US" altLang="ja-JP" sz="1200" b="1" i="1" smtClean="0">
                              <a:solidFill>
                                <a:prstClr val="black"/>
                              </a:solidFill>
                              <a:latin typeface="Cambria Math" panose="02040503050406030204" pitchFamily="18" charset="0"/>
                            </a:rPr>
                          </m:ctrlPr>
                        </m:accPr>
                        <m:e>
                          <m:r>
                            <a:rPr lang="en-US" altLang="ja-JP" sz="1200" b="1" i="1" smtClean="0">
                              <a:solidFill>
                                <a:prstClr val="black"/>
                              </a:solidFill>
                              <a:latin typeface="Cambria Math" panose="02040503050406030204" pitchFamily="18" charset="0"/>
                            </a:rPr>
                            <m:t>𝒚</m:t>
                          </m:r>
                        </m:e>
                      </m:acc>
                      <m:r>
                        <a:rPr lang="en-US" altLang="ja-JP" sz="1200" b="1" i="1" smtClean="0">
                          <a:solidFill>
                            <a:prstClr val="black"/>
                          </a:solidFill>
                          <a:latin typeface="Cambria Math" panose="02040503050406030204" pitchFamily="18" charset="0"/>
                        </a:rPr>
                        <m:t>=</m:t>
                      </m:r>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𝒛</m:t>
                          </m:r>
                        </m:e>
                        <m: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𝑳</m:t>
                          </m:r>
                          <m:r>
                            <a:rPr lang="en-US" altLang="ja-JP" sz="1200" b="1" i="1" smtClean="0">
                              <a:solidFill>
                                <a:prstClr val="black"/>
                              </a:solidFill>
                              <a:latin typeface="Cambria Math" panose="02040503050406030204" pitchFamily="18" charset="0"/>
                            </a:rPr>
                            <m:t>)</m:t>
                          </m:r>
                        </m:sup>
                      </m:sSup>
                      <m:r>
                        <a:rPr lang="en-US" altLang="ja-JP" sz="1200" b="1" i="1" smtClean="0">
                          <a:solidFill>
                            <a:prstClr val="black"/>
                          </a:solidFill>
                          <a:latin typeface="Cambria Math" panose="02040503050406030204" pitchFamily="18" charset="0"/>
                        </a:rPr>
                        <m:t>=</m:t>
                      </m:r>
                      <m:sSup>
                        <m:sSupPr>
                          <m:ctrlPr>
                            <a:rPr lang="en-US" altLang="ja-JP" sz="1200" b="1" i="1" smtClean="0">
                              <a:solidFill>
                                <a:prstClr val="black"/>
                              </a:solidFill>
                              <a:latin typeface="Cambria Math" panose="02040503050406030204" pitchFamily="18" charset="0"/>
                            </a:rPr>
                          </m:ctrlPr>
                        </m:sSupPr>
                        <m:e>
                          <m:r>
                            <a:rPr lang="en-US" altLang="ja-JP" sz="1200" i="1" smtClean="0">
                              <a:solidFill>
                                <a:prstClr val="black"/>
                              </a:solidFill>
                              <a:latin typeface="Cambria Math" panose="02040503050406030204" pitchFamily="18" charset="0"/>
                            </a:rPr>
                            <m:t>𝑓</m:t>
                          </m:r>
                        </m:e>
                        <m:sup>
                          <m:d>
                            <m:dPr>
                              <m:ctrlPr>
                                <a:rPr lang="en-US" altLang="ja-JP" sz="1200" b="1" i="1" smtClean="0">
                                  <a:solidFill>
                                    <a:prstClr val="black"/>
                                  </a:solidFill>
                                  <a:latin typeface="Cambria Math" panose="02040503050406030204" pitchFamily="18" charset="0"/>
                                </a:rPr>
                              </m:ctrlPr>
                            </m:dPr>
                            <m:e>
                              <m:r>
                                <a:rPr lang="en-US" altLang="ja-JP" sz="1200" b="1" i="1" smtClean="0">
                                  <a:solidFill>
                                    <a:prstClr val="black"/>
                                  </a:solidFill>
                                  <a:latin typeface="Cambria Math" panose="02040503050406030204" pitchFamily="18" charset="0"/>
                                </a:rPr>
                                <m:t>𝑳</m:t>
                              </m:r>
                            </m:e>
                          </m:d>
                        </m:sup>
                      </m:sSup>
                      <m:d>
                        <m:dPr>
                          <m:ctrlPr>
                            <a:rPr lang="en-US" altLang="ja-JP" sz="1200" b="1" i="1" smtClean="0">
                              <a:solidFill>
                                <a:prstClr val="black"/>
                              </a:solidFill>
                              <a:latin typeface="Cambria Math" panose="02040503050406030204" pitchFamily="18" charset="0"/>
                            </a:rPr>
                          </m:ctrlPr>
                        </m:dPr>
                        <m:e>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𝒖</m:t>
                              </m:r>
                            </m:e>
                            <m:sup>
                              <m:d>
                                <m:dPr>
                                  <m:ctrlPr>
                                    <a:rPr lang="en-US" altLang="ja-JP" sz="1200" b="1" i="1" smtClean="0">
                                      <a:solidFill>
                                        <a:prstClr val="black"/>
                                      </a:solidFill>
                                      <a:latin typeface="Cambria Math" panose="02040503050406030204" pitchFamily="18" charset="0"/>
                                    </a:rPr>
                                  </m:ctrlPr>
                                </m:dPr>
                                <m:e>
                                  <m:r>
                                    <a:rPr lang="en-US" altLang="ja-JP" sz="1200" b="1" i="1" smtClean="0">
                                      <a:solidFill>
                                        <a:prstClr val="black"/>
                                      </a:solidFill>
                                      <a:latin typeface="Cambria Math" panose="02040503050406030204" pitchFamily="18" charset="0"/>
                                    </a:rPr>
                                    <m:t>𝑳</m:t>
                                  </m:r>
                                </m:e>
                              </m:d>
                            </m:sup>
                          </m:sSup>
                        </m:e>
                      </m:d>
                      <m:r>
                        <a:rPr lang="en-US" altLang="ja-JP" sz="1200" b="1" i="1" smtClean="0">
                          <a:solidFill>
                            <a:prstClr val="black"/>
                          </a:solidFill>
                          <a:latin typeface="Cambria Math" panose="02040503050406030204" pitchFamily="18" charset="0"/>
                        </a:rPr>
                        <m:t>,  </m:t>
                      </m:r>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𝒖</m:t>
                          </m:r>
                        </m:e>
                        <m: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𝑳</m:t>
                          </m:r>
                          <m:r>
                            <a:rPr lang="en-US" altLang="ja-JP" sz="1200" b="1" i="1" smtClean="0">
                              <a:solidFill>
                                <a:prstClr val="black"/>
                              </a:solidFill>
                              <a:latin typeface="Cambria Math" panose="02040503050406030204" pitchFamily="18" charset="0"/>
                            </a:rPr>
                            <m:t>)</m:t>
                          </m:r>
                        </m:sup>
                      </m:sSup>
                      <m:r>
                        <a:rPr lang="en-US" altLang="ja-JP" sz="1200" b="1" i="1" smtClean="0">
                          <a:solidFill>
                            <a:prstClr val="black"/>
                          </a:solidFill>
                          <a:latin typeface="Cambria Math" panose="02040503050406030204" pitchFamily="18" charset="0"/>
                        </a:rPr>
                        <m:t>=</m:t>
                      </m:r>
                      <m:sSup>
                        <m:sSupPr>
                          <m:ctrlPr>
                            <a:rPr lang="en-US" altLang="ja-JP" sz="1200" b="1" i="1" smtClean="0">
                              <a:solidFill>
                                <a:prstClr val="black"/>
                              </a:solidFill>
                              <a:latin typeface="Cambria Math" panose="02040503050406030204" pitchFamily="18" charset="0"/>
                            </a:rPr>
                          </m:ctrlPr>
                        </m:sSupPr>
                        <m:e>
                          <m:r>
                            <a:rPr lang="en-US" altLang="ja-JP" sz="1200" b="1" i="1" smtClean="0">
                              <a:solidFill>
                                <a:prstClr val="black"/>
                              </a:solidFill>
                              <a:latin typeface="Cambria Math" panose="02040503050406030204" pitchFamily="18" charset="0"/>
                            </a:rPr>
                            <m:t>𝑾</m:t>
                          </m:r>
                        </m:e>
                        <m:sup>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𝑳</m:t>
                          </m:r>
                          <m:r>
                            <a:rPr lang="en-US" altLang="ja-JP" sz="1200" b="1" i="1" smtClean="0">
                              <a:solidFill>
                                <a:prstClr val="black"/>
                              </a:solidFill>
                              <a:latin typeface="Cambria Math" panose="02040503050406030204" pitchFamily="18" charset="0"/>
                            </a:rPr>
                            <m:t>)</m:t>
                          </m:r>
                        </m:sup>
                      </m:sSup>
                      <m:r>
                        <a:rPr lang="en-US" altLang="ja-JP" sz="1200" b="1" i="1" smtClean="0">
                          <a:solidFill>
                            <a:prstClr val="black"/>
                          </a:solidFill>
                          <a:latin typeface="Cambria Math" panose="02040503050406030204" pitchFamily="18" charset="0"/>
                        </a:rPr>
                        <m:t>𝒉</m:t>
                      </m:r>
                    </m:oMath>
                  </m:oMathPara>
                </a14:m>
                <a:endParaRPr lang="en-US" altLang="ja-JP" sz="1200" b="1" dirty="0">
                  <a:solidFill>
                    <a:prstClr val="black"/>
                  </a:solidFill>
                </a:endParaRPr>
              </a:p>
            </p:txBody>
          </p:sp>
        </mc:Choice>
        <mc:Fallback xmlns="">
          <p:sp>
            <p:nvSpPr>
              <p:cNvPr id="238" name="テキスト ボックス 237"/>
              <p:cNvSpPr txBox="1">
                <a:spLocks noRot="1" noChangeAspect="1" noMove="1" noResize="1" noEditPoints="1" noAdjustHandles="1" noChangeArrowheads="1" noChangeShapeType="1" noTextEdit="1"/>
              </p:cNvSpPr>
              <p:nvPr/>
            </p:nvSpPr>
            <p:spPr>
              <a:xfrm>
                <a:off x="196471" y="4975176"/>
                <a:ext cx="3767272" cy="873701"/>
              </a:xfrm>
              <a:prstGeom prst="rect">
                <a:avLst/>
              </a:prstGeom>
              <a:blipFill>
                <a:blip r:embed="rId24"/>
                <a:stretch>
                  <a:fillRect b="-699"/>
                </a:stretch>
              </a:blipFill>
            </p:spPr>
            <p:txBody>
              <a:bodyPr/>
              <a:lstStyle/>
              <a:p>
                <a:r>
                  <a:rPr lang="ja-JP" altLang="en-US">
                    <a:noFill/>
                  </a:rPr>
                  <a:t> </a:t>
                </a:r>
              </a:p>
            </p:txBody>
          </p:sp>
        </mc:Fallback>
      </mc:AlternateContent>
      <p:sp>
        <p:nvSpPr>
          <p:cNvPr id="240" name="正方形/長方形 239"/>
          <p:cNvSpPr/>
          <p:nvPr/>
        </p:nvSpPr>
        <p:spPr>
          <a:xfrm>
            <a:off x="196471" y="5992645"/>
            <a:ext cx="3767272" cy="865355"/>
          </a:xfrm>
          <a:prstGeom prst="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mc:AlternateContent xmlns:mc="http://schemas.openxmlformats.org/markup-compatibility/2006" xmlns:a14="http://schemas.microsoft.com/office/drawing/2010/main">
        <mc:Choice Requires="a14">
          <p:sp>
            <p:nvSpPr>
              <p:cNvPr id="241" name="テキスト ボックス 240"/>
              <p:cNvSpPr txBox="1"/>
              <p:nvPr/>
            </p:nvSpPr>
            <p:spPr>
              <a:xfrm>
                <a:off x="196471" y="6016155"/>
                <a:ext cx="3709862" cy="788229"/>
              </a:xfrm>
              <a:prstGeom prst="rect">
                <a:avLst/>
              </a:prstGeom>
              <a:noFill/>
            </p:spPr>
            <p:txBody>
              <a:bodyPr wrap="none" rtlCol="0">
                <a:spAutoFit/>
              </a:bodyPr>
              <a:lstStyle/>
              <a:p>
                <a:pPr defTabSz="457200"/>
                <a:r>
                  <a:rPr lang="en-US" altLang="ja-JP" sz="1200" dirty="0">
                    <a:solidFill>
                      <a:prstClr val="black"/>
                    </a:solidFill>
                  </a:rPr>
                  <a:t>3.4.5</a:t>
                </a:r>
                <a:r>
                  <a:rPr lang="ja-JP" altLang="en-US" sz="1200" dirty="0">
                    <a:solidFill>
                      <a:prstClr val="black"/>
                    </a:solidFill>
                  </a:rPr>
                  <a:t> 関数</a:t>
                </a:r>
                <a:endParaRPr lang="en-US" altLang="ja-JP" sz="1200" dirty="0">
                  <a:solidFill>
                    <a:prstClr val="black"/>
                  </a:solidFill>
                </a:endParaRPr>
              </a:p>
              <a:p>
                <a:pPr defTabSz="457200"/>
                <a:r>
                  <a:rPr lang="ja-JP" altLang="en-US" sz="1200" dirty="0">
                    <a:solidFill>
                      <a:prstClr val="black"/>
                    </a:solidFill>
                  </a:rPr>
                  <a:t>まとめると</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acc>
                        <m:accPr>
                          <m:chr m:val="̂"/>
                          <m:ctrlPr>
                            <a:rPr lang="en-US" altLang="ja-JP" sz="1200" b="1" i="1">
                              <a:solidFill>
                                <a:prstClr val="black"/>
                              </a:solidFill>
                              <a:latin typeface="Cambria Math" panose="02040503050406030204" pitchFamily="18" charset="0"/>
                            </a:rPr>
                          </m:ctrlPr>
                        </m:accPr>
                        <m:e>
                          <m:r>
                            <a:rPr lang="en-US" altLang="ja-JP" sz="1200" b="1" i="1">
                              <a:solidFill>
                                <a:prstClr val="black"/>
                              </a:solidFill>
                              <a:latin typeface="Cambria Math" panose="02040503050406030204" pitchFamily="18" charset="0"/>
                            </a:rPr>
                            <m:t>𝒚</m:t>
                          </m:r>
                        </m:e>
                      </m:acc>
                      <m:r>
                        <a:rPr lang="en-US" altLang="ja-JP" sz="1200" b="1" i="1" smtClean="0">
                          <a:solidFill>
                            <a:prstClr val="black"/>
                          </a:solidFill>
                          <a:latin typeface="Cambria Math" panose="02040503050406030204" pitchFamily="18" charset="0"/>
                        </a:rPr>
                        <m:t>=</m:t>
                      </m:r>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d>
                            <m:dPr>
                              <m:ctrlPr>
                                <a:rPr lang="en-US" altLang="ja-JP" sz="1200" i="1">
                                  <a:solidFill>
                                    <a:prstClr val="black"/>
                                  </a:solidFill>
                                  <a:latin typeface="Cambria Math" panose="02040503050406030204" pitchFamily="18" charset="0"/>
                                </a:rPr>
                              </m:ctrlPr>
                            </m:dPr>
                            <m:e>
                              <m:r>
                                <a:rPr lang="en-US" altLang="ja-JP" sz="1200" i="1">
                                  <a:solidFill>
                                    <a:prstClr val="black"/>
                                  </a:solidFill>
                                  <a:latin typeface="Cambria Math" panose="02040503050406030204" pitchFamily="18" charset="0"/>
                                </a:rPr>
                                <m:t>𝐿</m:t>
                              </m:r>
                            </m:e>
                          </m:d>
                        </m:sup>
                      </m:sSup>
                      <m:d>
                        <m:dPr>
                          <m:ctrlPr>
                            <a:rPr lang="en-US" altLang="ja-JP" sz="1200" i="1" smtClean="0">
                              <a:solidFill>
                                <a:prstClr val="black"/>
                              </a:solidFill>
                              <a:latin typeface="Cambria Math" panose="02040503050406030204" pitchFamily="18" charset="0"/>
                            </a:rPr>
                          </m:ctrlPr>
                        </m:dPr>
                        <m:e>
                          <m:sSup>
                            <m:sSupPr>
                              <m:ctrlPr>
                                <a:rPr lang="en-US" altLang="ja-JP" sz="1200" b="1"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𝑾</m:t>
                              </m:r>
                            </m:e>
                            <m:sup>
                              <m:d>
                                <m:dPr>
                                  <m:ctrlPr>
                                    <a:rPr lang="en-US" altLang="ja-JP" sz="1200" b="1" i="1">
                                      <a:solidFill>
                                        <a:prstClr val="black"/>
                                      </a:solidFill>
                                      <a:latin typeface="Cambria Math" panose="02040503050406030204" pitchFamily="18" charset="0"/>
                                    </a:rPr>
                                  </m:ctrlPr>
                                </m:dPr>
                                <m:e>
                                  <m:r>
                                    <a:rPr lang="en-US" altLang="ja-JP" sz="1200" b="1" i="1">
                                      <a:solidFill>
                                        <a:prstClr val="black"/>
                                      </a:solidFill>
                                      <a:latin typeface="Cambria Math" panose="02040503050406030204" pitchFamily="18" charset="0"/>
                                    </a:rPr>
                                    <m:t>𝑳</m:t>
                                  </m:r>
                                </m:e>
                              </m:d>
                            </m:sup>
                          </m:sSup>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𝐿</m:t>
                              </m:r>
                              <m:r>
                                <a:rPr lang="en-US" altLang="ja-JP" sz="1200" i="1">
                                  <a:solidFill>
                                    <a:prstClr val="black"/>
                                  </a:solidFill>
                                  <a:latin typeface="Cambria Math" panose="02040503050406030204" pitchFamily="18" charset="0"/>
                                </a:rPr>
                                <m:t>−1)</m:t>
                              </m:r>
                            </m:sup>
                          </m:sSup>
                          <m:d>
                            <m:dPr>
                              <m:ctrlPr>
                                <a:rPr lang="en-US" altLang="ja-JP" sz="1200" i="1" smtClean="0">
                                  <a:solidFill>
                                    <a:prstClr val="black"/>
                                  </a:solidFill>
                                  <a:latin typeface="Cambria Math" panose="02040503050406030204" pitchFamily="18" charset="0"/>
                                </a:rPr>
                              </m:ctrlPr>
                            </m:dPr>
                            <m:e>
                              <m:sSup>
                                <m:sSupPr>
                                  <m:ctrlPr>
                                    <a:rPr lang="en-US" altLang="ja-JP" sz="1200" b="1"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𝑾</m:t>
                                  </m:r>
                                </m:e>
                                <m:sup>
                                  <m:d>
                                    <m:dPr>
                                      <m:ctrlPr>
                                        <a:rPr lang="en-US" altLang="ja-JP" sz="1200" b="1" i="1">
                                          <a:solidFill>
                                            <a:prstClr val="black"/>
                                          </a:solidFill>
                                          <a:latin typeface="Cambria Math" panose="02040503050406030204" pitchFamily="18" charset="0"/>
                                        </a:rPr>
                                      </m:ctrlPr>
                                    </m:dPr>
                                    <m:e>
                                      <m:r>
                                        <a:rPr lang="en-US" altLang="ja-JP" sz="1200" b="1" i="1">
                                          <a:solidFill>
                                            <a:prstClr val="black"/>
                                          </a:solidFill>
                                          <a:latin typeface="Cambria Math" panose="02040503050406030204" pitchFamily="18" charset="0"/>
                                        </a:rPr>
                                        <m:t>𝑳</m:t>
                                      </m:r>
                                      <m:r>
                                        <a:rPr lang="en-US" altLang="ja-JP" sz="1200" b="1" i="1" smtClean="0">
                                          <a:solidFill>
                                            <a:prstClr val="black"/>
                                          </a:solidFill>
                                          <a:latin typeface="Cambria Math" panose="02040503050406030204" pitchFamily="18" charset="0"/>
                                        </a:rPr>
                                        <m:t>−</m:t>
                                      </m:r>
                                      <m:r>
                                        <a:rPr lang="en-US" altLang="ja-JP" sz="1200" b="1" i="1" smtClean="0">
                                          <a:solidFill>
                                            <a:prstClr val="black"/>
                                          </a:solidFill>
                                          <a:latin typeface="Cambria Math" panose="02040503050406030204" pitchFamily="18" charset="0"/>
                                        </a:rPr>
                                        <m:t>𝟏</m:t>
                                      </m:r>
                                    </m:e>
                                  </m:d>
                                </m:sup>
                              </m:sSup>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r>
                                    <a:rPr lang="en-US" altLang="ja-JP" sz="1200" i="1">
                                      <a:solidFill>
                                        <a:prstClr val="black"/>
                                      </a:solidFill>
                                      <a:latin typeface="Cambria Math" panose="02040503050406030204" pitchFamily="18" charset="0"/>
                                    </a:rPr>
                                    <m:t>(</m:t>
                                  </m:r>
                                  <m:r>
                                    <a:rPr lang="en-US" altLang="ja-JP" sz="1200" i="1">
                                      <a:solidFill>
                                        <a:prstClr val="black"/>
                                      </a:solidFill>
                                      <a:latin typeface="Cambria Math" panose="02040503050406030204" pitchFamily="18" charset="0"/>
                                    </a:rPr>
                                    <m:t>𝐿</m:t>
                                  </m:r>
                                  <m:r>
                                    <a:rPr lang="en-US" altLang="ja-JP" sz="1200" i="1">
                                      <a:solidFill>
                                        <a:prstClr val="black"/>
                                      </a:solidFill>
                                      <a:latin typeface="Cambria Math" panose="02040503050406030204" pitchFamily="18" charset="0"/>
                                    </a:rPr>
                                    <m:t>−2)</m:t>
                                  </m:r>
                                </m:sup>
                              </m:sSup>
                              <m:d>
                                <m:dPr>
                                  <m:ctrlPr>
                                    <a:rPr lang="en-US" altLang="ja-JP" sz="1200" i="1" smtClean="0">
                                      <a:solidFill>
                                        <a:prstClr val="black"/>
                                      </a:solidFill>
                                      <a:latin typeface="Cambria Math" panose="02040503050406030204" pitchFamily="18" charset="0"/>
                                    </a:rPr>
                                  </m:ctrlPr>
                                </m:dPr>
                                <m:e>
                                  <m:r>
                                    <a:rPr lang="en-US" altLang="ja-JP" sz="1200" i="1" smtClean="0">
                                      <a:solidFill>
                                        <a:prstClr val="black"/>
                                      </a:solidFill>
                                      <a:latin typeface="Cambria Math" panose="02040503050406030204" pitchFamily="18" charset="0"/>
                                      <a:ea typeface="Cambria Math" panose="02040503050406030204" pitchFamily="18" charset="0"/>
                                    </a:rPr>
                                    <m:t>⋯</m:t>
                                  </m:r>
                                  <m:sSup>
                                    <m:sSupPr>
                                      <m:ctrlPr>
                                        <a:rPr lang="en-US" altLang="ja-JP" sz="1200" b="1" i="1">
                                          <a:solidFill>
                                            <a:prstClr val="black"/>
                                          </a:solidFill>
                                          <a:latin typeface="Cambria Math" panose="02040503050406030204" pitchFamily="18" charset="0"/>
                                        </a:rPr>
                                      </m:ctrlPr>
                                    </m:sSupPr>
                                    <m:e>
                                      <m:r>
                                        <a:rPr lang="en-US" altLang="ja-JP" sz="1200" b="1" i="1">
                                          <a:solidFill>
                                            <a:prstClr val="black"/>
                                          </a:solidFill>
                                          <a:latin typeface="Cambria Math" panose="02040503050406030204" pitchFamily="18" charset="0"/>
                                        </a:rPr>
                                        <m:t>𝑾</m:t>
                                      </m:r>
                                    </m:e>
                                    <m:sup>
                                      <m:d>
                                        <m:dPr>
                                          <m:ctrlPr>
                                            <a:rPr lang="en-US" altLang="ja-JP" sz="1200" b="1" i="1">
                                              <a:solidFill>
                                                <a:prstClr val="black"/>
                                              </a:solidFill>
                                              <a:latin typeface="Cambria Math" panose="02040503050406030204" pitchFamily="18" charset="0"/>
                                            </a:rPr>
                                          </m:ctrlPr>
                                        </m:dPr>
                                        <m:e>
                                          <m:r>
                                            <a:rPr lang="en-US" altLang="ja-JP" sz="1200" b="1" i="1" smtClean="0">
                                              <a:solidFill>
                                                <a:prstClr val="black"/>
                                              </a:solidFill>
                                              <a:latin typeface="Cambria Math" panose="02040503050406030204" pitchFamily="18" charset="0"/>
                                            </a:rPr>
                                            <m:t>𝟐</m:t>
                                          </m:r>
                                        </m:e>
                                      </m:d>
                                    </m:sup>
                                  </m:sSup>
                                  <m:sSup>
                                    <m:sSupPr>
                                      <m:ctrlPr>
                                        <a:rPr lang="en-US" altLang="ja-JP" sz="1200" i="1">
                                          <a:solidFill>
                                            <a:prstClr val="black"/>
                                          </a:solidFill>
                                          <a:latin typeface="Cambria Math" panose="02040503050406030204" pitchFamily="18" charset="0"/>
                                        </a:rPr>
                                      </m:ctrlPr>
                                    </m:sSupPr>
                                    <m:e>
                                      <m:r>
                                        <a:rPr lang="en-US" altLang="ja-JP" sz="1200" i="1">
                                          <a:solidFill>
                                            <a:prstClr val="black"/>
                                          </a:solidFill>
                                          <a:latin typeface="Cambria Math" panose="02040503050406030204" pitchFamily="18" charset="0"/>
                                        </a:rPr>
                                        <m:t>𝑓</m:t>
                                      </m:r>
                                    </m:e>
                                    <m:sup>
                                      <m:r>
                                        <a:rPr lang="en-US" altLang="ja-JP" sz="1200" i="1">
                                          <a:solidFill>
                                            <a:prstClr val="black"/>
                                          </a:solidFill>
                                          <a:latin typeface="Cambria Math" panose="02040503050406030204" pitchFamily="18" charset="0"/>
                                        </a:rPr>
                                        <m:t>(</m:t>
                                      </m:r>
                                      <m:r>
                                        <a:rPr lang="en-US" altLang="ja-JP" sz="1200" i="1" smtClean="0">
                                          <a:solidFill>
                                            <a:prstClr val="black"/>
                                          </a:solidFill>
                                          <a:latin typeface="Cambria Math" panose="02040503050406030204" pitchFamily="18" charset="0"/>
                                        </a:rPr>
                                        <m:t>1</m:t>
                                      </m:r>
                                      <m:r>
                                        <a:rPr lang="en-US" altLang="ja-JP" sz="1200" i="1">
                                          <a:solidFill>
                                            <a:prstClr val="black"/>
                                          </a:solidFill>
                                          <a:latin typeface="Cambria Math" panose="02040503050406030204" pitchFamily="18" charset="0"/>
                                        </a:rPr>
                                        <m:t>)</m:t>
                                      </m:r>
                                    </m:sup>
                                  </m:sSup>
                                </m:e>
                              </m:d>
                            </m:e>
                          </m:d>
                        </m:e>
                      </m:d>
                    </m:oMath>
                  </m:oMathPara>
                </a14:m>
                <a:endParaRPr lang="ja-JP" altLang="en-US" dirty="0">
                  <a:solidFill>
                    <a:prstClr val="black"/>
                  </a:solidFill>
                </a:endParaRPr>
              </a:p>
            </p:txBody>
          </p:sp>
        </mc:Choice>
        <mc:Fallback xmlns="">
          <p:sp>
            <p:nvSpPr>
              <p:cNvPr id="241" name="テキスト ボックス 240"/>
              <p:cNvSpPr txBox="1">
                <a:spLocks noRot="1" noChangeAspect="1" noMove="1" noResize="1" noEditPoints="1" noAdjustHandles="1" noChangeArrowheads="1" noChangeShapeType="1" noTextEdit="1"/>
              </p:cNvSpPr>
              <p:nvPr/>
            </p:nvSpPr>
            <p:spPr>
              <a:xfrm>
                <a:off x="196471" y="6016155"/>
                <a:ext cx="3709862" cy="788229"/>
              </a:xfrm>
              <a:prstGeom prst="rect">
                <a:avLst/>
              </a:prstGeom>
              <a:blipFill>
                <a:blip r:embed="rId25"/>
                <a:stretch>
                  <a:fillRect t="-775"/>
                </a:stretch>
              </a:blipFill>
            </p:spPr>
            <p:txBody>
              <a:bodyPr/>
              <a:lstStyle/>
              <a:p>
                <a:r>
                  <a:rPr lang="ja-JP" altLang="en-US">
                    <a:noFill/>
                  </a:rPr>
                  <a:t> </a:t>
                </a:r>
              </a:p>
            </p:txBody>
          </p:sp>
        </mc:Fallback>
      </mc:AlternateContent>
      <p:pic>
        <p:nvPicPr>
          <p:cNvPr id="2" name="図 1"/>
          <p:cNvPicPr>
            <a:picLocks noChangeAspect="1"/>
          </p:cNvPicPr>
          <p:nvPr/>
        </p:nvPicPr>
        <p:blipFill>
          <a:blip r:embed="rId26"/>
          <a:stretch>
            <a:fillRect/>
          </a:stretch>
        </p:blipFill>
        <p:spPr>
          <a:xfrm>
            <a:off x="7781883" y="4213490"/>
            <a:ext cx="1210833" cy="1081101"/>
          </a:xfrm>
          <a:prstGeom prst="rect">
            <a:avLst/>
          </a:prstGeom>
        </p:spPr>
      </p:pic>
      <p:sp>
        <p:nvSpPr>
          <p:cNvPr id="3" name="テキスト ボックス 2"/>
          <p:cNvSpPr txBox="1"/>
          <p:nvPr/>
        </p:nvSpPr>
        <p:spPr>
          <a:xfrm>
            <a:off x="4499493" y="5281221"/>
            <a:ext cx="1031051" cy="261610"/>
          </a:xfrm>
          <a:prstGeom prst="rect">
            <a:avLst/>
          </a:prstGeom>
          <a:noFill/>
        </p:spPr>
        <p:txBody>
          <a:bodyPr wrap="none" rtlCol="0">
            <a:spAutoFit/>
          </a:bodyPr>
          <a:lstStyle/>
          <a:p>
            <a:pPr defTabSz="457200"/>
            <a:r>
              <a:rPr lang="ja-JP" altLang="en-US" sz="1050" dirty="0">
                <a:solidFill>
                  <a:srgbClr val="FF0000"/>
                </a:solidFill>
              </a:rPr>
              <a:t>重み和の計算</a:t>
            </a:r>
            <a:endParaRPr lang="ja-JP" altLang="en-US" dirty="0">
              <a:solidFill>
                <a:srgbClr val="FF0000"/>
              </a:solidFill>
            </a:endParaRPr>
          </a:p>
        </p:txBody>
      </p:sp>
      <p:sp>
        <p:nvSpPr>
          <p:cNvPr id="4" name="スライド番号プレースホルダー 3">
            <a:extLst>
              <a:ext uri="{FF2B5EF4-FFF2-40B4-BE49-F238E27FC236}">
                <a16:creationId xmlns:a16="http://schemas.microsoft.com/office/drawing/2014/main" xmlns="" id="{82A215E8-755F-467B-AF8D-9C3D188269CD}"/>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27</a:t>
            </a:fld>
            <a:endParaRPr kumimoji="1" lang="ja-JP" altLang="en-US">
              <a:solidFill>
                <a:prstClr val="black">
                  <a:tint val="75000"/>
                </a:prstClr>
              </a:solidFill>
            </a:endParaRPr>
          </a:p>
        </p:txBody>
      </p:sp>
    </p:spTree>
    <p:extLst>
      <p:ext uri="{BB962C8B-B14F-4D97-AF65-F5344CB8AC3E}">
        <p14:creationId xmlns:p14="http://schemas.microsoft.com/office/powerpoint/2010/main" val="198329019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楕円 93"/>
          <p:cNvSpPr/>
          <p:nvPr/>
        </p:nvSpPr>
        <p:spPr>
          <a:xfrm>
            <a:off x="7507976" y="2606053"/>
            <a:ext cx="665979" cy="1590175"/>
          </a:xfrm>
          <a:prstGeom prst="ellipse">
            <a:avLst/>
          </a:prstGeom>
          <a:solidFill>
            <a:schemeClr val="bg2">
              <a:lumMod val="90000"/>
            </a:schemeClr>
          </a:solidFill>
          <a:ln>
            <a:no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テキスト ボックス 5">
            <a:extLst>
              <a:ext uri="{FF2B5EF4-FFF2-40B4-BE49-F238E27FC236}">
                <a16:creationId xmlns:a16="http://schemas.microsoft.com/office/drawing/2014/main" xmlns="" id="{E2A81FF6-195D-40DB-A7F4-C4AE9C3EA2AB}"/>
              </a:ext>
            </a:extLst>
          </p:cNvPr>
          <p:cNvSpPr txBox="1"/>
          <p:nvPr/>
        </p:nvSpPr>
        <p:spPr>
          <a:xfrm>
            <a:off x="1693855" y="2583278"/>
            <a:ext cx="5045312" cy="369332"/>
          </a:xfrm>
          <a:prstGeom prst="rect">
            <a:avLst/>
          </a:prstGeom>
          <a:solidFill>
            <a:schemeClr val="accent1">
              <a:lumMod val="20000"/>
              <a:lumOff val="80000"/>
            </a:schemeClr>
          </a:solidFill>
        </p:spPr>
        <p:txBody>
          <a:bodyPr wrap="square" rtlCol="0">
            <a:spAutoFit/>
          </a:bodyPr>
          <a:lstStyle/>
          <a:p>
            <a:pPr defTabSz="457200"/>
            <a:endParaRPr lang="en-US" altLang="ja-JP" dirty="0">
              <a:solidFill>
                <a:prstClr val="black"/>
              </a:solidFill>
            </a:endParaRPr>
          </a:p>
        </p:txBody>
      </p:sp>
      <mc:AlternateContent xmlns:mc="http://schemas.openxmlformats.org/markup-compatibility/2006" xmlns:a14="http://schemas.microsoft.com/office/drawing/2010/main">
        <mc:Choice Requires="a14">
          <p:sp>
            <p:nvSpPr>
              <p:cNvPr id="19" name="正方形/長方形 18"/>
              <p:cNvSpPr/>
              <p:nvPr/>
            </p:nvSpPr>
            <p:spPr>
              <a:xfrm>
                <a:off x="0" y="955818"/>
                <a:ext cx="8204682" cy="2187265"/>
              </a:xfrm>
              <a:prstGeom prst="rect">
                <a:avLst/>
              </a:prstGeom>
              <a:noFill/>
            </p:spPr>
            <p:txBody>
              <a:bodyPr wrap="none">
                <a:spAutoFit/>
              </a:bodyPr>
              <a:lstStyle/>
              <a:p>
                <a:pPr defTabSz="457200"/>
                <a:r>
                  <a:rPr lang="ja-JP" altLang="en-US" sz="1400" dirty="0">
                    <a:solidFill>
                      <a:prstClr val="black"/>
                    </a:solidFill>
                  </a:rPr>
                  <a:t>順伝播型ニューラルネットは入力</a:t>
                </a:r>
                <a14:m>
                  <m:oMath xmlns:m="http://schemas.openxmlformats.org/officeDocument/2006/math">
                    <m:r>
                      <a:rPr lang="en-US" altLang="ja-JP" sz="1400" i="1" dirty="0" smtClean="0">
                        <a:solidFill>
                          <a:prstClr val="black"/>
                        </a:solidFill>
                        <a:latin typeface="Cambria Math" panose="02040503050406030204" pitchFamily="18" charset="0"/>
                      </a:rPr>
                      <m:t>𝑥</m:t>
                    </m:r>
                  </m:oMath>
                </a14:m>
                <a:r>
                  <a:rPr lang="ja-JP" altLang="en-US" sz="1400" dirty="0">
                    <a:solidFill>
                      <a:prstClr val="black"/>
                    </a:solidFill>
                  </a:rPr>
                  <a:t>を受け取ると出力</a:t>
                </a:r>
                <a14:m>
                  <m:oMath xmlns:m="http://schemas.openxmlformats.org/officeDocument/2006/math">
                    <m:r>
                      <a:rPr lang="en-US" altLang="ja-JP" sz="1400" b="1" i="1" smtClean="0">
                        <a:solidFill>
                          <a:prstClr val="black"/>
                        </a:solidFill>
                        <a:latin typeface="Cambria Math" panose="02040503050406030204" pitchFamily="18" charset="0"/>
                      </a:rPr>
                      <m:t>𝒚</m:t>
                    </m:r>
                    <m:d>
                      <m:dPr>
                        <m:ctrlPr>
                          <a:rPr lang="en-US" altLang="ja-JP" sz="1400" b="1" i="1" smtClean="0">
                            <a:solidFill>
                              <a:prstClr val="black"/>
                            </a:solidFill>
                            <a:latin typeface="Cambria Math" panose="02040503050406030204" pitchFamily="18" charset="0"/>
                          </a:rPr>
                        </m:ctrlPr>
                      </m:dPr>
                      <m:e>
                        <m:r>
                          <a:rPr lang="en-US" altLang="ja-JP" sz="1400" b="1" i="1" smtClean="0">
                            <a:solidFill>
                              <a:prstClr val="black"/>
                            </a:solidFill>
                            <a:latin typeface="Cambria Math" panose="02040503050406030204" pitchFamily="18" charset="0"/>
                          </a:rPr>
                          <m:t>𝒙</m:t>
                        </m:r>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𝑾</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𝟐</m:t>
                            </m:r>
                            <m:r>
                              <a:rPr lang="en-US" altLang="ja-JP" sz="1400" b="1" i="1" smtClean="0">
                                <a:solidFill>
                                  <a:prstClr val="black"/>
                                </a:solidFill>
                                <a:latin typeface="Cambria Math" panose="02040503050406030204" pitchFamily="18" charset="0"/>
                              </a:rPr>
                              <m:t>)</m:t>
                            </m:r>
                          </m:sup>
                        </m:sSup>
                        <m:r>
                          <a:rPr lang="en-US" altLang="ja-JP" sz="1400" b="1" i="1" smtClean="0">
                            <a:solidFill>
                              <a:prstClr val="black"/>
                            </a:solidFill>
                            <a:latin typeface="Cambria Math" panose="02040503050406030204" pitchFamily="18" charset="0"/>
                          </a:rPr>
                          <m:t>,…,</m:t>
                        </m:r>
                        <m:sSup>
                          <m:sSupPr>
                            <m:ctrlPr>
                              <a:rPr lang="en-US" altLang="ja-JP" sz="1400" b="1" i="1">
                                <a:solidFill>
                                  <a:prstClr val="black"/>
                                </a:solidFill>
                                <a:latin typeface="Cambria Math" panose="02040503050406030204" pitchFamily="18" charset="0"/>
                              </a:rPr>
                            </m:ctrlPr>
                          </m:sSupPr>
                          <m:e>
                            <m:r>
                              <a:rPr lang="en-US" altLang="ja-JP" sz="1400" b="1" i="1">
                                <a:solidFill>
                                  <a:prstClr val="black"/>
                                </a:solidFill>
                                <a:latin typeface="Cambria Math" panose="02040503050406030204" pitchFamily="18" charset="0"/>
                              </a:rPr>
                              <m:t>𝑾</m:t>
                            </m:r>
                          </m:e>
                          <m:sup>
                            <m:d>
                              <m:dPr>
                                <m:ctrlPr>
                                  <a:rPr lang="en-US" altLang="ja-JP" sz="1400" b="1" i="1" smtClean="0">
                                    <a:solidFill>
                                      <a:prstClr val="black"/>
                                    </a:solidFill>
                                    <a:latin typeface="Cambria Math" panose="02040503050406030204" pitchFamily="18" charset="0"/>
                                  </a:rPr>
                                </m:ctrlPr>
                              </m:dPr>
                              <m:e>
                                <m:r>
                                  <a:rPr lang="en-US" altLang="ja-JP" sz="1400" b="1" i="1" smtClean="0">
                                    <a:solidFill>
                                      <a:prstClr val="black"/>
                                    </a:solidFill>
                                    <a:latin typeface="Cambria Math" panose="02040503050406030204" pitchFamily="18" charset="0"/>
                                  </a:rPr>
                                  <m:t>𝑳</m:t>
                                </m:r>
                              </m:e>
                            </m:d>
                          </m:sup>
                        </m:sSup>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𝒃</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𝟐</m:t>
                            </m:r>
                            <m:r>
                              <a:rPr lang="en-US" altLang="ja-JP" sz="1400" b="1" i="1" smtClean="0">
                                <a:solidFill>
                                  <a:prstClr val="black"/>
                                </a:solidFill>
                                <a:latin typeface="Cambria Math" panose="02040503050406030204" pitchFamily="18" charset="0"/>
                              </a:rPr>
                              <m:t>)</m:t>
                            </m:r>
                          </m:sup>
                        </m:sSup>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𝒃</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𝑳</m:t>
                            </m:r>
                            <m:r>
                              <a:rPr lang="en-US" altLang="ja-JP" sz="1400" b="1" i="1" smtClean="0">
                                <a:solidFill>
                                  <a:prstClr val="black"/>
                                </a:solidFill>
                                <a:latin typeface="Cambria Math" panose="02040503050406030204" pitchFamily="18" charset="0"/>
                              </a:rPr>
                              <m:t>)</m:t>
                            </m:r>
                          </m:sup>
                        </m:sSup>
                      </m:e>
                    </m:d>
                    <m:r>
                      <a:rPr lang="ja-JP" altLang="en-US" sz="1400" i="1">
                        <a:solidFill>
                          <a:prstClr val="black"/>
                        </a:solidFill>
                        <a:latin typeface="Cambria Math" panose="02040503050406030204" pitchFamily="18" charset="0"/>
                      </a:rPr>
                      <m:t>を</m:t>
                    </m:r>
                  </m:oMath>
                </a14:m>
                <a:r>
                  <a:rPr lang="ja-JP" altLang="en-US" sz="1400" dirty="0">
                    <a:solidFill>
                      <a:prstClr val="black"/>
                    </a:solidFill>
                  </a:rPr>
                  <a:t>得る</a:t>
                </a:r>
                <a:r>
                  <a:rPr lang="en-US" altLang="ja-JP" sz="1400" dirty="0">
                    <a:solidFill>
                      <a:prstClr val="black"/>
                    </a:solidFill>
                  </a:rPr>
                  <a:t>(</a:t>
                </a:r>
                <a:r>
                  <a:rPr lang="ja-JP" altLang="en-US" sz="1400" dirty="0">
                    <a:solidFill>
                      <a:prstClr val="black"/>
                    </a:solidFill>
                  </a:rPr>
                  <a:t>前</a:t>
                </a:r>
                <a:r>
                  <a:rPr lang="en-US" altLang="ja-JP" sz="1400" dirty="0">
                    <a:solidFill>
                      <a:prstClr val="black"/>
                    </a:solidFill>
                  </a:rPr>
                  <a:t>)</a:t>
                </a:r>
              </a:p>
              <a:p>
                <a:pPr defTabSz="457200"/>
                <a:r>
                  <a:rPr lang="ja-JP" altLang="en-US" sz="1400" dirty="0">
                    <a:solidFill>
                      <a:prstClr val="black"/>
                    </a:solidFill>
                  </a:rPr>
                  <a:t>重み</a:t>
                </a:r>
                <a14:m>
                  <m:oMath xmlns:m="http://schemas.openxmlformats.org/officeDocument/2006/math">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𝑾</m:t>
                        </m:r>
                      </m:e>
                      <m:sup>
                        <m:d>
                          <m:dPr>
                            <m:ctrlPr>
                              <a:rPr lang="en-US" altLang="ja-JP" sz="1400" b="1" i="1" smtClean="0">
                                <a:solidFill>
                                  <a:prstClr val="black"/>
                                </a:solidFill>
                                <a:latin typeface="Cambria Math" panose="02040503050406030204" pitchFamily="18" charset="0"/>
                              </a:rPr>
                            </m:ctrlPr>
                          </m:dPr>
                          <m:e>
                            <m:r>
                              <a:rPr lang="en-US" altLang="ja-JP" sz="1400" b="1" i="1" smtClean="0">
                                <a:solidFill>
                                  <a:prstClr val="black"/>
                                </a:solidFill>
                                <a:latin typeface="Cambria Math" panose="02040503050406030204" pitchFamily="18" charset="0"/>
                              </a:rPr>
                              <m:t>𝒍</m:t>
                            </m:r>
                          </m:e>
                        </m:d>
                      </m:sup>
                    </m:sSup>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𝒃</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𝒍</m:t>
                        </m:r>
                        <m:r>
                          <a:rPr lang="en-US" altLang="ja-JP" sz="1400" b="1" i="1" smtClean="0">
                            <a:solidFill>
                              <a:prstClr val="black"/>
                            </a:solidFill>
                            <a:latin typeface="Cambria Math" panose="02040503050406030204" pitchFamily="18" charset="0"/>
                          </a:rPr>
                          <m:t>)</m:t>
                        </m:r>
                      </m:sup>
                    </m:sSup>
                    <m:r>
                      <a:rPr lang="ja-JP" altLang="en-US" sz="1400" i="1">
                        <a:solidFill>
                          <a:prstClr val="black"/>
                        </a:solidFill>
                        <a:latin typeface="Cambria Math" panose="02040503050406030204" pitchFamily="18" charset="0"/>
                      </a:rPr>
                      <m:t>を</m:t>
                    </m:r>
                    <m:r>
                      <a:rPr lang="ja-JP" altLang="en-US" sz="1400" i="1" smtClean="0">
                        <a:solidFill>
                          <a:prstClr val="black"/>
                        </a:solidFill>
                        <a:latin typeface="Cambria Math" panose="02040503050406030204" pitchFamily="18" charset="0"/>
                      </a:rPr>
                      <m:t>ま</m:t>
                    </m:r>
                    <m:r>
                      <a:rPr lang="ja-JP" altLang="en-US" sz="1400" i="1" dirty="0" smtClean="0">
                        <a:solidFill>
                          <a:prstClr val="black"/>
                        </a:solidFill>
                        <a:latin typeface="Cambria Math" panose="02040503050406030204" pitchFamily="18" charset="0"/>
                      </a:rPr>
                      <m:t>とめて</m:t>
                    </m:r>
                  </m:oMath>
                </a14:m>
                <a:r>
                  <a:rPr lang="ja-JP" altLang="en-US" sz="1400" dirty="0">
                    <a:solidFill>
                      <a:prstClr val="black"/>
                    </a:solidFill>
                  </a:rPr>
                  <a:t>パラメータ</a:t>
                </a:r>
                <a14:m>
                  <m:oMath xmlns:m="http://schemas.openxmlformats.org/officeDocument/2006/math">
                    <m:r>
                      <a:rPr lang="en-US" altLang="ja-JP" sz="1400" b="1" i="1" smtClean="0">
                        <a:solidFill>
                          <a:prstClr val="black"/>
                        </a:solidFill>
                        <a:latin typeface="Cambria Math" panose="02040503050406030204" pitchFamily="18" charset="0"/>
                      </a:rPr>
                      <m:t>𝒘</m:t>
                    </m:r>
                  </m:oMath>
                </a14:m>
                <a:r>
                  <a:rPr lang="ja-JP" altLang="en-US" sz="1400" dirty="0">
                    <a:solidFill>
                      <a:prstClr val="black"/>
                    </a:solidFill>
                  </a:rPr>
                  <a:t>とする．</a:t>
                </a:r>
                <a:endParaRPr lang="en-US" altLang="ja-JP" sz="1400" dirty="0">
                  <a:solidFill>
                    <a:prstClr val="black"/>
                  </a:solidFill>
                </a:endParaRPr>
              </a:p>
              <a:p>
                <a:pPr defTabSz="457200"/>
                <a:r>
                  <a:rPr lang="ja-JP" altLang="en-US" sz="1400" dirty="0">
                    <a:solidFill>
                      <a:prstClr val="black"/>
                    </a:solidFill>
                  </a:rPr>
                  <a:t>→</a:t>
                </a:r>
                <a:r>
                  <a:rPr lang="ja-JP" altLang="en-US" sz="1400" dirty="0">
                    <a:solidFill>
                      <a:srgbClr val="FF0000"/>
                    </a:solidFill>
                  </a:rPr>
                  <a:t>教師あり学習</a:t>
                </a:r>
                <a:r>
                  <a:rPr lang="ja-JP" altLang="en-US" sz="1400" dirty="0">
                    <a:solidFill>
                      <a:prstClr val="black"/>
                    </a:solidFill>
                  </a:rPr>
                  <a:t>とみなすことができる</a:t>
                </a:r>
                <a:endParaRPr lang="en-US" altLang="ja-JP" sz="1400" dirty="0">
                  <a:solidFill>
                    <a:prstClr val="black"/>
                  </a:solidFill>
                </a:endParaRPr>
              </a:p>
              <a:p>
                <a:pPr defTabSz="457200"/>
                <a:endParaRPr lang="en-US" altLang="ja-JP" sz="1200" dirty="0">
                  <a:solidFill>
                    <a:prstClr val="black"/>
                  </a:solidFill>
                </a:endParaRPr>
              </a:p>
              <a:p>
                <a:pPr defTabSz="457200"/>
                <a:r>
                  <a:rPr lang="ja-JP" altLang="en-US" sz="1400" dirty="0">
                    <a:solidFill>
                      <a:srgbClr val="FF0000"/>
                    </a:solidFill>
                  </a:rPr>
                  <a:t>学習</a:t>
                </a:r>
                <a:r>
                  <a:rPr lang="ja-JP" altLang="en-US" sz="1400" dirty="0">
                    <a:solidFill>
                      <a:prstClr val="black"/>
                    </a:solidFill>
                  </a:rPr>
                  <a:t>：訓練データ集合</a:t>
                </a:r>
                <a14:m>
                  <m:oMath xmlns:m="http://schemas.openxmlformats.org/officeDocument/2006/math">
                    <m:r>
                      <a:rPr lang="en-US" altLang="ja-JP" sz="1400" i="1" smtClean="0">
                        <a:solidFill>
                          <a:prstClr val="black"/>
                        </a:solidFill>
                        <a:latin typeface="Cambria Math" panose="02040503050406030204" pitchFamily="18" charset="0"/>
                      </a:rPr>
                      <m:t>𝐷</m:t>
                    </m:r>
                    <m:r>
                      <a:rPr lang="en-US" altLang="ja-JP" sz="1400" i="1" smtClean="0">
                        <a:solidFill>
                          <a:prstClr val="black"/>
                        </a:solidFill>
                        <a:latin typeface="Cambria Math" panose="02040503050406030204" pitchFamily="18" charset="0"/>
                      </a:rPr>
                      <m:t>=</m:t>
                    </m:r>
                    <m:sSub>
                      <m:sSubPr>
                        <m:ctrlPr>
                          <a:rPr lang="en-US" altLang="ja-JP" sz="1400" i="1" smtClean="0">
                            <a:solidFill>
                              <a:prstClr val="black"/>
                            </a:solidFill>
                            <a:latin typeface="Cambria Math" panose="02040503050406030204" pitchFamily="18" charset="0"/>
                          </a:rPr>
                        </m:ctrlPr>
                      </m:sSubPr>
                      <m:e>
                        <m:d>
                          <m:dPr>
                            <m:begChr m:val="{"/>
                            <m:endChr m:val="}"/>
                            <m:ctrlPr>
                              <a:rPr lang="en-US" altLang="ja-JP" sz="1400" i="1" smtClean="0">
                                <a:solidFill>
                                  <a:prstClr val="black"/>
                                </a:solidFill>
                                <a:latin typeface="Cambria Math" panose="02040503050406030204" pitchFamily="18" charset="0"/>
                              </a:rPr>
                            </m:ctrlPr>
                          </m:dPr>
                          <m:e>
                            <m:d>
                              <m:dPr>
                                <m:ctrlPr>
                                  <a:rPr lang="en-US" altLang="ja-JP" sz="1400" b="1" i="1" smtClean="0">
                                    <a:solidFill>
                                      <a:prstClr val="black"/>
                                    </a:solidFill>
                                    <a:latin typeface="Cambria Math" panose="02040503050406030204" pitchFamily="18" charset="0"/>
                                  </a:rPr>
                                </m:ctrlPr>
                              </m:dPr>
                              <m:e>
                                <m:sSub>
                                  <m:sSubPr>
                                    <m:ctrlPr>
                                      <a:rPr lang="en-US" altLang="ja-JP" sz="1400" b="1" i="1" smtClean="0">
                                        <a:solidFill>
                                          <a:prstClr val="black"/>
                                        </a:solidFill>
                                        <a:latin typeface="Cambria Math" panose="02040503050406030204" pitchFamily="18" charset="0"/>
                                      </a:rPr>
                                    </m:ctrlPr>
                                  </m:sSubPr>
                                  <m:e>
                                    <m:r>
                                      <a:rPr lang="en-US" altLang="ja-JP" sz="1400" b="1" i="1" smtClean="0">
                                        <a:solidFill>
                                          <a:prstClr val="black"/>
                                        </a:solidFill>
                                        <a:latin typeface="Cambria Math" panose="02040503050406030204" pitchFamily="18" charset="0"/>
                                      </a:rPr>
                                      <m:t>𝒙</m:t>
                                    </m:r>
                                  </m:e>
                                  <m:sub>
                                    <m:r>
                                      <a:rPr lang="en-US" altLang="ja-JP" sz="1400" b="1" i="1" smtClean="0">
                                        <a:solidFill>
                                          <a:prstClr val="black"/>
                                        </a:solidFill>
                                        <a:latin typeface="Cambria Math" panose="02040503050406030204" pitchFamily="18" charset="0"/>
                                      </a:rPr>
                                      <m:t>𝒏</m:t>
                                    </m:r>
                                  </m:sub>
                                </m:sSub>
                                <m:r>
                                  <a:rPr lang="en-US" altLang="ja-JP" sz="1400" b="1" i="1" smtClean="0">
                                    <a:solidFill>
                                      <a:prstClr val="black"/>
                                    </a:solidFill>
                                    <a:latin typeface="Cambria Math" panose="02040503050406030204" pitchFamily="18" charset="0"/>
                                  </a:rPr>
                                  <m:t>,</m:t>
                                </m:r>
                                <m:sSub>
                                  <m:sSubPr>
                                    <m:ctrlPr>
                                      <a:rPr lang="en-US" altLang="ja-JP" sz="1400" b="1" i="1" smtClean="0">
                                        <a:solidFill>
                                          <a:prstClr val="black"/>
                                        </a:solidFill>
                                        <a:latin typeface="Cambria Math" panose="02040503050406030204" pitchFamily="18" charset="0"/>
                                      </a:rPr>
                                    </m:ctrlPr>
                                  </m:sSubPr>
                                  <m:e>
                                    <m:r>
                                      <a:rPr lang="en-US" altLang="ja-JP" sz="1400" b="1" i="1" smtClean="0">
                                        <a:solidFill>
                                          <a:prstClr val="black"/>
                                        </a:solidFill>
                                        <a:latin typeface="Cambria Math" panose="02040503050406030204" pitchFamily="18" charset="0"/>
                                      </a:rPr>
                                      <m:t>𝒚</m:t>
                                    </m:r>
                                  </m:e>
                                  <m:sub>
                                    <m:r>
                                      <a:rPr lang="en-US" altLang="ja-JP" sz="1400" b="1" i="1" smtClean="0">
                                        <a:solidFill>
                                          <a:prstClr val="black"/>
                                        </a:solidFill>
                                        <a:latin typeface="Cambria Math" panose="02040503050406030204" pitchFamily="18" charset="0"/>
                                      </a:rPr>
                                      <m:t>𝒏</m:t>
                                    </m:r>
                                  </m:sub>
                                </m:sSub>
                              </m:e>
                            </m:d>
                          </m:e>
                        </m:d>
                      </m:e>
                      <m:sub>
                        <m:r>
                          <a:rPr lang="en-US" altLang="ja-JP" sz="1400" i="1" smtClean="0">
                            <a:solidFill>
                              <a:prstClr val="black"/>
                            </a:solidFill>
                            <a:latin typeface="Cambria Math" panose="02040503050406030204" pitchFamily="18" charset="0"/>
                          </a:rPr>
                          <m:t>𝑛</m:t>
                        </m:r>
                        <m:r>
                          <a:rPr lang="en-US" altLang="ja-JP" sz="1400" i="1" smtClean="0">
                            <a:solidFill>
                              <a:prstClr val="black"/>
                            </a:solidFill>
                            <a:latin typeface="Cambria Math" panose="02040503050406030204" pitchFamily="18" charset="0"/>
                          </a:rPr>
                          <m:t>=1,…,</m:t>
                        </m:r>
                        <m:r>
                          <a:rPr lang="en-US" altLang="ja-JP" sz="1400" i="1" smtClean="0">
                            <a:solidFill>
                              <a:prstClr val="black"/>
                            </a:solidFill>
                            <a:latin typeface="Cambria Math" panose="02040503050406030204" pitchFamily="18" charset="0"/>
                          </a:rPr>
                          <m:t>𝑁</m:t>
                        </m:r>
                      </m:sub>
                    </m:sSub>
                  </m:oMath>
                </a14:m>
                <a:r>
                  <a:rPr lang="en-US" altLang="ja-JP" sz="1400" dirty="0">
                    <a:solidFill>
                      <a:prstClr val="black"/>
                    </a:solidFill>
                  </a:rPr>
                  <a:t> </a:t>
                </a:r>
                <a:r>
                  <a:rPr lang="ja-JP" altLang="en-US" sz="1400" dirty="0">
                    <a:solidFill>
                      <a:prstClr val="black"/>
                    </a:solidFill>
                  </a:rPr>
                  <a:t>に対して誤差関数</a:t>
                </a:r>
                <a14:m>
                  <m:oMath xmlns:m="http://schemas.openxmlformats.org/officeDocument/2006/math">
                    <m:r>
                      <a:rPr lang="en-US" altLang="ja-JP" sz="1400" i="1" smtClean="0">
                        <a:solidFill>
                          <a:prstClr val="black"/>
                        </a:solidFill>
                        <a:latin typeface="Cambria Math" panose="02040503050406030204" pitchFamily="18" charset="0"/>
                      </a:rPr>
                      <m:t>𝐸</m:t>
                    </m:r>
                    <m:r>
                      <a:rPr lang="en-US" altLang="ja-JP" sz="1400"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𝒘</m:t>
                    </m:r>
                    <m:r>
                      <a:rPr lang="en-US" altLang="ja-JP" sz="1400" i="1" smtClean="0">
                        <a:solidFill>
                          <a:prstClr val="black"/>
                        </a:solidFill>
                        <a:latin typeface="Cambria Math" panose="02040503050406030204" pitchFamily="18" charset="0"/>
                      </a:rPr>
                      <m:t>)</m:t>
                    </m:r>
                    <m:r>
                      <a:rPr lang="ja-JP" altLang="en-US" sz="1400" i="1">
                        <a:solidFill>
                          <a:prstClr val="black"/>
                        </a:solidFill>
                        <a:latin typeface="Cambria Math" panose="02040503050406030204" pitchFamily="18" charset="0"/>
                      </a:rPr>
                      <m:t>の</m:t>
                    </m:r>
                  </m:oMath>
                </a14:m>
                <a:r>
                  <a:rPr lang="ja-JP" altLang="en-US" sz="1400" dirty="0">
                    <a:solidFill>
                      <a:prstClr val="black"/>
                    </a:solidFill>
                  </a:rPr>
                  <a:t>最小化をする </a:t>
                </a:r>
                <a14:m>
                  <m:oMath xmlns:m="http://schemas.openxmlformats.org/officeDocument/2006/math">
                    <m:sSup>
                      <m:sSupPr>
                        <m:ctrlPr>
                          <a:rPr lang="en-US" altLang="ja-JP" sz="1400"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𝒘</m:t>
                        </m:r>
                      </m:e>
                      <m:sup>
                        <m:r>
                          <a:rPr lang="en-US" altLang="ja-JP" sz="1400" i="1" smtClean="0">
                            <a:solidFill>
                              <a:prstClr val="black"/>
                            </a:solidFill>
                            <a:latin typeface="Cambria Math" panose="02040503050406030204" pitchFamily="18" charset="0"/>
                          </a:rPr>
                          <m:t>∗</m:t>
                        </m:r>
                      </m:sup>
                    </m:sSup>
                    <m:r>
                      <a:rPr lang="en-US" altLang="ja-JP" sz="1400" i="1" smtClean="0">
                        <a:solidFill>
                          <a:prstClr val="black"/>
                        </a:solidFill>
                        <a:latin typeface="Cambria Math" panose="02040503050406030204" pitchFamily="18" charset="0"/>
                      </a:rPr>
                      <m:t>=</m:t>
                    </m:r>
                    <m:func>
                      <m:funcPr>
                        <m:ctrlPr>
                          <a:rPr lang="en-US" altLang="ja-JP" sz="1400" i="1" smtClean="0">
                            <a:solidFill>
                              <a:prstClr val="black"/>
                            </a:solidFill>
                            <a:latin typeface="Cambria Math" panose="02040503050406030204" pitchFamily="18" charset="0"/>
                          </a:rPr>
                        </m:ctrlPr>
                      </m:funcPr>
                      <m:fName>
                        <m:limLow>
                          <m:limLowPr>
                            <m:ctrlPr>
                              <a:rPr lang="en-US" altLang="ja-JP" sz="1400" i="1" smtClean="0">
                                <a:solidFill>
                                  <a:prstClr val="black"/>
                                </a:solidFill>
                                <a:latin typeface="Cambria Math" panose="02040503050406030204" pitchFamily="18" charset="0"/>
                              </a:rPr>
                            </m:ctrlPr>
                          </m:limLowPr>
                          <m:e>
                            <m:r>
                              <m:rPr>
                                <m:sty m:val="p"/>
                              </m:rPr>
                              <a:rPr lang="en-US" altLang="ja-JP" sz="1400" smtClean="0">
                                <a:solidFill>
                                  <a:prstClr val="black"/>
                                </a:solidFill>
                                <a:latin typeface="Cambria Math" panose="02040503050406030204" pitchFamily="18" charset="0"/>
                              </a:rPr>
                              <m:t>argmin</m:t>
                            </m:r>
                          </m:e>
                          <m:lim>
                            <m:r>
                              <a:rPr lang="en-US" altLang="ja-JP" sz="1400" i="1" smtClean="0">
                                <a:solidFill>
                                  <a:prstClr val="black"/>
                                </a:solidFill>
                                <a:latin typeface="Cambria Math" panose="02040503050406030204" pitchFamily="18" charset="0"/>
                              </a:rPr>
                              <m:t>𝑤</m:t>
                            </m:r>
                          </m:lim>
                        </m:limLow>
                      </m:fName>
                      <m:e>
                        <m:r>
                          <a:rPr lang="en-US" altLang="ja-JP" sz="1400" i="1" smtClean="0">
                            <a:solidFill>
                              <a:prstClr val="black"/>
                            </a:solidFill>
                            <a:latin typeface="Cambria Math" panose="02040503050406030204" pitchFamily="18" charset="0"/>
                          </a:rPr>
                          <m:t>𝐸</m:t>
                        </m:r>
                        <m:r>
                          <a:rPr lang="en-US" altLang="ja-JP" sz="1400"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𝒘</m:t>
                        </m:r>
                        <m:r>
                          <a:rPr lang="en-US" altLang="ja-JP" sz="1400" i="1" smtClean="0">
                            <a:solidFill>
                              <a:prstClr val="black"/>
                            </a:solidFill>
                            <a:latin typeface="Cambria Math" panose="02040503050406030204" pitchFamily="18" charset="0"/>
                          </a:rPr>
                          <m:t>)</m:t>
                        </m:r>
                      </m:e>
                    </m:func>
                  </m:oMath>
                </a14:m>
                <a:endParaRPr lang="en-US" altLang="ja-JP" sz="1400" dirty="0">
                  <a:solidFill>
                    <a:prstClr val="black"/>
                  </a:solidFill>
                </a:endParaRPr>
              </a:p>
              <a:p>
                <a:pPr defTabSz="457200"/>
                <a:endParaRPr lang="en-US" altLang="ja-JP" sz="1400" dirty="0">
                  <a:solidFill>
                    <a:prstClr val="black"/>
                  </a:solidFill>
                </a:endParaRPr>
              </a:p>
              <a:p>
                <a:pPr defTabSz="457200"/>
                <a:r>
                  <a:rPr lang="ja-JP" altLang="en-US" sz="1400" dirty="0">
                    <a:solidFill>
                      <a:prstClr val="black"/>
                    </a:solidFill>
                  </a:rPr>
                  <a:t>ここで，最後の中間層を考えると，</a:t>
                </a:r>
                <a:endParaRPr lang="en-US" altLang="ja-JP" sz="1200"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sz="1600" b="1" i="1" smtClean="0">
                          <a:solidFill>
                            <a:srgbClr val="FF0000"/>
                          </a:solidFill>
                          <a:latin typeface="Cambria Math" panose="02040503050406030204" pitchFamily="18" charset="0"/>
                        </a:rPr>
                        <m:t>𝒉</m:t>
                      </m:r>
                      <m:d>
                        <m:dPr>
                          <m:ctrlPr>
                            <a:rPr lang="en-US" altLang="ja-JP" sz="1600" b="1" i="1" smtClean="0">
                              <a:solidFill>
                                <a:prstClr val="black"/>
                              </a:solidFill>
                              <a:latin typeface="Cambria Math" panose="02040503050406030204" pitchFamily="18" charset="0"/>
                            </a:rPr>
                          </m:ctrlPr>
                        </m:dPr>
                        <m:e>
                          <m:r>
                            <a:rPr lang="en-US" altLang="ja-JP" sz="1600" b="1" i="1" smtClean="0">
                              <a:solidFill>
                                <a:prstClr val="black"/>
                              </a:solidFill>
                              <a:latin typeface="Cambria Math" panose="02040503050406030204" pitchFamily="18" charset="0"/>
                            </a:rPr>
                            <m:t>𝒙</m:t>
                          </m:r>
                          <m:r>
                            <a:rPr lang="en-US" altLang="ja-JP" sz="1600" b="1" i="1" smtClean="0">
                              <a:solidFill>
                                <a:prstClr val="black"/>
                              </a:solidFill>
                              <a:latin typeface="Cambria Math" panose="02040503050406030204" pitchFamily="18" charset="0"/>
                            </a:rPr>
                            <m:t>;</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𝑾</m:t>
                              </m:r>
                            </m:e>
                            <m:sup>
                              <m:d>
                                <m:dPr>
                                  <m:ctrlPr>
                                    <a:rPr lang="en-US" altLang="ja-JP" sz="1600" b="1" i="1" smtClean="0">
                                      <a:solidFill>
                                        <a:prstClr val="black"/>
                                      </a:solidFill>
                                      <a:latin typeface="Cambria Math" panose="02040503050406030204" pitchFamily="18" charset="0"/>
                                    </a:rPr>
                                  </m:ctrlPr>
                                </m:dPr>
                                <m:e>
                                  <m:r>
                                    <a:rPr lang="en-US" altLang="ja-JP" sz="1600" b="1" i="1" smtClean="0">
                                      <a:solidFill>
                                        <a:prstClr val="black"/>
                                      </a:solidFill>
                                      <a:latin typeface="Cambria Math" panose="02040503050406030204" pitchFamily="18" charset="0"/>
                                    </a:rPr>
                                    <m:t>𝟐</m:t>
                                  </m:r>
                                </m:e>
                              </m:d>
                            </m:sup>
                          </m:sSup>
                          <m:r>
                            <a:rPr lang="en-US" altLang="ja-JP" sz="1600" b="1" i="1" smtClean="0">
                              <a:solidFill>
                                <a:prstClr val="black"/>
                              </a:solidFill>
                              <a:latin typeface="Cambria Math" panose="02040503050406030204" pitchFamily="18" charset="0"/>
                            </a:rPr>
                            <m:t>,…,</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𝑾</m:t>
                              </m:r>
                            </m:e>
                            <m:sup>
                              <m:d>
                                <m:dPr>
                                  <m:ctrlPr>
                                    <a:rPr lang="en-US" altLang="ja-JP" sz="1600" b="1" i="1" smtClean="0">
                                      <a:solidFill>
                                        <a:prstClr val="black"/>
                                      </a:solidFill>
                                      <a:latin typeface="Cambria Math" panose="02040503050406030204" pitchFamily="18" charset="0"/>
                                    </a:rPr>
                                  </m:ctrlPr>
                                </m:dPr>
                                <m:e>
                                  <m:r>
                                    <a:rPr lang="en-US" altLang="ja-JP" sz="1600" b="1" i="1" smtClean="0">
                                      <a:solidFill>
                                        <a:prstClr val="black"/>
                                      </a:solidFill>
                                      <a:latin typeface="Cambria Math" panose="02040503050406030204" pitchFamily="18" charset="0"/>
                                    </a:rPr>
                                    <m:t>𝑳</m:t>
                                  </m:r>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𝟏</m:t>
                                  </m:r>
                                </m:e>
                              </m:d>
                            </m:sup>
                          </m:sSup>
                        </m:e>
                      </m:d>
                      <m:r>
                        <a:rPr lang="en-US" altLang="ja-JP" sz="1600" i="1" smtClean="0">
                          <a:solidFill>
                            <a:prstClr val="black"/>
                          </a:solidFill>
                          <a:latin typeface="Cambria Math" panose="02040503050406030204" pitchFamily="18" charset="0"/>
                        </a:rPr>
                        <m:t>=</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𝒛</m:t>
                          </m:r>
                        </m:e>
                        <m:sup>
                          <m:d>
                            <m:dPr>
                              <m:ctrlPr>
                                <a:rPr lang="en-US" altLang="ja-JP" sz="1600" b="1" i="1" smtClean="0">
                                  <a:solidFill>
                                    <a:prstClr val="black"/>
                                  </a:solidFill>
                                  <a:latin typeface="Cambria Math" panose="02040503050406030204" pitchFamily="18" charset="0"/>
                                </a:rPr>
                              </m:ctrlPr>
                            </m:dPr>
                            <m:e>
                              <m:r>
                                <a:rPr lang="en-US" altLang="ja-JP" sz="1600" b="1" i="1" smtClean="0">
                                  <a:solidFill>
                                    <a:prstClr val="black"/>
                                  </a:solidFill>
                                  <a:latin typeface="Cambria Math" panose="02040503050406030204" pitchFamily="18" charset="0"/>
                                </a:rPr>
                                <m:t>𝑳</m:t>
                              </m:r>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𝟏</m:t>
                              </m:r>
                            </m:e>
                          </m:d>
                        </m:sup>
                      </m:sSup>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𝒙</m:t>
                      </m:r>
                      <m:r>
                        <a:rPr lang="en-US" altLang="ja-JP" sz="1600" b="1" i="1" smtClean="0">
                          <a:solidFill>
                            <a:prstClr val="black"/>
                          </a:solidFill>
                          <a:latin typeface="Cambria Math" panose="02040503050406030204" pitchFamily="18" charset="0"/>
                        </a:rPr>
                        <m:t>;</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𝑾</m:t>
                          </m:r>
                        </m:e>
                        <m:sup>
                          <m:d>
                            <m:dPr>
                              <m:ctrlPr>
                                <a:rPr lang="en-US" altLang="ja-JP" sz="1600" b="1" i="1" smtClean="0">
                                  <a:solidFill>
                                    <a:prstClr val="black"/>
                                  </a:solidFill>
                                  <a:latin typeface="Cambria Math" panose="02040503050406030204" pitchFamily="18" charset="0"/>
                                </a:rPr>
                              </m:ctrlPr>
                            </m:dPr>
                            <m:e>
                              <m:r>
                                <a:rPr lang="en-US" altLang="ja-JP" sz="1600" b="1" i="1" smtClean="0">
                                  <a:solidFill>
                                    <a:prstClr val="black"/>
                                  </a:solidFill>
                                  <a:latin typeface="Cambria Math" panose="02040503050406030204" pitchFamily="18" charset="0"/>
                                </a:rPr>
                                <m:t>𝟐</m:t>
                              </m:r>
                            </m:e>
                          </m:d>
                        </m:sup>
                      </m:sSup>
                      <m:r>
                        <a:rPr lang="en-US" altLang="ja-JP" sz="1600" b="1" i="1" smtClean="0">
                          <a:solidFill>
                            <a:prstClr val="black"/>
                          </a:solidFill>
                          <a:latin typeface="Cambria Math" panose="02040503050406030204" pitchFamily="18" charset="0"/>
                        </a:rPr>
                        <m:t>,…,</m:t>
                      </m:r>
                      <m:sSup>
                        <m:sSupPr>
                          <m:ctrlPr>
                            <a:rPr lang="en-US" altLang="ja-JP" sz="1600" b="1" i="1" smtClean="0">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𝑾</m:t>
                          </m:r>
                        </m:e>
                        <m:sup>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𝑳</m:t>
                          </m:r>
                          <m:r>
                            <a:rPr lang="en-US" altLang="ja-JP" sz="1600" b="1" i="1" smtClean="0">
                              <a:solidFill>
                                <a:prstClr val="black"/>
                              </a:solidFill>
                              <a:latin typeface="Cambria Math" panose="02040503050406030204" pitchFamily="18" charset="0"/>
                            </a:rPr>
                            <m:t>−</m:t>
                          </m:r>
                          <m:r>
                            <a:rPr lang="en-US" altLang="ja-JP" sz="1600" b="1" i="1" smtClean="0">
                              <a:solidFill>
                                <a:prstClr val="black"/>
                              </a:solidFill>
                              <a:latin typeface="Cambria Math" panose="02040503050406030204" pitchFamily="18" charset="0"/>
                            </a:rPr>
                            <m:t>𝟏</m:t>
                          </m:r>
                          <m:r>
                            <a:rPr lang="en-US" altLang="ja-JP" sz="1600" b="1" i="1" smtClean="0">
                              <a:solidFill>
                                <a:prstClr val="black"/>
                              </a:solidFill>
                              <a:latin typeface="Cambria Math" panose="02040503050406030204" pitchFamily="18" charset="0"/>
                            </a:rPr>
                            <m:t>)</m:t>
                          </m:r>
                        </m:sup>
                      </m:sSup>
                      <m:r>
                        <a:rPr lang="en-US" altLang="ja-JP" sz="1600" b="1" i="1" smtClean="0">
                          <a:solidFill>
                            <a:prstClr val="black"/>
                          </a:solidFill>
                          <a:latin typeface="Cambria Math" panose="02040503050406030204" pitchFamily="18" charset="0"/>
                        </a:rPr>
                        <m:t>)</m:t>
                      </m:r>
                    </m:oMath>
                  </m:oMathPara>
                </a14:m>
                <a:endParaRPr lang="en-US" altLang="ja-JP" sz="1600" b="1" dirty="0">
                  <a:solidFill>
                    <a:prstClr val="black"/>
                  </a:solidFill>
                </a:endParaRPr>
              </a:p>
              <a:p>
                <a:pPr defTabSz="457200"/>
                <a:endParaRPr lang="en-US" altLang="ja-JP" sz="1200" dirty="0">
                  <a:solidFill>
                    <a:prstClr val="black"/>
                  </a:solidFill>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0" y="955818"/>
                <a:ext cx="8204682" cy="2187265"/>
              </a:xfrm>
              <a:prstGeom prst="rect">
                <a:avLst/>
              </a:prstGeom>
              <a:blipFill>
                <a:blip r:embed="rId2"/>
                <a:stretch>
                  <a:fillRect l="-223"/>
                </a:stretch>
              </a:blipFill>
            </p:spPr>
            <p:txBody>
              <a:bodyPr/>
              <a:lstStyle/>
              <a:p>
                <a:r>
                  <a:rPr lang="ja-JP" altLang="en-US">
                    <a:noFill/>
                  </a:rPr>
                  <a:t> </a:t>
                </a:r>
              </a:p>
            </p:txBody>
          </p:sp>
        </mc:Fallback>
      </mc:AlternateContent>
      <p:sp>
        <p:nvSpPr>
          <p:cNvPr id="16"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3.5 </a:t>
            </a:r>
            <a:r>
              <a:rPr lang="ja-JP" altLang="en-US" sz="2800" dirty="0">
                <a:solidFill>
                  <a:prstClr val="white"/>
                </a:solidFill>
              </a:rPr>
              <a:t>ニューラルネットによる機械学習</a:t>
            </a:r>
          </a:p>
        </p:txBody>
      </p:sp>
      <p:sp>
        <p:nvSpPr>
          <p:cNvPr id="20" name="テキスト ボックス 19">
            <a:extLst>
              <a:ext uri="{FF2B5EF4-FFF2-40B4-BE49-F238E27FC236}">
                <a16:creationId xmlns:a16="http://schemas.microsoft.com/office/drawing/2014/main" xmlns="" id="{E2A81FF6-195D-40DB-A7F4-C4AE9C3EA2AB}"/>
              </a:ext>
            </a:extLst>
          </p:cNvPr>
          <p:cNvSpPr txBox="1"/>
          <p:nvPr/>
        </p:nvSpPr>
        <p:spPr>
          <a:xfrm>
            <a:off x="0" y="3422338"/>
            <a:ext cx="9144000" cy="369332"/>
          </a:xfrm>
          <a:prstGeom prst="rect">
            <a:avLst/>
          </a:prstGeom>
          <a:noFill/>
        </p:spPr>
        <p:txBody>
          <a:bodyPr wrap="square" rtlCol="0">
            <a:spAutoFit/>
          </a:bodyPr>
          <a:lstStyle/>
          <a:p>
            <a:pPr defTabSz="457200"/>
            <a:r>
              <a:rPr lang="en-US" altLang="ja-JP" dirty="0">
                <a:solidFill>
                  <a:prstClr val="black"/>
                </a:solidFill>
              </a:rPr>
              <a:t>3.5.1 </a:t>
            </a:r>
            <a:r>
              <a:rPr lang="ja-JP" altLang="en-US">
                <a:solidFill>
                  <a:prstClr val="black"/>
                </a:solidFill>
              </a:rPr>
              <a:t>回帰</a:t>
            </a:r>
            <a:endParaRPr lang="en-US" altLang="ja-JP" dirty="0">
              <a:solidFill>
                <a:prstClr val="black"/>
              </a:solidFill>
            </a:endParaRPr>
          </a:p>
        </p:txBody>
      </p:sp>
      <p:sp>
        <p:nvSpPr>
          <p:cNvPr id="7" name="正方形/長方形 6"/>
          <p:cNvSpPr/>
          <p:nvPr/>
        </p:nvSpPr>
        <p:spPr>
          <a:xfrm>
            <a:off x="0" y="3791670"/>
            <a:ext cx="5915402" cy="2123658"/>
          </a:xfrm>
          <a:prstGeom prst="rect">
            <a:avLst/>
          </a:prstGeom>
          <a:noFill/>
        </p:spPr>
        <p:txBody>
          <a:bodyPr wrap="none">
            <a:spAutoFit/>
          </a:bodyPr>
          <a:lstStyle/>
          <a:p>
            <a:pPr defTabSz="457200"/>
            <a:r>
              <a:rPr lang="ja-JP" altLang="en-US" sz="1200" dirty="0">
                <a:solidFill>
                  <a:prstClr val="black"/>
                </a:solidFill>
              </a:rPr>
              <a:t>深層表現𝒉について線形回帰するとき自明な活性化関数</a:t>
            </a:r>
            <a:r>
              <a:rPr lang="en-US" altLang="ja-JP" sz="1200" dirty="0">
                <a:solidFill>
                  <a:prstClr val="black"/>
                </a:solidFill>
              </a:rPr>
              <a:t>(</a:t>
            </a:r>
            <a:r>
              <a:rPr lang="ja-JP" altLang="en-US" sz="1200" dirty="0">
                <a:solidFill>
                  <a:prstClr val="black"/>
                </a:solidFill>
              </a:rPr>
              <a:t>恒等写像</a:t>
            </a:r>
            <a:r>
              <a:rPr lang="en-US" altLang="ja-JP" sz="1200" dirty="0">
                <a:solidFill>
                  <a:prstClr val="black"/>
                </a:solidFill>
              </a:rPr>
              <a:t>)</a:t>
            </a:r>
            <a:r>
              <a:rPr lang="ja-JP" altLang="en-US" sz="1200" dirty="0">
                <a:solidFill>
                  <a:prstClr val="black"/>
                </a:solidFill>
              </a:rPr>
              <a:t>を用いた出力層で</a:t>
            </a:r>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a:p>
            <a:pPr defTabSz="457200"/>
            <a:r>
              <a:rPr lang="ja-JP" altLang="en-US" sz="1200" dirty="0">
                <a:solidFill>
                  <a:prstClr val="black"/>
                </a:solidFill>
              </a:rPr>
              <a:t>一般的な非線形回帰では，</a:t>
            </a:r>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a:p>
            <a:pPr defTabSz="457200"/>
            <a:endParaRPr lang="en-US" altLang="ja-JP" sz="1200" dirty="0">
              <a:solidFill>
                <a:prstClr val="black"/>
              </a:solidFill>
            </a:endParaRPr>
          </a:p>
          <a:p>
            <a:pPr defTabSz="457200"/>
            <a:r>
              <a:rPr lang="ja-JP" altLang="en-US" sz="1200" dirty="0">
                <a:solidFill>
                  <a:prstClr val="black"/>
                </a:solidFill>
              </a:rPr>
              <a:t>平均二乗誤差は，</a:t>
            </a:r>
            <a:endParaRPr lang="en-US" altLang="ja-JP" sz="1200" dirty="0">
              <a:solidFill>
                <a:prstClr val="black"/>
              </a:solidFill>
            </a:endParaRPr>
          </a:p>
          <a:p>
            <a:pPr defTabSz="457200"/>
            <a:endParaRPr lang="en-US" altLang="ja-JP" sz="1200" dirty="0">
              <a:solidFill>
                <a:prstClr val="black"/>
              </a:solidFill>
            </a:endParaRPr>
          </a:p>
        </p:txBody>
      </p:sp>
      <mc:AlternateContent xmlns:mc="http://schemas.openxmlformats.org/markup-compatibility/2006" xmlns:a14="http://schemas.microsoft.com/office/drawing/2010/main">
        <mc:Choice Requires="a14">
          <p:sp>
            <p:nvSpPr>
              <p:cNvPr id="9" name="正方形/長方形 8"/>
              <p:cNvSpPr/>
              <p:nvPr/>
            </p:nvSpPr>
            <p:spPr>
              <a:xfrm>
                <a:off x="1693854" y="4068669"/>
                <a:ext cx="5045313" cy="532133"/>
              </a:xfrm>
              <a:prstGeom prst="rect">
                <a:avLst/>
              </a:prstGeom>
              <a:solidFill>
                <a:schemeClr val="accent1">
                  <a:lumMod val="20000"/>
                  <a:lumOff val="80000"/>
                </a:schemeClr>
              </a:solidFill>
            </p:spPr>
            <p:txBody>
              <a:bodyPr wrap="square">
                <a:spAutoFit/>
              </a:bodyPr>
              <a:lstStyle/>
              <a:p>
                <a:pPr defTabSz="457200"/>
                <a:r>
                  <a:rPr lang="ja-JP" altLang="en-US" sz="1400" dirty="0">
                    <a:solidFill>
                      <a:prstClr val="black"/>
                    </a:solidFill>
                  </a:rPr>
                  <a:t>定義</a:t>
                </a:r>
                <a:r>
                  <a:rPr lang="en-US" altLang="ja-JP" sz="1400" dirty="0">
                    <a:solidFill>
                      <a:prstClr val="black"/>
                    </a:solidFill>
                  </a:rPr>
                  <a:t>3.1 (</a:t>
                </a:r>
                <a:r>
                  <a:rPr lang="ja-JP" altLang="en-US" sz="1400" dirty="0">
                    <a:solidFill>
                      <a:prstClr val="black"/>
                    </a:solidFill>
                  </a:rPr>
                  <a:t>線形ユニット</a:t>
                </a:r>
                <a:r>
                  <a:rPr lang="en-US" altLang="ja-JP" sz="1400" dirty="0">
                    <a:solidFill>
                      <a:prstClr val="black"/>
                    </a:solidFill>
                  </a:rPr>
                  <a:t>)</a:t>
                </a:r>
              </a:p>
              <a:p>
                <a:pPr defTabSz="457200"/>
                <a14:m>
                  <m:oMathPara xmlns:m="http://schemas.openxmlformats.org/officeDocument/2006/math">
                    <m:oMathParaPr>
                      <m:jc m:val="centerGroup"/>
                    </m:oMathParaPr>
                    <m:oMath xmlns:m="http://schemas.openxmlformats.org/officeDocument/2006/math">
                      <m:r>
                        <a:rPr lang="en-US" altLang="ja-JP" sz="1400" b="1" i="1" smtClean="0">
                          <a:solidFill>
                            <a:prstClr val="black"/>
                          </a:solidFill>
                          <a:latin typeface="Cambria Math" panose="02040503050406030204" pitchFamily="18" charset="0"/>
                        </a:rPr>
                        <m:t>𝒚</m:t>
                      </m:r>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𝑾</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𝑳</m:t>
                          </m:r>
                          <m:r>
                            <a:rPr lang="en-US" altLang="ja-JP" sz="1400" b="1" i="1" smtClean="0">
                              <a:solidFill>
                                <a:prstClr val="black"/>
                              </a:solidFill>
                              <a:latin typeface="Cambria Math" panose="02040503050406030204" pitchFamily="18" charset="0"/>
                            </a:rPr>
                            <m:t>)</m:t>
                          </m:r>
                        </m:sup>
                      </m:sSup>
                      <m:r>
                        <a:rPr lang="en-US" altLang="ja-JP" sz="1400" b="1" i="1" smtClean="0">
                          <a:solidFill>
                            <a:prstClr val="black"/>
                          </a:solidFill>
                          <a:latin typeface="Cambria Math" panose="02040503050406030204" pitchFamily="18" charset="0"/>
                        </a:rPr>
                        <m:t>𝒉</m:t>
                      </m:r>
                    </m:oMath>
                  </m:oMathPara>
                </a14:m>
                <a:endParaRPr lang="en-US" altLang="ja-JP" sz="1400" b="1" dirty="0">
                  <a:solidFill>
                    <a:prstClr val="black"/>
                  </a:solidFill>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1693854" y="4068669"/>
                <a:ext cx="5045313" cy="532133"/>
              </a:xfrm>
              <a:prstGeom prst="rect">
                <a:avLst/>
              </a:prstGeom>
              <a:blipFill>
                <a:blip r:embed="rId3"/>
                <a:stretch>
                  <a:fillRect l="-362" t="-11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1693854" y="4978369"/>
                <a:ext cx="5045313" cy="326180"/>
              </a:xfrm>
              <a:prstGeom prst="rect">
                <a:avLst/>
              </a:prstGeom>
              <a:solidFill>
                <a:schemeClr val="accent1">
                  <a:lumMod val="20000"/>
                  <a:lumOff val="80000"/>
                </a:schemeClr>
              </a:solidFill>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400" i="1" smtClean="0">
                          <a:solidFill>
                            <a:prstClr val="black"/>
                          </a:solidFill>
                          <a:latin typeface="Cambria Math" panose="02040503050406030204" pitchFamily="18" charset="0"/>
                        </a:rPr>
                        <m:t>𝑦</m:t>
                      </m:r>
                      <m:r>
                        <a:rPr lang="en-US" altLang="ja-JP" sz="1400"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𝒙</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r>
                        <a:rPr lang="en-US" altLang="ja-JP" sz="1400" i="1" smtClean="0">
                          <a:solidFill>
                            <a:prstClr val="black"/>
                          </a:solidFill>
                          <a:latin typeface="Cambria Math" panose="02040503050406030204" pitchFamily="18" charset="0"/>
                        </a:rPr>
                        <m:t>)=</m:t>
                      </m:r>
                      <m:sSup>
                        <m:sSupPr>
                          <m:ctrlPr>
                            <a:rPr lang="en-US" altLang="ja-JP" sz="1400" i="1" smtClean="0">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𝑓</m:t>
                          </m:r>
                        </m:e>
                        <m: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𝐿</m:t>
                              </m:r>
                            </m:e>
                          </m:d>
                        </m:sup>
                      </m:sSup>
                      <m:r>
                        <a:rPr lang="en-US" altLang="ja-JP" sz="1400" i="1" smtClean="0">
                          <a:solidFill>
                            <a:prstClr val="black"/>
                          </a:solidFill>
                          <a:latin typeface="Cambria Math" panose="02040503050406030204" pitchFamily="18" charset="0"/>
                        </a:rPr>
                        <m:t>(</m:t>
                      </m:r>
                      <m:sSup>
                        <m:sSupPr>
                          <m:ctrlPr>
                            <a:rPr lang="en-US" altLang="ja-JP" sz="1400" i="1" smtClean="0">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𝑊</m:t>
                          </m:r>
                        </m:e>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𝐿</m:t>
                          </m:r>
                          <m:r>
                            <a:rPr lang="en-US" altLang="ja-JP" sz="1400" i="1" smtClean="0">
                              <a:solidFill>
                                <a:prstClr val="black"/>
                              </a:solidFill>
                              <a:latin typeface="Cambria Math" panose="02040503050406030204" pitchFamily="18" charset="0"/>
                            </a:rPr>
                            <m:t>)</m:t>
                          </m:r>
                        </m:sup>
                      </m:sSup>
                      <m:r>
                        <a:rPr lang="en-US" altLang="ja-JP" sz="1400" i="1" smtClean="0">
                          <a:solidFill>
                            <a:prstClr val="black"/>
                          </a:solidFill>
                          <a:latin typeface="Cambria Math" panose="02040503050406030204" pitchFamily="18" charset="0"/>
                        </a:rPr>
                        <m:t>h</m:t>
                      </m:r>
                      <m:r>
                        <a:rPr lang="en-US" altLang="ja-JP" sz="1400" i="1" smtClean="0">
                          <a:solidFill>
                            <a:prstClr val="black"/>
                          </a:solidFill>
                          <a:latin typeface="Cambria Math" panose="02040503050406030204" pitchFamily="18" charset="0"/>
                        </a:rPr>
                        <m:t>)</m:t>
                      </m:r>
                    </m:oMath>
                  </m:oMathPara>
                </a14:m>
                <a:endParaRPr lang="en-US" altLang="ja-JP" sz="1400" dirty="0">
                  <a:solidFill>
                    <a:prstClr val="black"/>
                  </a:solidFill>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1693854" y="4978369"/>
                <a:ext cx="5045313" cy="326180"/>
              </a:xfrm>
              <a:prstGeom prst="rect">
                <a:avLst/>
              </a:prstGeom>
              <a:blipFill>
                <a:blip r:embed="rId4"/>
                <a:stretch>
                  <a:fillRect b="-75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1689825" y="5589148"/>
                <a:ext cx="5045313" cy="720903"/>
              </a:xfrm>
              <a:prstGeom prst="rect">
                <a:avLst/>
              </a:prstGeom>
              <a:solidFill>
                <a:schemeClr val="accent1">
                  <a:lumMod val="20000"/>
                  <a:lumOff val="80000"/>
                </a:schemeClr>
              </a:solidFill>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400" i="1" smtClean="0">
                          <a:solidFill>
                            <a:prstClr val="black"/>
                          </a:solidFill>
                          <a:latin typeface="Cambria Math" panose="02040503050406030204" pitchFamily="18" charset="0"/>
                        </a:rPr>
                        <m:t>𝐸</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𝑤</m:t>
                          </m:r>
                        </m:e>
                      </m:d>
                      <m:r>
                        <a:rPr lang="en-US" altLang="ja-JP" sz="1400" i="1" smtClean="0">
                          <a:solidFill>
                            <a:prstClr val="black"/>
                          </a:solidFill>
                          <a:latin typeface="Cambria Math" panose="02040503050406030204" pitchFamily="18" charset="0"/>
                        </a:rPr>
                        <m:t>=</m:t>
                      </m:r>
                      <m:f>
                        <m:fPr>
                          <m:ctrlPr>
                            <a:rPr lang="en-US" altLang="ja-JP" sz="1400" i="1" smtClean="0">
                              <a:solidFill>
                                <a:prstClr val="black"/>
                              </a:solidFill>
                              <a:latin typeface="Cambria Math" panose="02040503050406030204" pitchFamily="18" charset="0"/>
                            </a:rPr>
                          </m:ctrlPr>
                        </m:fPr>
                        <m:num>
                          <m:r>
                            <a:rPr lang="en-US" altLang="ja-JP" sz="1400" i="1" smtClean="0">
                              <a:solidFill>
                                <a:prstClr val="black"/>
                              </a:solidFill>
                              <a:latin typeface="Cambria Math" panose="02040503050406030204" pitchFamily="18" charset="0"/>
                            </a:rPr>
                            <m:t>1</m:t>
                          </m:r>
                        </m:num>
                        <m:den>
                          <m:r>
                            <a:rPr lang="en-US" altLang="ja-JP" sz="1400" i="1" smtClean="0">
                              <a:solidFill>
                                <a:prstClr val="black"/>
                              </a:solidFill>
                              <a:latin typeface="Cambria Math" panose="02040503050406030204" pitchFamily="18" charset="0"/>
                            </a:rPr>
                            <m:t>2</m:t>
                          </m:r>
                        </m:den>
                      </m:f>
                      <m:nary>
                        <m:naryPr>
                          <m:chr m:val="∑"/>
                          <m:ctrlPr>
                            <a:rPr lang="en-US" altLang="ja-JP" sz="1400" i="1" smtClean="0">
                              <a:solidFill>
                                <a:prstClr val="black"/>
                              </a:solidFill>
                              <a:latin typeface="Cambria Math" panose="02040503050406030204" pitchFamily="18" charset="0"/>
                            </a:rPr>
                          </m:ctrlPr>
                        </m:naryPr>
                        <m:sub>
                          <m:r>
                            <m:rPr>
                              <m:brk m:alnAt="23"/>
                            </m:rPr>
                            <a:rPr lang="en-US" altLang="ja-JP" sz="1400" i="1" smtClean="0">
                              <a:solidFill>
                                <a:prstClr val="black"/>
                              </a:solidFill>
                              <a:latin typeface="Cambria Math" panose="02040503050406030204" pitchFamily="18" charset="0"/>
                            </a:rPr>
                            <m:t>𝑛</m:t>
                          </m:r>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𝑁</m:t>
                          </m:r>
                        </m:sup>
                        <m:e>
                          <m:sSup>
                            <m:sSupPr>
                              <m:ctrlPr>
                                <a:rPr lang="en-US" altLang="ja-JP" sz="1400" i="1" smtClean="0">
                                  <a:solidFill>
                                    <a:prstClr val="black"/>
                                  </a:solidFill>
                                  <a:latin typeface="Cambria Math" panose="02040503050406030204" pitchFamily="18" charset="0"/>
                                </a:rPr>
                              </m:ctrlPr>
                            </m:sSupPr>
                            <m:e>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𝑦</m:t>
                                  </m:r>
                                  <m:d>
                                    <m:dPr>
                                      <m:ctrlPr>
                                        <a:rPr lang="en-US" altLang="ja-JP" sz="1400" i="1" smtClean="0">
                                          <a:solidFill>
                                            <a:prstClr val="black"/>
                                          </a:solidFill>
                                          <a:latin typeface="Cambria Math" panose="02040503050406030204" pitchFamily="18" charset="0"/>
                                        </a:rPr>
                                      </m:ctrlPr>
                                    </m:dPr>
                                    <m:e>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𝑥</m:t>
                                          </m:r>
                                        </m:e>
                                        <m:sub>
                                          <m:r>
                                            <a:rPr lang="en-US" altLang="ja-JP" sz="1400" i="1" smtClean="0">
                                              <a:solidFill>
                                                <a:prstClr val="black"/>
                                              </a:solidFill>
                                              <a:latin typeface="Cambria Math" panose="02040503050406030204" pitchFamily="18" charset="0"/>
                                            </a:rPr>
                                            <m:t>𝑛</m:t>
                                          </m:r>
                                        </m:sub>
                                      </m:sSub>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e>
                                  </m:d>
                                  <m:r>
                                    <a:rPr lang="en-US" altLang="ja-JP" sz="1400" i="1" smtClean="0">
                                      <a:solidFill>
                                        <a:prstClr val="black"/>
                                      </a:solidFill>
                                      <a:latin typeface="Cambria Math" panose="02040503050406030204" pitchFamily="18" charset="0"/>
                                    </a:rPr>
                                    <m:t>−</m:t>
                                  </m:r>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𝑦</m:t>
                                      </m:r>
                                    </m:e>
                                    <m:sub>
                                      <m:r>
                                        <a:rPr lang="en-US" altLang="ja-JP" sz="1400" i="1" smtClean="0">
                                          <a:solidFill>
                                            <a:prstClr val="black"/>
                                          </a:solidFill>
                                          <a:latin typeface="Cambria Math" panose="02040503050406030204" pitchFamily="18" charset="0"/>
                                        </a:rPr>
                                        <m:t>𝑛</m:t>
                                      </m:r>
                                    </m:sub>
                                  </m:sSub>
                                </m:e>
                              </m:d>
                            </m:e>
                            <m:sup>
                              <m:r>
                                <a:rPr lang="en-US" altLang="ja-JP" sz="1400" i="1" smtClean="0">
                                  <a:solidFill>
                                    <a:prstClr val="black"/>
                                  </a:solidFill>
                                  <a:latin typeface="Cambria Math" panose="02040503050406030204" pitchFamily="18" charset="0"/>
                                </a:rPr>
                                <m:t>2</m:t>
                              </m:r>
                            </m:sup>
                          </m:sSup>
                          <m:r>
                            <a:rPr lang="en-US" altLang="ja-JP" sz="1400" i="1" smtClean="0">
                              <a:solidFill>
                                <a:prstClr val="black"/>
                              </a:solidFill>
                              <a:latin typeface="Cambria Math" panose="02040503050406030204" pitchFamily="18" charset="0"/>
                            </a:rPr>
                            <m:t>, </m:t>
                          </m:r>
                          <m:sSup>
                            <m:sSupPr>
                              <m:ctrlPr>
                                <a:rPr lang="en-US" altLang="ja-JP" sz="1400" i="1" smtClean="0">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𝑤</m:t>
                              </m:r>
                            </m:e>
                            <m:sup>
                              <m:r>
                                <a:rPr lang="en-US" altLang="ja-JP" sz="1400" i="1" smtClean="0">
                                  <a:solidFill>
                                    <a:prstClr val="black"/>
                                  </a:solidFill>
                                  <a:latin typeface="Cambria Math" panose="02040503050406030204" pitchFamily="18" charset="0"/>
                                </a:rPr>
                                <m:t>∗</m:t>
                              </m:r>
                            </m:sup>
                          </m:s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𝑎𝑟𝑔𝑚𝑖</m:t>
                          </m:r>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𝑛</m:t>
                              </m:r>
                            </m:e>
                            <m:sub>
                              <m:r>
                                <a:rPr lang="en-US" altLang="ja-JP" sz="1400" i="1" smtClean="0">
                                  <a:solidFill>
                                    <a:prstClr val="black"/>
                                  </a:solidFill>
                                  <a:latin typeface="Cambria Math" panose="02040503050406030204" pitchFamily="18" charset="0"/>
                                </a:rPr>
                                <m:t>𝜃</m:t>
                              </m:r>
                            </m:sub>
                          </m:sSub>
                          <m:r>
                            <a:rPr lang="en-US" altLang="ja-JP" sz="1400" i="1" smtClean="0">
                              <a:solidFill>
                                <a:prstClr val="black"/>
                              </a:solidFill>
                              <a:latin typeface="Cambria Math" panose="02040503050406030204" pitchFamily="18" charset="0"/>
                            </a:rPr>
                            <m:t>𝐸</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r>
                            <a:rPr lang="en-US" altLang="ja-JP" sz="1400" i="1" smtClean="0">
                              <a:solidFill>
                                <a:prstClr val="black"/>
                              </a:solidFill>
                              <a:latin typeface="Cambria Math" panose="02040503050406030204" pitchFamily="18" charset="0"/>
                            </a:rPr>
                            <m:t>)</m:t>
                          </m:r>
                        </m:e>
                      </m:nary>
                    </m:oMath>
                  </m:oMathPara>
                </a14:m>
                <a:endParaRPr lang="en-US" altLang="ja-JP" sz="1400" i="1" dirty="0">
                  <a:solidFill>
                    <a:prstClr val="black"/>
                  </a:solidFill>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1689825" y="5589148"/>
                <a:ext cx="5045313" cy="720903"/>
              </a:xfrm>
              <a:prstGeom prst="rect">
                <a:avLst/>
              </a:prstGeom>
              <a:blipFill>
                <a:blip r:embed="rId5"/>
                <a:stretch>
                  <a:fillRect/>
                </a:stretch>
              </a:blipFill>
            </p:spPr>
            <p:txBody>
              <a:bodyPr/>
              <a:lstStyle/>
              <a:p>
                <a:r>
                  <a:rPr lang="ja-JP" altLang="en-US">
                    <a:noFill/>
                  </a:rPr>
                  <a:t> </a:t>
                </a:r>
              </a:p>
            </p:txBody>
          </p:sp>
        </mc:Fallback>
      </mc:AlternateContent>
      <p:sp>
        <p:nvSpPr>
          <p:cNvPr id="2" name="角丸四角形吹き出し 1"/>
          <p:cNvSpPr/>
          <p:nvPr/>
        </p:nvSpPr>
        <p:spPr>
          <a:xfrm>
            <a:off x="7121848" y="4853499"/>
            <a:ext cx="1812686" cy="1456552"/>
          </a:xfrm>
          <a:prstGeom prst="wedgeRoundRectCallout">
            <a:avLst>
              <a:gd name="adj1" fmla="val -66837"/>
              <a:gd name="adj2" fmla="val 16591"/>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sz="1200" dirty="0">
                <a:solidFill>
                  <a:prstClr val="black"/>
                </a:solidFill>
              </a:rPr>
              <a:t>回帰関数のパラメータのみにあらず</a:t>
            </a:r>
            <a:endParaRPr lang="en-US" altLang="ja-JP" sz="1200" dirty="0">
              <a:solidFill>
                <a:prstClr val="black"/>
              </a:solidFill>
            </a:endParaRPr>
          </a:p>
          <a:p>
            <a:pPr algn="ctr" defTabSz="457200"/>
            <a:r>
              <a:rPr lang="ja-JP" altLang="en-US" sz="1200" dirty="0">
                <a:solidFill>
                  <a:prstClr val="black"/>
                </a:solidFill>
              </a:rPr>
              <a:t>中間層の重みパラメータも推定！</a:t>
            </a:r>
          </a:p>
        </p:txBody>
      </p:sp>
      <p:cxnSp>
        <p:nvCxnSpPr>
          <p:cNvPr id="12" name="直線矢印コネクタ 11">
            <a:extLst>
              <a:ext uri="{FF2B5EF4-FFF2-40B4-BE49-F238E27FC236}">
                <a16:creationId xmlns:a16="http://schemas.microsoft.com/office/drawing/2014/main" xmlns="" id="{8863E59B-58F8-4E78-AA68-070045B24CA7}"/>
              </a:ext>
            </a:extLst>
          </p:cNvPr>
          <p:cNvCxnSpPr>
            <a:cxnSpLocks/>
            <a:stCxn id="14" idx="3"/>
            <a:endCxn id="27" idx="1"/>
          </p:cNvCxnSpPr>
          <p:nvPr/>
        </p:nvCxnSpPr>
        <p:spPr>
          <a:xfrm>
            <a:off x="6546216" y="2774300"/>
            <a:ext cx="432190" cy="18842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xmlns="" id="{2864DC14-2514-4C41-AB6C-C62C227E3CE9}"/>
              </a:ext>
            </a:extLst>
          </p:cNvPr>
          <p:cNvSpPr/>
          <p:nvPr/>
        </p:nvSpPr>
        <p:spPr>
          <a:xfrm>
            <a:off x="6270115" y="2703722"/>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xmlns="" id="{982A9CC1-071F-41C2-BAE9-6950DCA8DED5}"/>
                  </a:ext>
                </a:extLst>
              </p:cNvPr>
              <p:cNvSpPr txBox="1"/>
              <p:nvPr/>
            </p:nvSpPr>
            <p:spPr>
              <a:xfrm>
                <a:off x="6270115" y="2635800"/>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14" name="テキスト ボックス 1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270115" y="2635800"/>
                <a:ext cx="276101" cy="276999"/>
              </a:xfrm>
              <a:prstGeom prst="rect">
                <a:avLst/>
              </a:prstGeom>
              <a:blipFill>
                <a:blip r:embed="rId6"/>
                <a:stretch>
                  <a:fillRect l="-13333" r="-6667" b="-15217"/>
                </a:stretch>
              </a:blipFill>
            </p:spPr>
            <p:txBody>
              <a:bodyPr/>
              <a:lstStyle/>
              <a:p>
                <a:r>
                  <a:rPr lang="ja-JP" altLang="en-US">
                    <a:noFill/>
                  </a:rPr>
                  <a:t> </a:t>
                </a:r>
              </a:p>
            </p:txBody>
          </p:sp>
        </mc:Fallback>
      </mc:AlternateContent>
      <p:sp>
        <p:nvSpPr>
          <p:cNvPr id="15" name="楕円 14">
            <a:extLst>
              <a:ext uri="{FF2B5EF4-FFF2-40B4-BE49-F238E27FC236}">
                <a16:creationId xmlns:a16="http://schemas.microsoft.com/office/drawing/2014/main" xmlns="" id="{2864DC14-2514-4C41-AB6C-C62C227E3CE9}"/>
              </a:ext>
            </a:extLst>
          </p:cNvPr>
          <p:cNvSpPr/>
          <p:nvPr/>
        </p:nvSpPr>
        <p:spPr>
          <a:xfrm>
            <a:off x="6270115" y="304268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7" name="テキスト ボックス 16">
                <a:extLst>
                  <a:ext uri="{FF2B5EF4-FFF2-40B4-BE49-F238E27FC236}">
                    <a16:creationId xmlns:a16="http://schemas.microsoft.com/office/drawing/2014/main" xmlns="" id="{982A9CC1-071F-41C2-BAE9-6950DCA8DED5}"/>
                  </a:ext>
                </a:extLst>
              </p:cNvPr>
              <p:cNvSpPr txBox="1"/>
              <p:nvPr/>
            </p:nvSpPr>
            <p:spPr>
              <a:xfrm>
                <a:off x="6270115" y="2974762"/>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17" name="テキスト ボックス 16">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270115" y="2974762"/>
                <a:ext cx="281423" cy="276999"/>
              </a:xfrm>
              <a:prstGeom prst="rect">
                <a:avLst/>
              </a:prstGeom>
              <a:blipFill>
                <a:blip r:embed="rId7"/>
                <a:stretch>
                  <a:fillRect l="-13043" r="-6522" b="-15556"/>
                </a:stretch>
              </a:blipFill>
            </p:spPr>
            <p:txBody>
              <a:bodyPr/>
              <a:lstStyle/>
              <a:p>
                <a:r>
                  <a:rPr lang="ja-JP" altLang="en-US">
                    <a:noFill/>
                  </a:rPr>
                  <a:t> </a:t>
                </a:r>
              </a:p>
            </p:txBody>
          </p:sp>
        </mc:Fallback>
      </mc:AlternateContent>
      <p:sp>
        <p:nvSpPr>
          <p:cNvPr id="18" name="楕円 17">
            <a:extLst>
              <a:ext uri="{FF2B5EF4-FFF2-40B4-BE49-F238E27FC236}">
                <a16:creationId xmlns:a16="http://schemas.microsoft.com/office/drawing/2014/main" xmlns="" id="{2864DC14-2514-4C41-AB6C-C62C227E3CE9}"/>
              </a:ext>
            </a:extLst>
          </p:cNvPr>
          <p:cNvSpPr/>
          <p:nvPr/>
        </p:nvSpPr>
        <p:spPr>
          <a:xfrm>
            <a:off x="6270115" y="3401141"/>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1" name="テキスト ボックス 20">
                <a:extLst>
                  <a:ext uri="{FF2B5EF4-FFF2-40B4-BE49-F238E27FC236}">
                    <a16:creationId xmlns:a16="http://schemas.microsoft.com/office/drawing/2014/main" xmlns="" id="{982A9CC1-071F-41C2-BAE9-6950DCA8DED5}"/>
                  </a:ext>
                </a:extLst>
              </p:cNvPr>
              <p:cNvSpPr txBox="1"/>
              <p:nvPr/>
            </p:nvSpPr>
            <p:spPr>
              <a:xfrm>
                <a:off x="6270115" y="3333219"/>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21" name="テキスト ボックス 20">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270115" y="3333219"/>
                <a:ext cx="281424" cy="276999"/>
              </a:xfrm>
              <a:prstGeom prst="rect">
                <a:avLst/>
              </a:prstGeom>
              <a:blipFill>
                <a:blip r:embed="rId8"/>
                <a:stretch>
                  <a:fillRect l="-13043" r="-6522" b="-15556"/>
                </a:stretch>
              </a:blipFill>
            </p:spPr>
            <p:txBody>
              <a:bodyPr/>
              <a:lstStyle/>
              <a:p>
                <a:r>
                  <a:rPr lang="ja-JP" altLang="en-US">
                    <a:noFill/>
                  </a:rPr>
                  <a:t> </a:t>
                </a:r>
              </a:p>
            </p:txBody>
          </p:sp>
        </mc:Fallback>
      </mc:AlternateContent>
      <p:sp>
        <p:nvSpPr>
          <p:cNvPr id="22" name="楕円 21">
            <a:extLst>
              <a:ext uri="{FF2B5EF4-FFF2-40B4-BE49-F238E27FC236}">
                <a16:creationId xmlns:a16="http://schemas.microsoft.com/office/drawing/2014/main" xmlns="" id="{2864DC14-2514-4C41-AB6C-C62C227E3CE9}"/>
              </a:ext>
            </a:extLst>
          </p:cNvPr>
          <p:cNvSpPr/>
          <p:nvPr/>
        </p:nvSpPr>
        <p:spPr>
          <a:xfrm>
            <a:off x="6270115" y="3709476"/>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a16="http://schemas.microsoft.com/office/drawing/2014/main" xmlns="" id="{982A9CC1-071F-41C2-BAE9-6950DCA8DED5}"/>
                  </a:ext>
                </a:extLst>
              </p:cNvPr>
              <p:cNvSpPr txBox="1"/>
              <p:nvPr/>
            </p:nvSpPr>
            <p:spPr>
              <a:xfrm>
                <a:off x="6270115" y="3641554"/>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4</m:t>
                          </m:r>
                        </m:sub>
                      </m:sSub>
                    </m:oMath>
                  </m:oMathPara>
                </a14:m>
                <a:endParaRPr lang="ja-JP" altLang="en-US" dirty="0">
                  <a:solidFill>
                    <a:prstClr val="black"/>
                  </a:solidFill>
                </a:endParaRPr>
              </a:p>
            </p:txBody>
          </p:sp>
        </mc:Choice>
        <mc:Fallback xmlns="">
          <p:sp>
            <p:nvSpPr>
              <p:cNvPr id="23" name="テキスト ボックス 22">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270115" y="3641554"/>
                <a:ext cx="281424" cy="276999"/>
              </a:xfrm>
              <a:prstGeom prst="rect">
                <a:avLst/>
              </a:prstGeom>
              <a:blipFill>
                <a:blip r:embed="rId9"/>
                <a:stretch>
                  <a:fillRect l="-13043" r="-6522" b="-15217"/>
                </a:stretch>
              </a:blipFill>
            </p:spPr>
            <p:txBody>
              <a:bodyPr/>
              <a:lstStyle/>
              <a:p>
                <a:r>
                  <a:rPr lang="ja-JP" altLang="en-US">
                    <a:noFill/>
                  </a:rPr>
                  <a:t> </a:t>
                </a:r>
              </a:p>
            </p:txBody>
          </p:sp>
        </mc:Fallback>
      </mc:AlternateContent>
      <p:sp>
        <p:nvSpPr>
          <p:cNvPr id="24" name="楕円 23">
            <a:extLst>
              <a:ext uri="{FF2B5EF4-FFF2-40B4-BE49-F238E27FC236}">
                <a16:creationId xmlns:a16="http://schemas.microsoft.com/office/drawing/2014/main" xmlns="" id="{2864DC14-2514-4C41-AB6C-C62C227E3CE9}"/>
              </a:ext>
            </a:extLst>
          </p:cNvPr>
          <p:cNvSpPr/>
          <p:nvPr/>
        </p:nvSpPr>
        <p:spPr>
          <a:xfrm>
            <a:off x="6274759" y="4074386"/>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5" name="テキスト ボックス 24">
                <a:extLst>
                  <a:ext uri="{FF2B5EF4-FFF2-40B4-BE49-F238E27FC236}">
                    <a16:creationId xmlns:a16="http://schemas.microsoft.com/office/drawing/2014/main" xmlns="" id="{982A9CC1-071F-41C2-BAE9-6950DCA8DED5}"/>
                  </a:ext>
                </a:extLst>
              </p:cNvPr>
              <p:cNvSpPr txBox="1"/>
              <p:nvPr/>
            </p:nvSpPr>
            <p:spPr>
              <a:xfrm>
                <a:off x="6274759" y="4006464"/>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5</m:t>
                          </m:r>
                        </m:sub>
                      </m:sSub>
                    </m:oMath>
                  </m:oMathPara>
                </a14:m>
                <a:endParaRPr lang="ja-JP" altLang="en-US" dirty="0">
                  <a:solidFill>
                    <a:prstClr val="black"/>
                  </a:solidFill>
                </a:endParaRPr>
              </a:p>
            </p:txBody>
          </p:sp>
        </mc:Choice>
        <mc:Fallback xmlns="">
          <p:sp>
            <p:nvSpPr>
              <p:cNvPr id="25" name="テキスト ボックス 24">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274759" y="4006464"/>
                <a:ext cx="281424" cy="276999"/>
              </a:xfrm>
              <a:prstGeom prst="rect">
                <a:avLst/>
              </a:prstGeom>
              <a:blipFill>
                <a:blip r:embed="rId10"/>
                <a:stretch>
                  <a:fillRect l="-13043" r="-8696" b="-15217"/>
                </a:stretch>
              </a:blipFill>
            </p:spPr>
            <p:txBody>
              <a:bodyPr/>
              <a:lstStyle/>
              <a:p>
                <a:r>
                  <a:rPr lang="ja-JP" altLang="en-US">
                    <a:noFill/>
                  </a:rPr>
                  <a:t> </a:t>
                </a:r>
              </a:p>
            </p:txBody>
          </p:sp>
        </mc:Fallback>
      </mc:AlternateContent>
      <p:sp>
        <p:nvSpPr>
          <p:cNvPr id="26" name="楕円 25">
            <a:extLst>
              <a:ext uri="{FF2B5EF4-FFF2-40B4-BE49-F238E27FC236}">
                <a16:creationId xmlns:a16="http://schemas.microsoft.com/office/drawing/2014/main" xmlns="" id="{2864DC14-2514-4C41-AB6C-C62C227E3CE9}"/>
              </a:ext>
            </a:extLst>
          </p:cNvPr>
          <p:cNvSpPr/>
          <p:nvPr/>
        </p:nvSpPr>
        <p:spPr>
          <a:xfrm>
            <a:off x="6978406" y="282375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7" name="テキスト ボックス 26">
                <a:extLst>
                  <a:ext uri="{FF2B5EF4-FFF2-40B4-BE49-F238E27FC236}">
                    <a16:creationId xmlns:a16="http://schemas.microsoft.com/office/drawing/2014/main" xmlns="" id="{982A9CC1-071F-41C2-BAE9-6950DCA8DED5}"/>
                  </a:ext>
                </a:extLst>
              </p:cNvPr>
              <p:cNvSpPr txBox="1"/>
              <p:nvPr/>
            </p:nvSpPr>
            <p:spPr>
              <a:xfrm>
                <a:off x="6978406" y="2828231"/>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27" name="テキスト ボックス 26">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978406" y="2828231"/>
                <a:ext cx="327205" cy="268984"/>
              </a:xfrm>
              <a:prstGeom prst="rect">
                <a:avLst/>
              </a:prstGeom>
              <a:blipFill>
                <a:blip r:embed="rId11"/>
                <a:stretch>
                  <a:fillRect l="-7547" t="-4545" r="-11321" b="-15909"/>
                </a:stretch>
              </a:blipFill>
            </p:spPr>
            <p:txBody>
              <a:bodyPr/>
              <a:lstStyle/>
              <a:p>
                <a:r>
                  <a:rPr lang="ja-JP" altLang="en-US">
                    <a:noFill/>
                  </a:rPr>
                  <a:t> </a:t>
                </a:r>
              </a:p>
            </p:txBody>
          </p:sp>
        </mc:Fallback>
      </mc:AlternateContent>
      <p:sp>
        <p:nvSpPr>
          <p:cNvPr id="28" name="楕円 27">
            <a:extLst>
              <a:ext uri="{FF2B5EF4-FFF2-40B4-BE49-F238E27FC236}">
                <a16:creationId xmlns:a16="http://schemas.microsoft.com/office/drawing/2014/main" xmlns="" id="{2864DC14-2514-4C41-AB6C-C62C227E3CE9}"/>
              </a:ext>
            </a:extLst>
          </p:cNvPr>
          <p:cNvSpPr/>
          <p:nvPr/>
        </p:nvSpPr>
        <p:spPr>
          <a:xfrm>
            <a:off x="6978406" y="3162715"/>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9" name="テキスト ボックス 28">
                <a:extLst>
                  <a:ext uri="{FF2B5EF4-FFF2-40B4-BE49-F238E27FC236}">
                    <a16:creationId xmlns:a16="http://schemas.microsoft.com/office/drawing/2014/main" xmlns="" id="{982A9CC1-071F-41C2-BAE9-6950DCA8DED5}"/>
                  </a:ext>
                </a:extLst>
              </p:cNvPr>
              <p:cNvSpPr txBox="1"/>
              <p:nvPr/>
            </p:nvSpPr>
            <p:spPr>
              <a:xfrm>
                <a:off x="6970628" y="3150632"/>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29" name="テキスト ボックス 28">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970628" y="3150632"/>
                <a:ext cx="327205" cy="268984"/>
              </a:xfrm>
              <a:prstGeom prst="rect">
                <a:avLst/>
              </a:prstGeom>
              <a:blipFill>
                <a:blip r:embed="rId12"/>
                <a:stretch>
                  <a:fillRect l="-5556" t="-4545" r="-11111" b="-15909"/>
                </a:stretch>
              </a:blipFill>
            </p:spPr>
            <p:txBody>
              <a:bodyPr/>
              <a:lstStyle/>
              <a:p>
                <a:r>
                  <a:rPr lang="ja-JP" altLang="en-US">
                    <a:noFill/>
                  </a:rPr>
                  <a:t> </a:t>
                </a:r>
              </a:p>
            </p:txBody>
          </p:sp>
        </mc:Fallback>
      </mc:AlternateContent>
      <p:sp>
        <p:nvSpPr>
          <p:cNvPr id="30" name="楕円 29">
            <a:extLst>
              <a:ext uri="{FF2B5EF4-FFF2-40B4-BE49-F238E27FC236}">
                <a16:creationId xmlns:a16="http://schemas.microsoft.com/office/drawing/2014/main" xmlns="" id="{2864DC14-2514-4C41-AB6C-C62C227E3CE9}"/>
              </a:ext>
            </a:extLst>
          </p:cNvPr>
          <p:cNvSpPr/>
          <p:nvPr/>
        </p:nvSpPr>
        <p:spPr>
          <a:xfrm>
            <a:off x="6978406" y="3521172"/>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1" name="テキスト ボックス 30">
                <a:extLst>
                  <a:ext uri="{FF2B5EF4-FFF2-40B4-BE49-F238E27FC236}">
                    <a16:creationId xmlns:a16="http://schemas.microsoft.com/office/drawing/2014/main" xmlns="" id="{982A9CC1-071F-41C2-BAE9-6950DCA8DED5}"/>
                  </a:ext>
                </a:extLst>
              </p:cNvPr>
              <p:cNvSpPr txBox="1"/>
              <p:nvPr/>
            </p:nvSpPr>
            <p:spPr>
              <a:xfrm>
                <a:off x="6978406" y="3453250"/>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31" name="テキスト ボックス 30">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978406" y="3453250"/>
                <a:ext cx="327205" cy="268984"/>
              </a:xfrm>
              <a:prstGeom prst="rect">
                <a:avLst/>
              </a:prstGeom>
              <a:blipFill>
                <a:blip r:embed="rId13"/>
                <a:stretch>
                  <a:fillRect l="-7547" t="-2222" r="-11321" b="-13333"/>
                </a:stretch>
              </a:blipFill>
            </p:spPr>
            <p:txBody>
              <a:bodyPr/>
              <a:lstStyle/>
              <a:p>
                <a:r>
                  <a:rPr lang="ja-JP" altLang="en-US">
                    <a:noFill/>
                  </a:rPr>
                  <a:t> </a:t>
                </a:r>
              </a:p>
            </p:txBody>
          </p:sp>
        </mc:Fallback>
      </mc:AlternateContent>
      <p:sp>
        <p:nvSpPr>
          <p:cNvPr id="32" name="楕円 31">
            <a:extLst>
              <a:ext uri="{FF2B5EF4-FFF2-40B4-BE49-F238E27FC236}">
                <a16:creationId xmlns:a16="http://schemas.microsoft.com/office/drawing/2014/main" xmlns="" id="{2864DC14-2514-4C41-AB6C-C62C227E3CE9}"/>
              </a:ext>
            </a:extLst>
          </p:cNvPr>
          <p:cNvSpPr/>
          <p:nvPr/>
        </p:nvSpPr>
        <p:spPr>
          <a:xfrm>
            <a:off x="6978406" y="3829507"/>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3" name="テキスト ボックス 32">
                <a:extLst>
                  <a:ext uri="{FF2B5EF4-FFF2-40B4-BE49-F238E27FC236}">
                    <a16:creationId xmlns:a16="http://schemas.microsoft.com/office/drawing/2014/main" xmlns="" id="{982A9CC1-071F-41C2-BAE9-6950DCA8DED5}"/>
                  </a:ext>
                </a:extLst>
              </p:cNvPr>
              <p:cNvSpPr txBox="1"/>
              <p:nvPr/>
            </p:nvSpPr>
            <p:spPr>
              <a:xfrm>
                <a:off x="6978406" y="3761585"/>
                <a:ext cx="327205" cy="27033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4</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33" name="テキスト ボックス 32">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6978406" y="3761585"/>
                <a:ext cx="327205" cy="270330"/>
              </a:xfrm>
              <a:prstGeom prst="rect">
                <a:avLst/>
              </a:prstGeom>
              <a:blipFill>
                <a:blip r:embed="rId14"/>
                <a:stretch>
                  <a:fillRect l="-7547" t="-2273" r="-11321" b="-15909"/>
                </a:stretch>
              </a:blipFill>
            </p:spPr>
            <p:txBody>
              <a:bodyPr/>
              <a:lstStyle/>
              <a:p>
                <a:r>
                  <a:rPr lang="ja-JP" altLang="en-US">
                    <a:noFill/>
                  </a:rPr>
                  <a:t> </a:t>
                </a:r>
              </a:p>
            </p:txBody>
          </p:sp>
        </mc:Fallback>
      </mc:AlternateContent>
      <p:sp>
        <p:nvSpPr>
          <p:cNvPr id="34" name="楕円 33">
            <a:extLst>
              <a:ext uri="{FF2B5EF4-FFF2-40B4-BE49-F238E27FC236}">
                <a16:creationId xmlns:a16="http://schemas.microsoft.com/office/drawing/2014/main" xmlns="" id="{2864DC14-2514-4C41-AB6C-C62C227E3CE9}"/>
              </a:ext>
            </a:extLst>
          </p:cNvPr>
          <p:cNvSpPr/>
          <p:nvPr/>
        </p:nvSpPr>
        <p:spPr>
          <a:xfrm>
            <a:off x="7718092" y="2985085"/>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5" name="テキスト ボックス 34">
                <a:extLst>
                  <a:ext uri="{FF2B5EF4-FFF2-40B4-BE49-F238E27FC236}">
                    <a16:creationId xmlns:a16="http://schemas.microsoft.com/office/drawing/2014/main" xmlns="" id="{982A9CC1-071F-41C2-BAE9-6950DCA8DED5}"/>
                  </a:ext>
                </a:extLst>
              </p:cNvPr>
              <p:cNvSpPr txBox="1"/>
              <p:nvPr/>
            </p:nvSpPr>
            <p:spPr>
              <a:xfrm>
                <a:off x="7718092" y="2917163"/>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a:solidFill>
                                <a:prstClr val="black"/>
                              </a:solidFill>
                              <a:latin typeface="Cambria Math" panose="02040503050406030204" pitchFamily="18" charset="0"/>
                            </a:rPr>
                            <m:t>1</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35" name="テキスト ボックス 34">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7718092" y="2917163"/>
                <a:ext cx="327205" cy="268984"/>
              </a:xfrm>
              <a:prstGeom prst="rect">
                <a:avLst/>
              </a:prstGeom>
              <a:blipFill>
                <a:blip r:embed="rId15"/>
                <a:stretch>
                  <a:fillRect l="-5556" t="-4545" r="-11111" b="-15909"/>
                </a:stretch>
              </a:blipFill>
            </p:spPr>
            <p:txBody>
              <a:bodyPr/>
              <a:lstStyle/>
              <a:p>
                <a:r>
                  <a:rPr lang="ja-JP" altLang="en-US">
                    <a:noFill/>
                  </a:rPr>
                  <a:t> </a:t>
                </a:r>
              </a:p>
            </p:txBody>
          </p:sp>
        </mc:Fallback>
      </mc:AlternateContent>
      <p:sp>
        <p:nvSpPr>
          <p:cNvPr id="36" name="楕円 35">
            <a:extLst>
              <a:ext uri="{FF2B5EF4-FFF2-40B4-BE49-F238E27FC236}">
                <a16:creationId xmlns:a16="http://schemas.microsoft.com/office/drawing/2014/main" xmlns="" id="{2864DC14-2514-4C41-AB6C-C62C227E3CE9}"/>
              </a:ext>
            </a:extLst>
          </p:cNvPr>
          <p:cNvSpPr/>
          <p:nvPr/>
        </p:nvSpPr>
        <p:spPr>
          <a:xfrm>
            <a:off x="7718092" y="3324047"/>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7" name="テキスト ボックス 36">
                <a:extLst>
                  <a:ext uri="{FF2B5EF4-FFF2-40B4-BE49-F238E27FC236}">
                    <a16:creationId xmlns:a16="http://schemas.microsoft.com/office/drawing/2014/main" xmlns="" id="{982A9CC1-071F-41C2-BAE9-6950DCA8DED5}"/>
                  </a:ext>
                </a:extLst>
              </p:cNvPr>
              <p:cNvSpPr txBox="1"/>
              <p:nvPr/>
            </p:nvSpPr>
            <p:spPr>
              <a:xfrm>
                <a:off x="7718092" y="3256125"/>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37" name="テキスト ボックス 36">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7718092" y="3256125"/>
                <a:ext cx="327205" cy="268984"/>
              </a:xfrm>
              <a:prstGeom prst="rect">
                <a:avLst/>
              </a:prstGeom>
              <a:blipFill>
                <a:blip r:embed="rId16"/>
                <a:stretch>
                  <a:fillRect l="-5556" t="-2273" r="-11111" b="-15909"/>
                </a:stretch>
              </a:blipFill>
            </p:spPr>
            <p:txBody>
              <a:bodyPr/>
              <a:lstStyle/>
              <a:p>
                <a:r>
                  <a:rPr lang="ja-JP" altLang="en-US">
                    <a:noFill/>
                  </a:rPr>
                  <a:t> </a:t>
                </a:r>
              </a:p>
            </p:txBody>
          </p:sp>
        </mc:Fallback>
      </mc:AlternateContent>
      <p:sp>
        <p:nvSpPr>
          <p:cNvPr id="38" name="楕円 37">
            <a:extLst>
              <a:ext uri="{FF2B5EF4-FFF2-40B4-BE49-F238E27FC236}">
                <a16:creationId xmlns:a16="http://schemas.microsoft.com/office/drawing/2014/main" xmlns="" id="{2864DC14-2514-4C41-AB6C-C62C227E3CE9}"/>
              </a:ext>
            </a:extLst>
          </p:cNvPr>
          <p:cNvSpPr/>
          <p:nvPr/>
        </p:nvSpPr>
        <p:spPr>
          <a:xfrm>
            <a:off x="7718092" y="368250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9" name="テキスト ボックス 38">
                <a:extLst>
                  <a:ext uri="{FF2B5EF4-FFF2-40B4-BE49-F238E27FC236}">
                    <a16:creationId xmlns:a16="http://schemas.microsoft.com/office/drawing/2014/main" xmlns="" id="{982A9CC1-071F-41C2-BAE9-6950DCA8DED5}"/>
                  </a:ext>
                </a:extLst>
              </p:cNvPr>
              <p:cNvSpPr txBox="1"/>
              <p:nvPr/>
            </p:nvSpPr>
            <p:spPr>
              <a:xfrm>
                <a:off x="7718092" y="3614582"/>
                <a:ext cx="327204"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39" name="テキスト ボックス 38">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7718092" y="3614582"/>
                <a:ext cx="327204" cy="268984"/>
              </a:xfrm>
              <a:prstGeom prst="rect">
                <a:avLst/>
              </a:prstGeom>
              <a:blipFill>
                <a:blip r:embed="rId17"/>
                <a:stretch>
                  <a:fillRect l="-5556" t="-4545" r="-11111" b="-15909"/>
                </a:stretch>
              </a:blipFill>
            </p:spPr>
            <p:txBody>
              <a:bodyPr/>
              <a:lstStyle/>
              <a:p>
                <a:r>
                  <a:rPr lang="ja-JP" altLang="en-US">
                    <a:noFill/>
                  </a:rPr>
                  <a:t> </a:t>
                </a:r>
              </a:p>
            </p:txBody>
          </p:sp>
        </mc:Fallback>
      </mc:AlternateContent>
      <p:sp>
        <p:nvSpPr>
          <p:cNvPr id="40" name="楕円 39">
            <a:extLst>
              <a:ext uri="{FF2B5EF4-FFF2-40B4-BE49-F238E27FC236}">
                <a16:creationId xmlns:a16="http://schemas.microsoft.com/office/drawing/2014/main" xmlns="" id="{2864DC14-2514-4C41-AB6C-C62C227E3CE9}"/>
              </a:ext>
            </a:extLst>
          </p:cNvPr>
          <p:cNvSpPr/>
          <p:nvPr/>
        </p:nvSpPr>
        <p:spPr>
          <a:xfrm>
            <a:off x="8390344" y="2980721"/>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1" name="テキスト ボックス 40">
                <a:extLst>
                  <a:ext uri="{FF2B5EF4-FFF2-40B4-BE49-F238E27FC236}">
                    <a16:creationId xmlns:a16="http://schemas.microsoft.com/office/drawing/2014/main" xmlns="" id="{982A9CC1-071F-41C2-BAE9-6950DCA8DED5}"/>
                  </a:ext>
                </a:extLst>
              </p:cNvPr>
              <p:cNvSpPr txBox="1"/>
              <p:nvPr/>
            </p:nvSpPr>
            <p:spPr>
              <a:xfrm>
                <a:off x="8390344" y="2912799"/>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41" name="テキスト ボックス 40">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390344" y="2912799"/>
                <a:ext cx="276101" cy="276999"/>
              </a:xfrm>
              <a:prstGeom prst="rect">
                <a:avLst/>
              </a:prstGeom>
              <a:blipFill>
                <a:blip r:embed="rId18"/>
                <a:stretch>
                  <a:fillRect l="-21739" r="-6522" b="-26667"/>
                </a:stretch>
              </a:blipFill>
            </p:spPr>
            <p:txBody>
              <a:bodyPr/>
              <a:lstStyle/>
              <a:p>
                <a:r>
                  <a:rPr lang="ja-JP" altLang="en-US">
                    <a:noFill/>
                  </a:rPr>
                  <a:t> </a:t>
                </a:r>
              </a:p>
            </p:txBody>
          </p:sp>
        </mc:Fallback>
      </mc:AlternateContent>
      <p:sp>
        <p:nvSpPr>
          <p:cNvPr id="42" name="楕円 41">
            <a:extLst>
              <a:ext uri="{FF2B5EF4-FFF2-40B4-BE49-F238E27FC236}">
                <a16:creationId xmlns:a16="http://schemas.microsoft.com/office/drawing/2014/main" xmlns="" id="{2864DC14-2514-4C41-AB6C-C62C227E3CE9}"/>
              </a:ext>
            </a:extLst>
          </p:cNvPr>
          <p:cNvSpPr/>
          <p:nvPr/>
        </p:nvSpPr>
        <p:spPr>
          <a:xfrm>
            <a:off x="8390344" y="331968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3" name="テキスト ボックス 42">
                <a:extLst>
                  <a:ext uri="{FF2B5EF4-FFF2-40B4-BE49-F238E27FC236}">
                    <a16:creationId xmlns:a16="http://schemas.microsoft.com/office/drawing/2014/main" xmlns="" id="{982A9CC1-071F-41C2-BAE9-6950DCA8DED5}"/>
                  </a:ext>
                </a:extLst>
              </p:cNvPr>
              <p:cNvSpPr txBox="1"/>
              <p:nvPr/>
            </p:nvSpPr>
            <p:spPr>
              <a:xfrm>
                <a:off x="8390344" y="3251761"/>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43" name="テキスト ボックス 42">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390344" y="3251761"/>
                <a:ext cx="276101" cy="276999"/>
              </a:xfrm>
              <a:prstGeom prst="rect">
                <a:avLst/>
              </a:prstGeom>
              <a:blipFill>
                <a:blip r:embed="rId19"/>
                <a:stretch>
                  <a:fillRect l="-21739" r="-6522" b="-23913"/>
                </a:stretch>
              </a:blipFill>
            </p:spPr>
            <p:txBody>
              <a:bodyPr/>
              <a:lstStyle/>
              <a:p>
                <a:r>
                  <a:rPr lang="ja-JP" altLang="en-US">
                    <a:noFill/>
                  </a:rPr>
                  <a:t> </a:t>
                </a:r>
              </a:p>
            </p:txBody>
          </p:sp>
        </mc:Fallback>
      </mc:AlternateContent>
      <p:sp>
        <p:nvSpPr>
          <p:cNvPr id="44" name="楕円 43">
            <a:extLst>
              <a:ext uri="{FF2B5EF4-FFF2-40B4-BE49-F238E27FC236}">
                <a16:creationId xmlns:a16="http://schemas.microsoft.com/office/drawing/2014/main" xmlns="" id="{2864DC14-2514-4C41-AB6C-C62C227E3CE9}"/>
              </a:ext>
            </a:extLst>
          </p:cNvPr>
          <p:cNvSpPr/>
          <p:nvPr/>
        </p:nvSpPr>
        <p:spPr>
          <a:xfrm>
            <a:off x="8390344" y="3678140"/>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5" name="テキスト ボックス 44">
                <a:extLst>
                  <a:ext uri="{FF2B5EF4-FFF2-40B4-BE49-F238E27FC236}">
                    <a16:creationId xmlns:a16="http://schemas.microsoft.com/office/drawing/2014/main" xmlns="" id="{982A9CC1-071F-41C2-BAE9-6950DCA8DED5}"/>
                  </a:ext>
                </a:extLst>
              </p:cNvPr>
              <p:cNvSpPr txBox="1"/>
              <p:nvPr/>
            </p:nvSpPr>
            <p:spPr>
              <a:xfrm>
                <a:off x="8390344" y="3610218"/>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45" name="テキスト ボックス 44">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8390344" y="3610218"/>
                <a:ext cx="276101" cy="276999"/>
              </a:xfrm>
              <a:prstGeom prst="rect">
                <a:avLst/>
              </a:prstGeom>
              <a:blipFill>
                <a:blip r:embed="rId20"/>
                <a:stretch>
                  <a:fillRect l="-21739" r="-6522" b="-23913"/>
                </a:stretch>
              </a:blipFill>
            </p:spPr>
            <p:txBody>
              <a:bodyPr/>
              <a:lstStyle/>
              <a:p>
                <a:r>
                  <a:rPr lang="ja-JP" altLang="en-US">
                    <a:noFill/>
                  </a:rPr>
                  <a:t> </a:t>
                </a:r>
              </a:p>
            </p:txBody>
          </p:sp>
        </mc:Fallback>
      </mc:AlternateContent>
      <p:cxnSp>
        <p:nvCxnSpPr>
          <p:cNvPr id="46" name="直線矢印コネクタ 45">
            <a:extLst>
              <a:ext uri="{FF2B5EF4-FFF2-40B4-BE49-F238E27FC236}">
                <a16:creationId xmlns:a16="http://schemas.microsoft.com/office/drawing/2014/main" xmlns="" id="{8863E59B-58F8-4E78-AA68-070045B24CA7}"/>
              </a:ext>
            </a:extLst>
          </p:cNvPr>
          <p:cNvCxnSpPr>
            <a:cxnSpLocks/>
            <a:stCxn id="14" idx="3"/>
            <a:endCxn id="29" idx="1"/>
          </p:cNvCxnSpPr>
          <p:nvPr/>
        </p:nvCxnSpPr>
        <p:spPr>
          <a:xfrm>
            <a:off x="6546216" y="2774300"/>
            <a:ext cx="424412" cy="51082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xmlns="" id="{8863E59B-58F8-4E78-AA68-070045B24CA7}"/>
              </a:ext>
            </a:extLst>
          </p:cNvPr>
          <p:cNvCxnSpPr>
            <a:cxnSpLocks/>
            <a:stCxn id="14" idx="3"/>
            <a:endCxn id="31" idx="1"/>
          </p:cNvCxnSpPr>
          <p:nvPr/>
        </p:nvCxnSpPr>
        <p:spPr>
          <a:xfrm>
            <a:off x="6546216" y="2774300"/>
            <a:ext cx="432190" cy="81344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xmlns="" id="{8863E59B-58F8-4E78-AA68-070045B24CA7}"/>
              </a:ext>
            </a:extLst>
          </p:cNvPr>
          <p:cNvCxnSpPr>
            <a:cxnSpLocks/>
            <a:stCxn id="14" idx="3"/>
            <a:endCxn id="33" idx="1"/>
          </p:cNvCxnSpPr>
          <p:nvPr/>
        </p:nvCxnSpPr>
        <p:spPr>
          <a:xfrm>
            <a:off x="6546216" y="2774300"/>
            <a:ext cx="432190" cy="112245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xmlns="" id="{8863E59B-58F8-4E78-AA68-070045B24CA7}"/>
              </a:ext>
            </a:extLst>
          </p:cNvPr>
          <p:cNvCxnSpPr>
            <a:cxnSpLocks/>
            <a:stCxn id="17" idx="3"/>
            <a:endCxn id="27" idx="1"/>
          </p:cNvCxnSpPr>
          <p:nvPr/>
        </p:nvCxnSpPr>
        <p:spPr>
          <a:xfrm flipV="1">
            <a:off x="6551538" y="2962723"/>
            <a:ext cx="426868" cy="1505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xmlns="" id="{8863E59B-58F8-4E78-AA68-070045B24CA7}"/>
              </a:ext>
            </a:extLst>
          </p:cNvPr>
          <p:cNvCxnSpPr>
            <a:cxnSpLocks/>
            <a:stCxn id="17" idx="3"/>
            <a:endCxn id="29" idx="1"/>
          </p:cNvCxnSpPr>
          <p:nvPr/>
        </p:nvCxnSpPr>
        <p:spPr>
          <a:xfrm>
            <a:off x="6551538" y="3113262"/>
            <a:ext cx="419090" cy="17186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xmlns="" id="{8863E59B-58F8-4E78-AA68-070045B24CA7}"/>
              </a:ext>
            </a:extLst>
          </p:cNvPr>
          <p:cNvCxnSpPr>
            <a:cxnSpLocks/>
            <a:stCxn id="17" idx="3"/>
            <a:endCxn id="31" idx="1"/>
          </p:cNvCxnSpPr>
          <p:nvPr/>
        </p:nvCxnSpPr>
        <p:spPr>
          <a:xfrm>
            <a:off x="6551538" y="3113262"/>
            <a:ext cx="426868" cy="4744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xmlns="" id="{8863E59B-58F8-4E78-AA68-070045B24CA7}"/>
              </a:ext>
            </a:extLst>
          </p:cNvPr>
          <p:cNvCxnSpPr>
            <a:cxnSpLocks/>
            <a:stCxn id="17" idx="3"/>
            <a:endCxn id="33" idx="1"/>
          </p:cNvCxnSpPr>
          <p:nvPr/>
        </p:nvCxnSpPr>
        <p:spPr>
          <a:xfrm>
            <a:off x="6551538" y="3113262"/>
            <a:ext cx="426868" cy="78348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xmlns="" id="{8863E59B-58F8-4E78-AA68-070045B24CA7}"/>
              </a:ext>
            </a:extLst>
          </p:cNvPr>
          <p:cNvCxnSpPr>
            <a:cxnSpLocks/>
            <a:stCxn id="21" idx="3"/>
            <a:endCxn id="27" idx="1"/>
          </p:cNvCxnSpPr>
          <p:nvPr/>
        </p:nvCxnSpPr>
        <p:spPr>
          <a:xfrm flipV="1">
            <a:off x="6551539" y="2962723"/>
            <a:ext cx="426867" cy="5089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xmlns="" id="{8863E59B-58F8-4E78-AA68-070045B24CA7}"/>
              </a:ext>
            </a:extLst>
          </p:cNvPr>
          <p:cNvCxnSpPr>
            <a:cxnSpLocks/>
            <a:stCxn id="21" idx="3"/>
            <a:endCxn id="29" idx="1"/>
          </p:cNvCxnSpPr>
          <p:nvPr/>
        </p:nvCxnSpPr>
        <p:spPr>
          <a:xfrm flipV="1">
            <a:off x="6551539" y="3285124"/>
            <a:ext cx="419089" cy="1865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xmlns="" id="{8863E59B-58F8-4E78-AA68-070045B24CA7}"/>
              </a:ext>
            </a:extLst>
          </p:cNvPr>
          <p:cNvCxnSpPr>
            <a:cxnSpLocks/>
            <a:stCxn id="21" idx="3"/>
            <a:endCxn id="31" idx="1"/>
          </p:cNvCxnSpPr>
          <p:nvPr/>
        </p:nvCxnSpPr>
        <p:spPr>
          <a:xfrm>
            <a:off x="6551539" y="3471719"/>
            <a:ext cx="426867" cy="11602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xmlns="" id="{8863E59B-58F8-4E78-AA68-070045B24CA7}"/>
              </a:ext>
            </a:extLst>
          </p:cNvPr>
          <p:cNvCxnSpPr>
            <a:cxnSpLocks/>
            <a:stCxn id="21" idx="3"/>
            <a:endCxn id="33" idx="1"/>
          </p:cNvCxnSpPr>
          <p:nvPr/>
        </p:nvCxnSpPr>
        <p:spPr>
          <a:xfrm>
            <a:off x="6551539" y="3471719"/>
            <a:ext cx="426867" cy="4250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xmlns="" id="{8863E59B-58F8-4E78-AA68-070045B24CA7}"/>
              </a:ext>
            </a:extLst>
          </p:cNvPr>
          <p:cNvCxnSpPr>
            <a:cxnSpLocks/>
            <a:stCxn id="23" idx="3"/>
            <a:endCxn id="27" idx="1"/>
          </p:cNvCxnSpPr>
          <p:nvPr/>
        </p:nvCxnSpPr>
        <p:spPr>
          <a:xfrm flipV="1">
            <a:off x="6551539" y="2962723"/>
            <a:ext cx="426867" cy="8173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xmlns="" id="{8863E59B-58F8-4E78-AA68-070045B24CA7}"/>
              </a:ext>
            </a:extLst>
          </p:cNvPr>
          <p:cNvCxnSpPr>
            <a:cxnSpLocks/>
            <a:stCxn id="23" idx="3"/>
            <a:endCxn id="29" idx="1"/>
          </p:cNvCxnSpPr>
          <p:nvPr/>
        </p:nvCxnSpPr>
        <p:spPr>
          <a:xfrm flipV="1">
            <a:off x="6551539" y="3285124"/>
            <a:ext cx="419089" cy="49493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xmlns="" id="{8863E59B-58F8-4E78-AA68-070045B24CA7}"/>
              </a:ext>
            </a:extLst>
          </p:cNvPr>
          <p:cNvCxnSpPr>
            <a:cxnSpLocks/>
            <a:stCxn id="23" idx="3"/>
            <a:endCxn id="31" idx="1"/>
          </p:cNvCxnSpPr>
          <p:nvPr/>
        </p:nvCxnSpPr>
        <p:spPr>
          <a:xfrm flipV="1">
            <a:off x="6551539" y="3587742"/>
            <a:ext cx="426867" cy="19231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xmlns="" id="{8863E59B-58F8-4E78-AA68-070045B24CA7}"/>
              </a:ext>
            </a:extLst>
          </p:cNvPr>
          <p:cNvCxnSpPr>
            <a:cxnSpLocks/>
            <a:endCxn id="33" idx="1"/>
          </p:cNvCxnSpPr>
          <p:nvPr/>
        </p:nvCxnSpPr>
        <p:spPr>
          <a:xfrm>
            <a:off x="6579933" y="3779702"/>
            <a:ext cx="398473" cy="11704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xmlns="" id="{8863E59B-58F8-4E78-AA68-070045B24CA7}"/>
              </a:ext>
            </a:extLst>
          </p:cNvPr>
          <p:cNvCxnSpPr>
            <a:cxnSpLocks/>
            <a:stCxn id="25" idx="3"/>
            <a:endCxn id="27" idx="1"/>
          </p:cNvCxnSpPr>
          <p:nvPr/>
        </p:nvCxnSpPr>
        <p:spPr>
          <a:xfrm flipV="1">
            <a:off x="6556183" y="2962723"/>
            <a:ext cx="422223" cy="118224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xmlns="" id="{8863E59B-58F8-4E78-AA68-070045B24CA7}"/>
              </a:ext>
            </a:extLst>
          </p:cNvPr>
          <p:cNvCxnSpPr>
            <a:cxnSpLocks/>
            <a:stCxn id="25" idx="3"/>
            <a:endCxn id="29" idx="1"/>
          </p:cNvCxnSpPr>
          <p:nvPr/>
        </p:nvCxnSpPr>
        <p:spPr>
          <a:xfrm flipV="1">
            <a:off x="6556183" y="3285124"/>
            <a:ext cx="414445" cy="85984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xmlns="" id="{8863E59B-58F8-4E78-AA68-070045B24CA7}"/>
              </a:ext>
            </a:extLst>
          </p:cNvPr>
          <p:cNvCxnSpPr>
            <a:cxnSpLocks/>
            <a:stCxn id="25" idx="3"/>
            <a:endCxn id="31" idx="1"/>
          </p:cNvCxnSpPr>
          <p:nvPr/>
        </p:nvCxnSpPr>
        <p:spPr>
          <a:xfrm flipV="1">
            <a:off x="6556183" y="3587742"/>
            <a:ext cx="422223" cy="55722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xmlns="" id="{8863E59B-58F8-4E78-AA68-070045B24CA7}"/>
              </a:ext>
            </a:extLst>
          </p:cNvPr>
          <p:cNvCxnSpPr>
            <a:cxnSpLocks/>
            <a:stCxn id="25" idx="3"/>
            <a:endCxn id="33" idx="1"/>
          </p:cNvCxnSpPr>
          <p:nvPr/>
        </p:nvCxnSpPr>
        <p:spPr>
          <a:xfrm flipV="1">
            <a:off x="6556183" y="3896750"/>
            <a:ext cx="422223" cy="24821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xmlns="" id="{8863E59B-58F8-4E78-AA68-070045B24CA7}"/>
              </a:ext>
            </a:extLst>
          </p:cNvPr>
          <p:cNvCxnSpPr>
            <a:cxnSpLocks/>
            <a:stCxn id="29" idx="3"/>
            <a:endCxn id="35" idx="1"/>
          </p:cNvCxnSpPr>
          <p:nvPr/>
        </p:nvCxnSpPr>
        <p:spPr>
          <a:xfrm flipV="1">
            <a:off x="7297833" y="3051655"/>
            <a:ext cx="420259" cy="23346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xmlns="" id="{8863E59B-58F8-4E78-AA68-070045B24CA7}"/>
              </a:ext>
            </a:extLst>
          </p:cNvPr>
          <p:cNvCxnSpPr>
            <a:cxnSpLocks/>
            <a:stCxn id="27" idx="3"/>
            <a:endCxn id="37" idx="1"/>
          </p:cNvCxnSpPr>
          <p:nvPr/>
        </p:nvCxnSpPr>
        <p:spPr>
          <a:xfrm>
            <a:off x="7305611" y="2962723"/>
            <a:ext cx="412481" cy="42789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xmlns="" id="{8863E59B-58F8-4E78-AA68-070045B24CA7}"/>
              </a:ext>
            </a:extLst>
          </p:cNvPr>
          <p:cNvCxnSpPr>
            <a:cxnSpLocks/>
            <a:stCxn id="27" idx="3"/>
            <a:endCxn id="39" idx="1"/>
          </p:cNvCxnSpPr>
          <p:nvPr/>
        </p:nvCxnSpPr>
        <p:spPr>
          <a:xfrm>
            <a:off x="7305611" y="2962723"/>
            <a:ext cx="412481" cy="78635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xmlns="" id="{8863E59B-58F8-4E78-AA68-070045B24CA7}"/>
              </a:ext>
            </a:extLst>
          </p:cNvPr>
          <p:cNvCxnSpPr>
            <a:cxnSpLocks/>
            <a:stCxn id="29" idx="3"/>
            <a:endCxn id="37" idx="1"/>
          </p:cNvCxnSpPr>
          <p:nvPr/>
        </p:nvCxnSpPr>
        <p:spPr>
          <a:xfrm>
            <a:off x="7297833" y="3285124"/>
            <a:ext cx="420259" cy="10549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xmlns="" id="{8863E59B-58F8-4E78-AA68-070045B24CA7}"/>
              </a:ext>
            </a:extLst>
          </p:cNvPr>
          <p:cNvCxnSpPr>
            <a:cxnSpLocks/>
            <a:stCxn id="29" idx="3"/>
          </p:cNvCxnSpPr>
          <p:nvPr/>
        </p:nvCxnSpPr>
        <p:spPr>
          <a:xfrm>
            <a:off x="7297833" y="3285124"/>
            <a:ext cx="376442" cy="48019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xmlns="" id="{8863E59B-58F8-4E78-AA68-070045B24CA7}"/>
              </a:ext>
            </a:extLst>
          </p:cNvPr>
          <p:cNvCxnSpPr>
            <a:cxnSpLocks/>
            <a:stCxn id="31" idx="3"/>
            <a:endCxn id="35" idx="1"/>
          </p:cNvCxnSpPr>
          <p:nvPr/>
        </p:nvCxnSpPr>
        <p:spPr>
          <a:xfrm flipV="1">
            <a:off x="7305611" y="3051655"/>
            <a:ext cx="412481" cy="5360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xmlns="" id="{8863E59B-58F8-4E78-AA68-070045B24CA7}"/>
              </a:ext>
            </a:extLst>
          </p:cNvPr>
          <p:cNvCxnSpPr>
            <a:cxnSpLocks/>
            <a:stCxn id="31" idx="3"/>
            <a:endCxn id="37" idx="1"/>
          </p:cNvCxnSpPr>
          <p:nvPr/>
        </p:nvCxnSpPr>
        <p:spPr>
          <a:xfrm flipV="1">
            <a:off x="7305611" y="3390617"/>
            <a:ext cx="412481" cy="19712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xmlns="" id="{8863E59B-58F8-4E78-AA68-070045B24CA7}"/>
              </a:ext>
            </a:extLst>
          </p:cNvPr>
          <p:cNvCxnSpPr>
            <a:cxnSpLocks/>
            <a:stCxn id="31" idx="3"/>
            <a:endCxn id="39" idx="1"/>
          </p:cNvCxnSpPr>
          <p:nvPr/>
        </p:nvCxnSpPr>
        <p:spPr>
          <a:xfrm>
            <a:off x="7305611" y="3587742"/>
            <a:ext cx="412481" cy="16133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xmlns="" id="{8863E59B-58F8-4E78-AA68-070045B24CA7}"/>
              </a:ext>
            </a:extLst>
          </p:cNvPr>
          <p:cNvCxnSpPr>
            <a:cxnSpLocks/>
            <a:stCxn id="33" idx="3"/>
            <a:endCxn id="35" idx="1"/>
          </p:cNvCxnSpPr>
          <p:nvPr/>
        </p:nvCxnSpPr>
        <p:spPr>
          <a:xfrm flipV="1">
            <a:off x="7305611" y="3051655"/>
            <a:ext cx="412481" cy="8450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xmlns="" id="{8863E59B-58F8-4E78-AA68-070045B24CA7}"/>
              </a:ext>
            </a:extLst>
          </p:cNvPr>
          <p:cNvCxnSpPr>
            <a:cxnSpLocks/>
            <a:stCxn id="33" idx="3"/>
            <a:endCxn id="37" idx="1"/>
          </p:cNvCxnSpPr>
          <p:nvPr/>
        </p:nvCxnSpPr>
        <p:spPr>
          <a:xfrm flipV="1">
            <a:off x="7305611" y="3390617"/>
            <a:ext cx="412481" cy="50613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xmlns="" id="{8863E59B-58F8-4E78-AA68-070045B24CA7}"/>
              </a:ext>
            </a:extLst>
          </p:cNvPr>
          <p:cNvCxnSpPr>
            <a:cxnSpLocks/>
            <a:stCxn id="33" idx="3"/>
            <a:endCxn id="39" idx="1"/>
          </p:cNvCxnSpPr>
          <p:nvPr/>
        </p:nvCxnSpPr>
        <p:spPr>
          <a:xfrm flipV="1">
            <a:off x="7305611" y="3749074"/>
            <a:ext cx="412481" cy="14767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xmlns="" id="{8863E59B-58F8-4E78-AA68-070045B24CA7}"/>
              </a:ext>
            </a:extLst>
          </p:cNvPr>
          <p:cNvCxnSpPr>
            <a:cxnSpLocks/>
            <a:stCxn id="35" idx="3"/>
            <a:endCxn id="41" idx="1"/>
          </p:cNvCxnSpPr>
          <p:nvPr/>
        </p:nvCxnSpPr>
        <p:spPr>
          <a:xfrm flipV="1">
            <a:off x="8045297" y="3051299"/>
            <a:ext cx="345047" cy="35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xmlns="" id="{8863E59B-58F8-4E78-AA68-070045B24CA7}"/>
              </a:ext>
            </a:extLst>
          </p:cNvPr>
          <p:cNvCxnSpPr>
            <a:cxnSpLocks/>
          </p:cNvCxnSpPr>
          <p:nvPr/>
        </p:nvCxnSpPr>
        <p:spPr>
          <a:xfrm>
            <a:off x="7990504" y="3060026"/>
            <a:ext cx="396151" cy="3345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xmlns="" id="{8863E59B-58F8-4E78-AA68-070045B24CA7}"/>
              </a:ext>
            </a:extLst>
          </p:cNvPr>
          <p:cNvCxnSpPr>
            <a:cxnSpLocks/>
            <a:stCxn id="35" idx="3"/>
            <a:endCxn id="45" idx="1"/>
          </p:cNvCxnSpPr>
          <p:nvPr/>
        </p:nvCxnSpPr>
        <p:spPr>
          <a:xfrm>
            <a:off x="8045297" y="3051655"/>
            <a:ext cx="345047" cy="6970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xmlns="" id="{8863E59B-58F8-4E78-AA68-070045B24CA7}"/>
              </a:ext>
            </a:extLst>
          </p:cNvPr>
          <p:cNvCxnSpPr>
            <a:cxnSpLocks/>
          </p:cNvCxnSpPr>
          <p:nvPr/>
        </p:nvCxnSpPr>
        <p:spPr>
          <a:xfrm flipV="1">
            <a:off x="7961843" y="3417193"/>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xmlns="" id="{8863E59B-58F8-4E78-AA68-070045B24CA7}"/>
              </a:ext>
            </a:extLst>
          </p:cNvPr>
          <p:cNvCxnSpPr>
            <a:cxnSpLocks/>
            <a:endCxn id="45" idx="1"/>
          </p:cNvCxnSpPr>
          <p:nvPr/>
        </p:nvCxnSpPr>
        <p:spPr>
          <a:xfrm>
            <a:off x="7958154" y="3425920"/>
            <a:ext cx="432190" cy="3227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xmlns="" id="{8863E59B-58F8-4E78-AA68-070045B24CA7}"/>
              </a:ext>
            </a:extLst>
          </p:cNvPr>
          <p:cNvCxnSpPr>
            <a:cxnSpLocks/>
            <a:endCxn id="41" idx="1"/>
          </p:cNvCxnSpPr>
          <p:nvPr/>
        </p:nvCxnSpPr>
        <p:spPr>
          <a:xfrm flipV="1">
            <a:off x="7961843" y="3051299"/>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xmlns="" id="{8863E59B-58F8-4E78-AA68-070045B24CA7}"/>
              </a:ext>
            </a:extLst>
          </p:cNvPr>
          <p:cNvCxnSpPr>
            <a:cxnSpLocks/>
          </p:cNvCxnSpPr>
          <p:nvPr/>
        </p:nvCxnSpPr>
        <p:spPr>
          <a:xfrm flipV="1">
            <a:off x="7967426" y="3807035"/>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xmlns="" id="{8863E59B-58F8-4E78-AA68-070045B24CA7}"/>
              </a:ext>
            </a:extLst>
          </p:cNvPr>
          <p:cNvCxnSpPr>
            <a:cxnSpLocks/>
            <a:endCxn id="41" idx="1"/>
          </p:cNvCxnSpPr>
          <p:nvPr/>
        </p:nvCxnSpPr>
        <p:spPr>
          <a:xfrm flipV="1">
            <a:off x="7963737" y="3051299"/>
            <a:ext cx="426607" cy="7644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xmlns="" id="{8863E59B-58F8-4E78-AA68-070045B24CA7}"/>
              </a:ext>
            </a:extLst>
          </p:cNvPr>
          <p:cNvCxnSpPr>
            <a:cxnSpLocks/>
          </p:cNvCxnSpPr>
          <p:nvPr/>
        </p:nvCxnSpPr>
        <p:spPr>
          <a:xfrm flipV="1">
            <a:off x="7967426" y="3441141"/>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直線矢印コネクタ 84">
            <a:extLst>
              <a:ext uri="{FF2B5EF4-FFF2-40B4-BE49-F238E27FC236}">
                <a16:creationId xmlns:a16="http://schemas.microsoft.com/office/drawing/2014/main" xmlns="" id="{8863E59B-58F8-4E78-AA68-070045B24CA7}"/>
              </a:ext>
            </a:extLst>
          </p:cNvPr>
          <p:cNvCxnSpPr>
            <a:cxnSpLocks/>
          </p:cNvCxnSpPr>
          <p:nvPr/>
        </p:nvCxnSpPr>
        <p:spPr>
          <a:xfrm flipV="1">
            <a:off x="8657173" y="3793807"/>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xmlns="" id="{8863E59B-58F8-4E78-AA68-070045B24CA7}"/>
              </a:ext>
            </a:extLst>
          </p:cNvPr>
          <p:cNvCxnSpPr>
            <a:cxnSpLocks/>
          </p:cNvCxnSpPr>
          <p:nvPr/>
        </p:nvCxnSpPr>
        <p:spPr>
          <a:xfrm flipV="1">
            <a:off x="8630406" y="3425920"/>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7" name="直線矢印コネクタ 86">
            <a:extLst>
              <a:ext uri="{FF2B5EF4-FFF2-40B4-BE49-F238E27FC236}">
                <a16:creationId xmlns:a16="http://schemas.microsoft.com/office/drawing/2014/main" xmlns="" id="{8863E59B-58F8-4E78-AA68-070045B24CA7}"/>
              </a:ext>
            </a:extLst>
          </p:cNvPr>
          <p:cNvCxnSpPr>
            <a:cxnSpLocks/>
          </p:cNvCxnSpPr>
          <p:nvPr/>
        </p:nvCxnSpPr>
        <p:spPr>
          <a:xfrm flipV="1">
            <a:off x="8630406" y="3072950"/>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8" name="テキスト ボックス 87"/>
              <p:cNvSpPr txBox="1"/>
              <p:nvPr/>
            </p:nvSpPr>
            <p:spPr>
              <a:xfrm>
                <a:off x="6235800" y="4441888"/>
                <a:ext cx="403957" cy="33086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=1</m:t>
                      </m:r>
                    </m:oMath>
                  </m:oMathPara>
                </a14:m>
                <a:endParaRPr lang="en-US" altLang="ja-JP" sz="1100" dirty="0">
                  <a:solidFill>
                    <a:prstClr val="black"/>
                  </a:solidFill>
                </a:endParaRPr>
              </a:p>
              <a:p>
                <a:pPr defTabSz="457200"/>
                <a:r>
                  <a:rPr lang="ja-JP" altLang="en-US" sz="1050" dirty="0">
                    <a:solidFill>
                      <a:prstClr val="black"/>
                    </a:solidFill>
                  </a:rPr>
                  <a:t>入力層</a:t>
                </a:r>
                <a:endParaRPr lang="ja-JP" altLang="en-US" sz="1600" dirty="0">
                  <a:solidFill>
                    <a:prstClr val="black"/>
                  </a:solidFill>
                </a:endParaRPr>
              </a:p>
            </p:txBody>
          </p:sp>
        </mc:Choice>
        <mc:Fallback xmlns="">
          <p:sp>
            <p:nvSpPr>
              <p:cNvPr id="88" name="テキスト ボックス 87"/>
              <p:cNvSpPr txBox="1">
                <a:spLocks noRot="1" noChangeAspect="1" noMove="1" noResize="1" noEditPoints="1" noAdjustHandles="1" noChangeArrowheads="1" noChangeShapeType="1" noTextEdit="1"/>
              </p:cNvSpPr>
              <p:nvPr/>
            </p:nvSpPr>
            <p:spPr>
              <a:xfrm>
                <a:off x="6235800" y="4441888"/>
                <a:ext cx="403957" cy="330860"/>
              </a:xfrm>
              <a:prstGeom prst="rect">
                <a:avLst/>
              </a:prstGeom>
              <a:blipFill>
                <a:blip r:embed="rId21"/>
                <a:stretch>
                  <a:fillRect l="-21212" r="-19697" b="-240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9" name="テキスト ボックス 88"/>
              <p:cNvSpPr txBox="1"/>
              <p:nvPr/>
            </p:nvSpPr>
            <p:spPr>
              <a:xfrm>
                <a:off x="6926370" y="4178327"/>
                <a:ext cx="404470"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=2</m:t>
                      </m:r>
                    </m:oMath>
                  </m:oMathPara>
                </a14:m>
                <a:endParaRPr lang="en-US" altLang="ja-JP" sz="1100" dirty="0">
                  <a:solidFill>
                    <a:prstClr val="black"/>
                  </a:solidFill>
                </a:endParaRPr>
              </a:p>
              <a:p>
                <a:pPr defTabSz="457200"/>
                <a:r>
                  <a:rPr lang="ja-JP" altLang="en-US" sz="1000" dirty="0">
                    <a:solidFill>
                      <a:prstClr val="black"/>
                    </a:solidFill>
                  </a:rPr>
                  <a:t>中間層</a:t>
                </a:r>
                <a:endParaRPr lang="ja-JP" altLang="en-US" sz="1400" dirty="0">
                  <a:solidFill>
                    <a:prstClr val="black"/>
                  </a:solidFill>
                </a:endParaRPr>
              </a:p>
              <a:p>
                <a:pPr defTabSz="457200"/>
                <a:endParaRPr lang="ja-JP" altLang="en-US" dirty="0">
                  <a:solidFill>
                    <a:prstClr val="black"/>
                  </a:solidFill>
                </a:endParaRPr>
              </a:p>
            </p:txBody>
          </p:sp>
        </mc:Choice>
        <mc:Fallback xmlns="">
          <p:sp>
            <p:nvSpPr>
              <p:cNvPr id="89" name="テキスト ボックス 88"/>
              <p:cNvSpPr txBox="1">
                <a:spLocks noRot="1" noChangeAspect="1" noMove="1" noResize="1" noEditPoints="1" noAdjustHandles="1" noChangeArrowheads="1" noChangeShapeType="1" noTextEdit="1"/>
              </p:cNvSpPr>
              <p:nvPr/>
            </p:nvSpPr>
            <p:spPr>
              <a:xfrm>
                <a:off x="6926370" y="4178327"/>
                <a:ext cx="404470" cy="600164"/>
              </a:xfrm>
              <a:prstGeom prst="rect">
                <a:avLst/>
              </a:prstGeom>
              <a:blipFill>
                <a:blip r:embed="rId22"/>
                <a:stretch>
                  <a:fillRect l="-19403" r="-134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0" name="テキスト ボックス 89"/>
              <p:cNvSpPr txBox="1"/>
              <p:nvPr/>
            </p:nvSpPr>
            <p:spPr>
              <a:xfrm>
                <a:off x="7620301" y="4126548"/>
                <a:ext cx="384721"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=3</m:t>
                      </m:r>
                    </m:oMath>
                  </m:oMathPara>
                </a14:m>
                <a:endParaRPr lang="en-US" altLang="ja-JP" sz="1100" dirty="0">
                  <a:solidFill>
                    <a:prstClr val="black"/>
                  </a:solidFill>
                </a:endParaRPr>
              </a:p>
              <a:p>
                <a:pPr defTabSz="457200"/>
                <a:r>
                  <a:rPr lang="ja-JP" altLang="en-US" sz="1000" dirty="0">
                    <a:solidFill>
                      <a:prstClr val="black"/>
                    </a:solidFill>
                  </a:rPr>
                  <a:t>中間層</a:t>
                </a:r>
                <a:r>
                  <a:rPr lang="en-US" altLang="ja-JP" sz="1100" dirty="0">
                    <a:solidFill>
                      <a:prstClr val="black"/>
                    </a:solidFill>
                  </a:rPr>
                  <a:t/>
                </a:r>
                <a:br>
                  <a:rPr lang="en-US" altLang="ja-JP" sz="1100" dirty="0">
                    <a:solidFill>
                      <a:prstClr val="black"/>
                    </a:solidFill>
                  </a:rPr>
                </a:br>
                <a:endParaRPr lang="ja-JP" altLang="en-US" dirty="0">
                  <a:solidFill>
                    <a:prstClr val="black"/>
                  </a:solidFill>
                </a:endParaRPr>
              </a:p>
            </p:txBody>
          </p:sp>
        </mc:Choice>
        <mc:Fallback xmlns="">
          <p:sp>
            <p:nvSpPr>
              <p:cNvPr id="90" name="テキスト ボックス 89"/>
              <p:cNvSpPr txBox="1">
                <a:spLocks noRot="1" noChangeAspect="1" noMove="1" noResize="1" noEditPoints="1" noAdjustHandles="1" noChangeArrowheads="1" noChangeShapeType="1" noTextEdit="1"/>
              </p:cNvSpPr>
              <p:nvPr/>
            </p:nvSpPr>
            <p:spPr>
              <a:xfrm>
                <a:off x="7620301" y="4126548"/>
                <a:ext cx="384721" cy="600164"/>
              </a:xfrm>
              <a:prstGeom prst="rect">
                <a:avLst/>
              </a:prstGeom>
              <a:blipFill>
                <a:blip r:embed="rId23"/>
                <a:stretch>
                  <a:fillRect l="-20635" r="-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1" name="テキスト ボックス 90"/>
              <p:cNvSpPr txBox="1"/>
              <p:nvPr/>
            </p:nvSpPr>
            <p:spPr>
              <a:xfrm>
                <a:off x="8322312" y="4170342"/>
                <a:ext cx="421334" cy="323165"/>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=4</m:t>
                      </m:r>
                    </m:oMath>
                  </m:oMathPara>
                </a14:m>
                <a:endParaRPr lang="en-US" altLang="ja-JP" dirty="0">
                  <a:solidFill>
                    <a:prstClr val="black"/>
                  </a:solidFill>
                </a:endParaRPr>
              </a:p>
              <a:p>
                <a:pPr defTabSz="457200"/>
                <a:r>
                  <a:rPr lang="ja-JP" altLang="en-US" sz="1000" dirty="0">
                    <a:solidFill>
                      <a:prstClr val="black"/>
                    </a:solidFill>
                  </a:rPr>
                  <a:t>出力層</a:t>
                </a:r>
              </a:p>
            </p:txBody>
          </p:sp>
        </mc:Choice>
        <mc:Fallback xmlns="">
          <p:sp>
            <p:nvSpPr>
              <p:cNvPr id="91" name="テキスト ボックス 90"/>
              <p:cNvSpPr txBox="1">
                <a:spLocks noRot="1" noChangeAspect="1" noMove="1" noResize="1" noEditPoints="1" noAdjustHandles="1" noChangeArrowheads="1" noChangeShapeType="1" noTextEdit="1"/>
              </p:cNvSpPr>
              <p:nvPr/>
            </p:nvSpPr>
            <p:spPr>
              <a:xfrm>
                <a:off x="8322312" y="4170342"/>
                <a:ext cx="421334" cy="323165"/>
              </a:xfrm>
              <a:prstGeom prst="rect">
                <a:avLst/>
              </a:prstGeom>
              <a:blipFill>
                <a:blip r:embed="rId24"/>
                <a:stretch>
                  <a:fillRect l="-18841" r="-10145" b="-2452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 name="テキスト ボックス 2"/>
              <p:cNvSpPr txBox="1"/>
              <p:nvPr/>
            </p:nvSpPr>
            <p:spPr>
              <a:xfrm>
                <a:off x="4517245" y="3012132"/>
                <a:ext cx="1675523" cy="307777"/>
              </a:xfrm>
              <a:prstGeom prst="rect">
                <a:avLst/>
              </a:prstGeom>
              <a:noFill/>
            </p:spPr>
            <p:txBody>
              <a:bodyPr wrap="none" rtlCol="0">
                <a:spAutoFit/>
              </a:bodyPr>
              <a:lstStyle/>
              <a:p>
                <a:pPr defTabSz="457200"/>
                <a14:m>
                  <m:oMath xmlns:m="http://schemas.openxmlformats.org/officeDocument/2006/math">
                    <m:r>
                      <a:rPr lang="en-US" altLang="ja-JP" sz="1400" i="1" dirty="0" smtClean="0">
                        <a:solidFill>
                          <a:prstClr val="black"/>
                        </a:solidFill>
                        <a:latin typeface="Cambria Math" panose="02040503050406030204" pitchFamily="18" charset="0"/>
                      </a:rPr>
                      <m:t>𝐿</m:t>
                    </m:r>
                    <m:r>
                      <a:rPr lang="en-US" altLang="ja-JP" sz="1400" i="1" dirty="0" smtClean="0">
                        <a:solidFill>
                          <a:prstClr val="black"/>
                        </a:solidFill>
                        <a:latin typeface="Cambria Math" panose="02040503050406030204" pitchFamily="18" charset="0"/>
                      </a:rPr>
                      <m:t>−1</m:t>
                    </m:r>
                  </m:oMath>
                </a14:m>
                <a:r>
                  <a:rPr lang="ja-JP" altLang="en-US" sz="1400" dirty="0">
                    <a:solidFill>
                      <a:prstClr val="black"/>
                    </a:solidFill>
                  </a:rPr>
                  <a:t>層からの出力</a:t>
                </a:r>
                <a:endParaRPr lang="ja-JP" altLang="en-US" sz="2000" dirty="0">
                  <a:solidFill>
                    <a:prstClr val="black"/>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4517245" y="3012132"/>
                <a:ext cx="1675523" cy="307777"/>
              </a:xfrm>
              <a:prstGeom prst="rect">
                <a:avLst/>
              </a:prstGeom>
              <a:blipFill>
                <a:blip r:embed="rId25"/>
                <a:stretch>
                  <a:fillRect t="-3922" b="-196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5" name="テキスト ボックス 94"/>
              <p:cNvSpPr txBox="1"/>
              <p:nvPr/>
            </p:nvSpPr>
            <p:spPr>
              <a:xfrm>
                <a:off x="1941811" y="2983850"/>
                <a:ext cx="2198038" cy="307777"/>
              </a:xfrm>
              <a:prstGeom prst="rect">
                <a:avLst/>
              </a:prstGeom>
              <a:noFill/>
            </p:spPr>
            <p:txBody>
              <a:bodyPr wrap="none" rtlCol="0">
                <a:spAutoFit/>
              </a:bodyPr>
              <a:lstStyle/>
              <a:p>
                <a:pPr defTabSz="457200"/>
                <a14:m>
                  <m:oMath xmlns:m="http://schemas.openxmlformats.org/officeDocument/2006/math">
                    <m:r>
                      <a:rPr lang="ja-JP" altLang="en-US" sz="1400" i="1" dirty="0" smtClean="0">
                        <a:solidFill>
                          <a:prstClr val="black"/>
                        </a:solidFill>
                        <a:latin typeface="Cambria Math" panose="02040503050406030204" pitchFamily="18" charset="0"/>
                      </a:rPr>
                      <m:t>入力</m:t>
                    </m:r>
                    <m:r>
                      <a:rPr lang="en-US" altLang="ja-JP" sz="1400" b="1" i="1" dirty="0" smtClean="0">
                        <a:solidFill>
                          <a:prstClr val="black"/>
                        </a:solidFill>
                        <a:latin typeface="Cambria Math" panose="02040503050406030204" pitchFamily="18" charset="0"/>
                      </a:rPr>
                      <m:t>𝒙</m:t>
                    </m:r>
                  </m:oMath>
                </a14:m>
                <a:r>
                  <a:rPr lang="ja-JP" altLang="en-US" sz="1400" dirty="0">
                    <a:solidFill>
                      <a:prstClr val="black"/>
                    </a:solidFill>
                  </a:rPr>
                  <a:t>に対する深層表現</a:t>
                </a:r>
                <a14:m>
                  <m:oMath xmlns:m="http://schemas.openxmlformats.org/officeDocument/2006/math">
                    <m:r>
                      <a:rPr lang="en-US" altLang="ja-JP" sz="1400" b="1" i="1">
                        <a:solidFill>
                          <a:srgbClr val="FF0000"/>
                        </a:solidFill>
                        <a:latin typeface="Cambria Math" panose="02040503050406030204" pitchFamily="18" charset="0"/>
                      </a:rPr>
                      <m:t>𝒉</m:t>
                    </m:r>
                  </m:oMath>
                </a14:m>
                <a:endParaRPr lang="ja-JP" altLang="en-US" sz="1400" dirty="0">
                  <a:solidFill>
                    <a:prstClr val="black"/>
                  </a:solidFill>
                </a:endParaRPr>
              </a:p>
            </p:txBody>
          </p:sp>
        </mc:Choice>
        <mc:Fallback xmlns="">
          <p:sp>
            <p:nvSpPr>
              <p:cNvPr id="95" name="テキスト ボックス 94"/>
              <p:cNvSpPr txBox="1">
                <a:spLocks noRot="1" noChangeAspect="1" noMove="1" noResize="1" noEditPoints="1" noAdjustHandles="1" noChangeArrowheads="1" noChangeShapeType="1" noTextEdit="1"/>
              </p:cNvSpPr>
              <p:nvPr/>
            </p:nvSpPr>
            <p:spPr>
              <a:xfrm>
                <a:off x="1941811" y="2983850"/>
                <a:ext cx="2198038" cy="307777"/>
              </a:xfrm>
              <a:prstGeom prst="rect">
                <a:avLst/>
              </a:prstGeom>
              <a:blipFill>
                <a:blip r:embed="rId26"/>
                <a:stretch>
                  <a:fillRect t="-1961" b="-19608"/>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xmlns="" id="{D0A817B9-935E-4A5C-94BD-BAFD2C14C941}"/>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28</a:t>
            </a:fld>
            <a:endParaRPr kumimoji="1" lang="ja-JP" altLang="en-US">
              <a:solidFill>
                <a:prstClr val="black">
                  <a:tint val="75000"/>
                </a:prstClr>
              </a:solidFill>
            </a:endParaRPr>
          </a:p>
        </p:txBody>
      </p:sp>
    </p:spTree>
    <p:extLst>
      <p:ext uri="{BB962C8B-B14F-4D97-AF65-F5344CB8AC3E}">
        <p14:creationId xmlns:p14="http://schemas.microsoft.com/office/powerpoint/2010/main" val="113901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3.5 </a:t>
            </a:r>
            <a:r>
              <a:rPr lang="ja-JP" altLang="en-US" sz="2800" dirty="0">
                <a:solidFill>
                  <a:prstClr val="white"/>
                </a:solidFill>
              </a:rPr>
              <a:t>ニューラルネットによる機械学習</a:t>
            </a:r>
          </a:p>
        </p:txBody>
      </p:sp>
      <mc:AlternateContent xmlns:mc="http://schemas.openxmlformats.org/markup-compatibility/2006" xmlns:a14="http://schemas.microsoft.com/office/drawing/2010/main">
        <mc:Choice Requires="a14">
          <p:sp>
            <p:nvSpPr>
              <p:cNvPr id="5" name="テキスト ボックス 4">
                <a:extLst>
                  <a:ext uri="{FF2B5EF4-FFF2-40B4-BE49-F238E27FC236}">
                    <a16:creationId xmlns:a16="http://schemas.microsoft.com/office/drawing/2014/main" xmlns="" id="{E2A81FF6-195D-40DB-A7F4-C4AE9C3EA2AB}"/>
                  </a:ext>
                </a:extLst>
              </p:cNvPr>
              <p:cNvSpPr txBox="1"/>
              <p:nvPr/>
            </p:nvSpPr>
            <p:spPr>
              <a:xfrm>
                <a:off x="0" y="566347"/>
                <a:ext cx="9144000" cy="3150799"/>
              </a:xfrm>
              <a:prstGeom prst="rect">
                <a:avLst/>
              </a:prstGeom>
              <a:noFill/>
            </p:spPr>
            <p:txBody>
              <a:bodyPr wrap="square" rtlCol="0">
                <a:spAutoFit/>
              </a:bodyPr>
              <a:lstStyle/>
              <a:p>
                <a:pPr defTabSz="457200"/>
                <a:r>
                  <a:rPr lang="en-US" altLang="ja-JP" dirty="0">
                    <a:solidFill>
                      <a:prstClr val="black"/>
                    </a:solidFill>
                  </a:rPr>
                  <a:t>3.5.2</a:t>
                </a:r>
                <a:r>
                  <a:rPr lang="ja-JP" altLang="en-US" dirty="0">
                    <a:solidFill>
                      <a:prstClr val="black"/>
                    </a:solidFill>
                  </a:rPr>
                  <a:t>　</a:t>
                </a:r>
                <a:r>
                  <a:rPr lang="en-US" altLang="ja-JP" dirty="0">
                    <a:solidFill>
                      <a:prstClr val="black"/>
                    </a:solidFill>
                  </a:rPr>
                  <a:t> 2</a:t>
                </a:r>
                <a:r>
                  <a:rPr lang="ja-JP" altLang="en-US" dirty="0">
                    <a:solidFill>
                      <a:prstClr val="black"/>
                    </a:solidFill>
                  </a:rPr>
                  <a:t>値分類</a:t>
                </a:r>
                <a:endParaRPr lang="en-US" altLang="ja-JP" dirty="0">
                  <a:solidFill>
                    <a:prstClr val="black"/>
                  </a:solidFill>
                </a:endParaRPr>
              </a:p>
              <a:p>
                <a:pPr defTabSz="457200"/>
                <a:endParaRPr lang="en-US" altLang="ja-JP" dirty="0">
                  <a:solidFill>
                    <a:prstClr val="black"/>
                  </a:solidFill>
                </a:endParaRPr>
              </a:p>
              <a:p>
                <a:pPr defTabSz="457200"/>
                <a:r>
                  <a:rPr lang="en-US" altLang="ja-JP" dirty="0">
                    <a:solidFill>
                      <a:prstClr val="black"/>
                    </a:solidFill>
                  </a:rPr>
                  <a:t>2</a:t>
                </a:r>
                <a:r>
                  <a:rPr lang="ja-JP" altLang="en-US" dirty="0">
                    <a:solidFill>
                      <a:prstClr val="black"/>
                    </a:solidFill>
                  </a:rPr>
                  <a:t>値分類の実現→出力層を</a:t>
                </a:r>
                <a14:m>
                  <m:oMath xmlns:m="http://schemas.openxmlformats.org/officeDocument/2006/math">
                    <m:r>
                      <a:rPr lang="en-US" altLang="ja-JP" i="1" smtClean="0">
                        <a:solidFill>
                          <a:prstClr val="black"/>
                        </a:solidFill>
                        <a:latin typeface="Cambria Math" panose="02040503050406030204" pitchFamily="18" charset="0"/>
                      </a:rPr>
                      <m:t>h</m:t>
                    </m:r>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𝑧</m:t>
                        </m:r>
                      </m:e>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𝐿</m:t>
                        </m:r>
                        <m:r>
                          <a:rPr lang="en-US" altLang="ja-JP" i="1" smtClean="0">
                            <a:solidFill>
                              <a:prstClr val="black"/>
                            </a:solidFill>
                            <a:latin typeface="Cambria Math" panose="02040503050406030204" pitchFamily="18" charset="0"/>
                          </a:rPr>
                          <m:t>−1)</m:t>
                        </m:r>
                      </m:sup>
                    </m:sSup>
                    <m:r>
                      <a:rPr lang="ja-JP" altLang="en-US" i="1">
                        <a:solidFill>
                          <a:prstClr val="black"/>
                        </a:solidFill>
                        <a:latin typeface="Cambria Math" panose="02040503050406030204" pitchFamily="18" charset="0"/>
                      </a:rPr>
                      <m:t>の</m:t>
                    </m:r>
                  </m:oMath>
                </a14:m>
                <a:r>
                  <a:rPr lang="ja-JP" altLang="en-US" dirty="0">
                    <a:solidFill>
                      <a:srgbClr val="FF0000"/>
                    </a:solidFill>
                  </a:rPr>
                  <a:t>ロジスティック回帰</a:t>
                </a:r>
                <a:r>
                  <a:rPr lang="ja-JP" altLang="en-US" dirty="0">
                    <a:solidFill>
                      <a:prstClr val="black"/>
                    </a:solidFill>
                  </a:rPr>
                  <a:t>を与えるようデザイン</a:t>
                </a:r>
                <a:endParaRPr lang="en-US" altLang="ja-JP" dirty="0">
                  <a:solidFill>
                    <a:prstClr val="black"/>
                  </a:solidFill>
                </a:endParaRPr>
              </a:p>
              <a:p>
                <a:pPr marL="285750" indent="-285750" defTabSz="457200">
                  <a:buFont typeface="Wingdings" panose="05000000000000000000" pitchFamily="2" charset="2"/>
                  <a:buChar char="u"/>
                </a:pPr>
                <a:r>
                  <a:rPr lang="ja-JP" altLang="en-US" dirty="0">
                    <a:solidFill>
                      <a:prstClr val="black"/>
                    </a:solidFill>
                  </a:rPr>
                  <a:t>出力層の構造</a:t>
                </a:r>
                <a:endParaRPr lang="en-US" altLang="ja-JP" dirty="0">
                  <a:solidFill>
                    <a:prstClr val="black"/>
                  </a:solidFill>
                </a:endParaRPr>
              </a:p>
              <a:p>
                <a:pPr defTabSz="457200"/>
                <a:endParaRPr lang="en-US" altLang="ja-JP" dirty="0">
                  <a:solidFill>
                    <a:prstClr val="black"/>
                  </a:solidFill>
                </a:endParaRPr>
              </a:p>
              <a:p>
                <a:pPr defTabSz="457200"/>
                <a:endParaRPr lang="en-US" altLang="ja-JP" dirty="0">
                  <a:solidFill>
                    <a:prstClr val="black"/>
                  </a:solidFill>
                </a:endParaRPr>
              </a:p>
              <a:p>
                <a:pPr defTabSz="457200"/>
                <a:endParaRPr lang="en-US" altLang="ja-JP" dirty="0">
                  <a:solidFill>
                    <a:prstClr val="black"/>
                  </a:solidFill>
                </a:endParaRPr>
              </a:p>
              <a:p>
                <a:pPr defTabSz="457200"/>
                <a:endParaRPr lang="en-US" altLang="ja-JP" dirty="0">
                  <a:solidFill>
                    <a:prstClr val="black"/>
                  </a:solidFill>
                </a:endParaRPr>
              </a:p>
              <a:p>
                <a:pPr marL="285750" indent="-285750" defTabSz="457200">
                  <a:buFont typeface="Wingdings" panose="05000000000000000000" pitchFamily="2" charset="2"/>
                  <a:buChar char="u"/>
                </a:pPr>
                <a:r>
                  <a:rPr lang="ja-JP" altLang="en-US" dirty="0">
                    <a:solidFill>
                      <a:prstClr val="black"/>
                    </a:solidFill>
                  </a:rPr>
                  <a:t>シグモイドユニットの活性化関数＝ロジスティック回帰におけるシグモイド関数</a:t>
                </a:r>
                <a:endParaRPr lang="en-US" altLang="ja-JP" dirty="0">
                  <a:solidFill>
                    <a:prstClr val="black"/>
                  </a:solidFill>
                </a:endParaRPr>
              </a:p>
              <a:p>
                <a:pPr marL="285750" indent="-285750" defTabSz="457200">
                  <a:buFont typeface="Wingdings" panose="05000000000000000000" pitchFamily="2" charset="2"/>
                  <a:buChar char="u"/>
                </a:pPr>
                <a:r>
                  <a:rPr lang="ja-JP" altLang="en-US" dirty="0">
                    <a:solidFill>
                      <a:prstClr val="black"/>
                    </a:solidFill>
                  </a:rPr>
                  <a:t>ユニットへの総入力＝対数オッズ比</a:t>
                </a:r>
                <a:endParaRPr lang="en-US" altLang="ja-JP" dirty="0">
                  <a:solidFill>
                    <a:prstClr val="black"/>
                  </a:solidFill>
                </a:endParaRPr>
              </a:p>
              <a:p>
                <a:pPr defTabSz="457200"/>
                <a:endParaRPr lang="en-US" altLang="ja-JP" dirty="0">
                  <a:solidFill>
                    <a:prstClr val="black"/>
                  </a:solidFill>
                </a:endParaRPr>
              </a:p>
            </p:txBody>
          </p:sp>
        </mc:Choice>
        <mc:Fallback xmlns="">
          <p:sp>
            <p:nvSpPr>
              <p:cNvPr id="5" name="テキスト ボックス 4">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0" y="566347"/>
                <a:ext cx="9144000" cy="3150799"/>
              </a:xfrm>
              <a:prstGeom prst="rect">
                <a:avLst/>
              </a:prstGeom>
              <a:blipFill>
                <a:blip r:embed="rId3"/>
                <a:stretch>
                  <a:fillRect l="-533" t="-116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1685797" y="1712175"/>
                <a:ext cx="5045313" cy="880562"/>
              </a:xfrm>
              <a:prstGeom prst="rect">
                <a:avLst/>
              </a:prstGeom>
              <a:solidFill>
                <a:schemeClr val="accent1">
                  <a:lumMod val="20000"/>
                  <a:lumOff val="80000"/>
                </a:schemeClr>
              </a:solidFill>
            </p:spPr>
            <p:txBody>
              <a:bodyPr wrap="square">
                <a:spAutoFit/>
              </a:bodyPr>
              <a:lstStyle/>
              <a:p>
                <a:pPr defTabSz="457200"/>
                <a:r>
                  <a:rPr lang="ja-JP" altLang="en-US" sz="1400" dirty="0">
                    <a:solidFill>
                      <a:prstClr val="black"/>
                    </a:solidFill>
                  </a:rPr>
                  <a:t>定義</a:t>
                </a:r>
                <a:r>
                  <a:rPr lang="en-US" altLang="ja-JP" sz="1400" dirty="0">
                    <a:solidFill>
                      <a:prstClr val="black"/>
                    </a:solidFill>
                  </a:rPr>
                  <a:t>3.2 (</a:t>
                </a:r>
                <a:r>
                  <a:rPr lang="ja-JP" altLang="en-US" sz="1400" dirty="0">
                    <a:solidFill>
                      <a:prstClr val="black"/>
                    </a:solidFill>
                  </a:rPr>
                  <a:t>シグモイドユニット</a:t>
                </a:r>
                <a:r>
                  <a:rPr lang="en-US" altLang="ja-JP" sz="1400" dirty="0">
                    <a:solidFill>
                      <a:prstClr val="black"/>
                    </a:solidFill>
                  </a:rPr>
                  <a:t>)</a:t>
                </a:r>
              </a:p>
              <a:p>
                <a:pPr defTabSz="457200"/>
                <a14:m>
                  <m:oMathPara xmlns:m="http://schemas.openxmlformats.org/officeDocument/2006/math">
                    <m:oMathParaPr>
                      <m:jc m:val="centerGroup"/>
                    </m:oMathParaPr>
                    <m:oMath xmlns:m="http://schemas.openxmlformats.org/officeDocument/2006/math">
                      <m:r>
                        <a:rPr lang="en-US" altLang="ja-JP" sz="1400" i="1" smtClean="0">
                          <a:solidFill>
                            <a:prstClr val="black"/>
                          </a:solidFill>
                          <a:latin typeface="Cambria Math" panose="02040503050406030204" pitchFamily="18" charset="0"/>
                        </a:rPr>
                        <m:t>𝑦</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𝑥</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e>
                      </m:d>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𝑃</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𝑦</m:t>
                          </m:r>
                          <m:r>
                            <a:rPr lang="en-US" altLang="ja-JP" sz="1400" i="1" smtClean="0">
                              <a:solidFill>
                                <a:prstClr val="black"/>
                              </a:solidFill>
                              <a:latin typeface="Cambria Math" panose="02040503050406030204" pitchFamily="18" charset="0"/>
                            </a:rPr>
                            <m:t>=1</m:t>
                          </m:r>
                        </m:e>
                        <m:e>
                          <m:r>
                            <a:rPr lang="en-US" altLang="ja-JP" sz="1400" i="1" smtClean="0">
                              <a:solidFill>
                                <a:prstClr val="black"/>
                              </a:solidFill>
                              <a:latin typeface="Cambria Math" panose="02040503050406030204" pitchFamily="18" charset="0"/>
                            </a:rPr>
                            <m:t>𝑥</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e>
                      </m:d>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𝜎</m:t>
                      </m:r>
                      <m:r>
                        <a:rPr lang="en-US" altLang="ja-JP" sz="1400" i="1" smtClean="0">
                          <a:solidFill>
                            <a:prstClr val="black"/>
                          </a:solidFill>
                          <a:latin typeface="Cambria Math" panose="02040503050406030204" pitchFamily="18" charset="0"/>
                        </a:rPr>
                        <m:t> </m:t>
                      </m:r>
                      <m:d>
                        <m:dPr>
                          <m:ctrlPr>
                            <a:rPr lang="en-US" altLang="ja-JP" sz="1400" i="1" smtClean="0">
                              <a:solidFill>
                                <a:prstClr val="black"/>
                              </a:solidFill>
                              <a:latin typeface="Cambria Math" panose="02040503050406030204" pitchFamily="18" charset="0"/>
                            </a:rPr>
                          </m:ctrlPr>
                        </m:dPr>
                        <m:e>
                          <m:nary>
                            <m:naryPr>
                              <m:chr m:val="∑"/>
                              <m:supHide m:val="on"/>
                              <m:ctrlPr>
                                <a:rPr lang="en-US" altLang="ja-JP" sz="1400" i="1" smtClean="0">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𝑖</m:t>
                              </m:r>
                            </m:sub>
                            <m:sup/>
                            <m:e>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𝑤</m:t>
                                  </m:r>
                                </m:e>
                                <m:sub>
                                  <m:r>
                                    <a:rPr lang="en-US" altLang="ja-JP" sz="1400" i="1" smtClean="0">
                                      <a:solidFill>
                                        <a:prstClr val="black"/>
                                      </a:solidFill>
                                      <a:latin typeface="Cambria Math" panose="02040503050406030204" pitchFamily="18" charset="0"/>
                                    </a:rPr>
                                    <m:t>𝑖</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𝐿</m:t>
                                  </m:r>
                                  <m:r>
                                    <a:rPr lang="en-US" altLang="ja-JP" sz="1400" i="1" smtClean="0">
                                      <a:solidFill>
                                        <a:prstClr val="black"/>
                                      </a:solidFill>
                                      <a:latin typeface="Cambria Math" panose="02040503050406030204" pitchFamily="18" charset="0"/>
                                    </a:rPr>
                                    <m:t>)</m:t>
                                  </m:r>
                                </m:sup>
                              </m:sSubSup>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h</m:t>
                                  </m:r>
                                </m:e>
                                <m:sub>
                                  <m:r>
                                    <a:rPr lang="en-US" altLang="ja-JP" sz="1400" i="1" smtClean="0">
                                      <a:solidFill>
                                        <a:prstClr val="black"/>
                                      </a:solidFill>
                                      <a:latin typeface="Cambria Math" panose="02040503050406030204" pitchFamily="18" charset="0"/>
                                    </a:rPr>
                                    <m:t>𝑖</m:t>
                                  </m:r>
                                </m:sub>
                              </m:sSub>
                            </m:e>
                          </m:nary>
                        </m:e>
                      </m:d>
                    </m:oMath>
                  </m:oMathPara>
                </a14:m>
                <a:endParaRPr lang="en-US" altLang="ja-JP" sz="1400" dirty="0">
                  <a:solidFill>
                    <a:prstClr val="black"/>
                  </a:solidFill>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1685797" y="1712175"/>
                <a:ext cx="5045313" cy="880562"/>
              </a:xfrm>
              <a:prstGeom prst="rect">
                <a:avLst/>
              </a:prstGeom>
              <a:blipFill>
                <a:blip r:embed="rId4"/>
                <a:stretch>
                  <a:fillRect l="-363" t="-1389"/>
                </a:stretch>
              </a:blipFill>
            </p:spPr>
            <p:txBody>
              <a:bodyPr/>
              <a:lstStyle/>
              <a:p>
                <a:r>
                  <a:rPr lang="ja-JP" altLang="en-US">
                    <a:noFill/>
                  </a:rPr>
                  <a:t> </a:t>
                </a:r>
              </a:p>
            </p:txBody>
          </p:sp>
        </mc:Fallback>
      </mc:AlternateContent>
      <p:sp>
        <p:nvSpPr>
          <p:cNvPr id="7" name="角丸四角形吹き出し 6"/>
          <p:cNvSpPr/>
          <p:nvPr/>
        </p:nvSpPr>
        <p:spPr>
          <a:xfrm>
            <a:off x="6904323" y="1595669"/>
            <a:ext cx="2179253" cy="1182950"/>
          </a:xfrm>
          <a:prstGeom prst="wedgeRoundRectCallout">
            <a:avLst>
              <a:gd name="adj1" fmla="val -57939"/>
              <a:gd name="adj2" fmla="val -47570"/>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6967659" y="1781936"/>
                <a:ext cx="2349554" cy="996683"/>
              </a:xfrm>
              <a:prstGeom prst="rect">
                <a:avLst/>
              </a:prstGeom>
              <a:noFill/>
            </p:spPr>
            <p:txBody>
              <a:bodyPr wrap="none" rtlCol="0">
                <a:spAutoFit/>
              </a:bodyPr>
              <a:lstStyle/>
              <a:p>
                <a:pPr defTabSz="457200"/>
                <a14:m>
                  <m:oMath xmlns:m="http://schemas.openxmlformats.org/officeDocument/2006/math">
                    <m:acc>
                      <m:accPr>
                        <m:chr m:val="̂"/>
                        <m:ctrlPr>
                          <a:rPr lang="ja-JP" altLang="en-US" sz="1100" i="1" smtClean="0">
                            <a:solidFill>
                              <a:prstClr val="black"/>
                            </a:solidFill>
                            <a:latin typeface="Cambria Math" panose="02040503050406030204" pitchFamily="18" charset="0"/>
                          </a:rPr>
                        </m:ctrlPr>
                      </m:accPr>
                      <m:e>
                        <m:r>
                          <a:rPr lang="en-US" altLang="ja-JP" sz="1100" i="1" smtClean="0">
                            <a:solidFill>
                              <a:prstClr val="black"/>
                            </a:solidFill>
                            <a:latin typeface="Cambria Math" panose="02040503050406030204" pitchFamily="18" charset="0"/>
                          </a:rPr>
                          <m:t>𝑦</m:t>
                        </m:r>
                      </m:e>
                    </m:acc>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𝑃</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𝑦</m:t>
                    </m:r>
                    <m:r>
                      <a:rPr lang="en-US" altLang="ja-JP" sz="1100" i="1" smtClean="0">
                        <a:solidFill>
                          <a:prstClr val="black"/>
                        </a:solidFill>
                        <a:latin typeface="Cambria Math" panose="02040503050406030204" pitchFamily="18" charset="0"/>
                      </a:rPr>
                      <m:t>=1|</m:t>
                    </m:r>
                    <m:r>
                      <a:rPr lang="en-US" altLang="ja-JP" sz="1100" i="1" smtClean="0">
                        <a:solidFill>
                          <a:prstClr val="black"/>
                        </a:solidFill>
                        <a:latin typeface="Cambria Math" panose="02040503050406030204" pitchFamily="18" charset="0"/>
                      </a:rPr>
                      <m:t>𝑥</m:t>
                    </m:r>
                    <m:r>
                      <a:rPr lang="en-US" altLang="ja-JP" sz="1100" i="1" smtClean="0">
                        <a:solidFill>
                          <a:prstClr val="black"/>
                        </a:solidFill>
                        <a:latin typeface="Cambria Math" panose="02040503050406030204" pitchFamily="18" charset="0"/>
                      </a:rPr>
                      <m:t>)</m:t>
                    </m:r>
                  </m:oMath>
                </a14:m>
                <a:r>
                  <a:rPr lang="ja-JP" altLang="en-US" sz="1100" dirty="0">
                    <a:solidFill>
                      <a:prstClr val="black"/>
                    </a:solidFill>
                  </a:rPr>
                  <a:t>を推定する</a:t>
                </a:r>
                <a:r>
                  <a:rPr lang="en-US" altLang="ja-JP" sz="1100" dirty="0">
                    <a:solidFill>
                      <a:prstClr val="black"/>
                    </a:solidFill>
                  </a:rPr>
                  <a:t/>
                </a:r>
                <a:br>
                  <a:rPr lang="en-US" altLang="ja-JP" sz="1100" dirty="0">
                    <a:solidFill>
                      <a:prstClr val="black"/>
                    </a:solidFill>
                  </a:rPr>
                </a:br>
                <a:endParaRPr lang="en-US" altLang="ja-JP" sz="1100" dirty="0">
                  <a:solidFill>
                    <a:prstClr val="black"/>
                  </a:solidFill>
                </a:endParaRPr>
              </a:p>
              <a:p>
                <a:pPr defTabSz="457200"/>
                <a:r>
                  <a:rPr lang="ja-JP" altLang="en-US" sz="1100" dirty="0">
                    <a:solidFill>
                      <a:prstClr val="black"/>
                    </a:solidFill>
                  </a:rPr>
                  <a:t>∵</a:t>
                </a:r>
                <a14:m>
                  <m:oMath xmlns:m="http://schemas.openxmlformats.org/officeDocument/2006/math">
                    <m:sSub>
                      <m:sSubPr>
                        <m:ctrlPr>
                          <a:rPr lang="en-US" altLang="ja-JP" sz="1100" i="1" smtClean="0">
                            <a:solidFill>
                              <a:prstClr val="black"/>
                            </a:solidFill>
                            <a:latin typeface="Cambria Math" panose="02040503050406030204" pitchFamily="18" charset="0"/>
                          </a:rPr>
                        </m:ctrlPr>
                      </m:sSubPr>
                      <m:e>
                        <m:r>
                          <a:rPr lang="en-US" altLang="ja-JP" sz="1100" i="1" smtClean="0">
                            <a:solidFill>
                              <a:prstClr val="black"/>
                            </a:solidFill>
                            <a:latin typeface="Cambria Math" panose="02040503050406030204" pitchFamily="18" charset="0"/>
                          </a:rPr>
                          <m:t>𝐸</m:t>
                        </m:r>
                      </m:e>
                      <m:sub>
                        <m:r>
                          <a:rPr lang="en-US" altLang="ja-JP" sz="1100" i="1" smtClean="0">
                            <a:solidFill>
                              <a:prstClr val="black"/>
                            </a:solidFill>
                            <a:latin typeface="Cambria Math" panose="02040503050406030204" pitchFamily="18" charset="0"/>
                          </a:rPr>
                          <m:t>𝑃</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𝑦</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𝑥</m:t>
                        </m:r>
                        <m:r>
                          <a:rPr lang="en-US" altLang="ja-JP" sz="1100" i="1" smtClean="0">
                            <a:solidFill>
                              <a:prstClr val="black"/>
                            </a:solidFill>
                            <a:latin typeface="Cambria Math" panose="02040503050406030204" pitchFamily="18" charset="0"/>
                          </a:rPr>
                          <m:t>)</m:t>
                        </m:r>
                      </m:sub>
                    </m:sSub>
                    <m:d>
                      <m:dPr>
                        <m:begChr m:val="["/>
                        <m:endChr m:val="]"/>
                        <m:ctrlPr>
                          <a:rPr lang="en-US" altLang="ja-JP" sz="1100" i="1" smtClean="0">
                            <a:solidFill>
                              <a:prstClr val="black"/>
                            </a:solidFill>
                            <a:latin typeface="Cambria Math" panose="02040503050406030204" pitchFamily="18" charset="0"/>
                          </a:rPr>
                        </m:ctrlPr>
                      </m:dPr>
                      <m:e>
                        <m:r>
                          <a:rPr lang="en-US" altLang="ja-JP" sz="1100" i="1" smtClean="0">
                            <a:solidFill>
                              <a:prstClr val="black"/>
                            </a:solidFill>
                            <a:latin typeface="Cambria Math" panose="02040503050406030204" pitchFamily="18" charset="0"/>
                          </a:rPr>
                          <m:t>𝑦</m:t>
                        </m:r>
                      </m:e>
                      <m:e>
                        <m:r>
                          <a:rPr lang="en-US" altLang="ja-JP" sz="1100" i="1" smtClean="0">
                            <a:solidFill>
                              <a:prstClr val="black"/>
                            </a:solidFill>
                            <a:latin typeface="Cambria Math" panose="02040503050406030204" pitchFamily="18" charset="0"/>
                          </a:rPr>
                          <m:t>𝑥</m:t>
                        </m:r>
                      </m:e>
                    </m:d>
                  </m:oMath>
                </a14:m>
                <a:r>
                  <a:rPr lang="en-US" altLang="ja-JP" sz="1100" i="1" dirty="0">
                    <a:solidFill>
                      <a:prstClr val="black"/>
                    </a:solidFill>
                    <a:latin typeface="Cambria Math" panose="02040503050406030204" pitchFamily="18" charset="0"/>
                  </a:rPr>
                  <a:t/>
                </a:r>
                <a:br>
                  <a:rPr lang="en-US" altLang="ja-JP" sz="1100" i="1" dirty="0">
                    <a:solidFill>
                      <a:prstClr val="black"/>
                    </a:solidFill>
                    <a:latin typeface="Cambria Math" panose="02040503050406030204" pitchFamily="18" charset="0"/>
                  </a:rPr>
                </a:br>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m:t>
                      </m:r>
                      <m:nary>
                        <m:naryPr>
                          <m:chr m:val="∑"/>
                          <m:limLoc m:val="subSup"/>
                          <m:ctrlPr>
                            <a:rPr lang="en-US" altLang="ja-JP" sz="1100" i="1" smtClean="0">
                              <a:solidFill>
                                <a:prstClr val="black"/>
                              </a:solidFill>
                              <a:latin typeface="Cambria Math" panose="02040503050406030204" pitchFamily="18" charset="0"/>
                            </a:rPr>
                          </m:ctrlPr>
                        </m:naryPr>
                        <m:sub>
                          <m:r>
                            <m:rPr>
                              <m:brk m:alnAt="25"/>
                            </m:rPr>
                            <a:rPr lang="en-US" altLang="ja-JP" sz="1100" i="1" smtClean="0">
                              <a:solidFill>
                                <a:prstClr val="black"/>
                              </a:solidFill>
                              <a:latin typeface="Cambria Math" panose="02040503050406030204" pitchFamily="18" charset="0"/>
                            </a:rPr>
                            <m:t>𝑦</m:t>
                          </m:r>
                          <m:r>
                            <a:rPr lang="en-US" altLang="ja-JP" sz="1100" i="1" smtClean="0">
                              <a:solidFill>
                                <a:prstClr val="black"/>
                              </a:solidFill>
                              <a:latin typeface="Cambria Math" panose="02040503050406030204" pitchFamily="18" charset="0"/>
                            </a:rPr>
                            <m:t>=0,1</m:t>
                          </m:r>
                        </m:sub>
                        <m:sup/>
                        <m:e>
                          <m:r>
                            <a:rPr lang="en-US" altLang="ja-JP" sz="1100" i="1" smtClean="0">
                              <a:solidFill>
                                <a:prstClr val="black"/>
                              </a:solidFill>
                              <a:latin typeface="Cambria Math" panose="02040503050406030204" pitchFamily="18" charset="0"/>
                            </a:rPr>
                            <m:t>𝑃</m:t>
                          </m:r>
                          <m:d>
                            <m:dPr>
                              <m:ctrlPr>
                                <a:rPr lang="en-US" altLang="ja-JP" sz="1100" i="1" smtClean="0">
                                  <a:solidFill>
                                    <a:prstClr val="black"/>
                                  </a:solidFill>
                                  <a:latin typeface="Cambria Math" panose="02040503050406030204" pitchFamily="18" charset="0"/>
                                </a:rPr>
                              </m:ctrlPr>
                            </m:dPr>
                            <m:e>
                              <m:r>
                                <a:rPr lang="en-US" altLang="ja-JP" sz="1100" i="1" smtClean="0">
                                  <a:solidFill>
                                    <a:prstClr val="black"/>
                                  </a:solidFill>
                                  <a:latin typeface="Cambria Math" panose="02040503050406030204" pitchFamily="18" charset="0"/>
                                </a:rPr>
                                <m:t>𝑦</m:t>
                              </m:r>
                            </m:e>
                            <m:e>
                              <m:r>
                                <a:rPr lang="en-US" altLang="ja-JP" sz="1100" i="1" smtClean="0">
                                  <a:solidFill>
                                    <a:prstClr val="black"/>
                                  </a:solidFill>
                                  <a:latin typeface="Cambria Math" panose="02040503050406030204" pitchFamily="18" charset="0"/>
                                </a:rPr>
                                <m:t>𝑥</m:t>
                              </m:r>
                            </m:e>
                          </m:d>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𝑃</m:t>
                          </m:r>
                          <m:r>
                            <a:rPr lang="en-US" altLang="ja-JP" sz="1100" i="1" smtClean="0">
                              <a:solidFill>
                                <a:prstClr val="black"/>
                              </a:solidFill>
                              <a:latin typeface="Cambria Math" panose="02040503050406030204" pitchFamily="18" charset="0"/>
                            </a:rPr>
                            <m:t>(</m:t>
                          </m:r>
                          <m:r>
                            <a:rPr lang="en-US" altLang="ja-JP" sz="1100" i="1" smtClean="0">
                              <a:solidFill>
                                <a:prstClr val="black"/>
                              </a:solidFill>
                              <a:latin typeface="Cambria Math" panose="02040503050406030204" pitchFamily="18" charset="0"/>
                            </a:rPr>
                            <m:t>𝑦</m:t>
                          </m:r>
                          <m:r>
                            <a:rPr lang="en-US" altLang="ja-JP" sz="1100" i="1" smtClean="0">
                              <a:solidFill>
                                <a:prstClr val="black"/>
                              </a:solidFill>
                              <a:latin typeface="Cambria Math" panose="02040503050406030204" pitchFamily="18" charset="0"/>
                            </a:rPr>
                            <m:t>=1|</m:t>
                          </m:r>
                          <m:r>
                            <a:rPr lang="en-US" altLang="ja-JP" sz="1100" i="1" smtClean="0">
                              <a:solidFill>
                                <a:prstClr val="black"/>
                              </a:solidFill>
                              <a:latin typeface="Cambria Math" panose="02040503050406030204" pitchFamily="18" charset="0"/>
                            </a:rPr>
                            <m:t>𝑥</m:t>
                          </m:r>
                          <m:r>
                            <a:rPr lang="en-US" altLang="ja-JP" sz="1100" i="1" smtClean="0">
                              <a:solidFill>
                                <a:prstClr val="black"/>
                              </a:solidFill>
                              <a:latin typeface="Cambria Math" panose="02040503050406030204" pitchFamily="18" charset="0"/>
                            </a:rPr>
                            <m:t>)</m:t>
                          </m:r>
                        </m:e>
                      </m:nary>
                    </m:oMath>
                  </m:oMathPara>
                </a14:m>
                <a:endParaRPr lang="ja-JP" altLang="en-US" sz="1100"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6967659" y="1781936"/>
                <a:ext cx="2349554" cy="996683"/>
              </a:xfrm>
              <a:prstGeom prst="rect">
                <a:avLst/>
              </a:prstGeom>
              <a:blipFill>
                <a:blip r:embed="rId5"/>
                <a:stretch>
                  <a:fillRect l="-6753" t="-4268" b="-84146"/>
                </a:stretch>
              </a:blipFill>
            </p:spPr>
            <p:txBody>
              <a:bodyPr/>
              <a:lstStyle/>
              <a:p>
                <a:r>
                  <a:rPr lang="ja-JP" altLang="en-US">
                    <a:noFill/>
                  </a:rPr>
                  <a:t> </a:t>
                </a:r>
              </a:p>
            </p:txBody>
          </p:sp>
        </mc:Fallback>
      </mc:AlternateContent>
      <p:pic>
        <p:nvPicPr>
          <p:cNvPr id="9" name="図 8"/>
          <p:cNvPicPr>
            <a:picLocks noChangeAspect="1"/>
          </p:cNvPicPr>
          <p:nvPr/>
        </p:nvPicPr>
        <p:blipFill>
          <a:blip r:embed="rId6"/>
          <a:stretch>
            <a:fillRect/>
          </a:stretch>
        </p:blipFill>
        <p:spPr>
          <a:xfrm>
            <a:off x="4611271" y="4203646"/>
            <a:ext cx="2843905" cy="2051446"/>
          </a:xfrm>
          <a:prstGeom prst="rect">
            <a:avLst/>
          </a:prstGeom>
        </p:spPr>
      </p:pic>
      <mc:AlternateContent xmlns:mc="http://schemas.openxmlformats.org/markup-compatibility/2006" xmlns:a14="http://schemas.microsoft.com/office/drawing/2010/main">
        <mc:Choice Requires="a14">
          <p:sp>
            <p:nvSpPr>
              <p:cNvPr id="11" name="正方形/長方形 10"/>
              <p:cNvSpPr/>
              <p:nvPr/>
            </p:nvSpPr>
            <p:spPr>
              <a:xfrm>
                <a:off x="1685796" y="3428616"/>
                <a:ext cx="5045313" cy="540917"/>
              </a:xfrm>
              <a:prstGeom prst="rect">
                <a:avLst/>
              </a:prstGeom>
              <a:solidFill>
                <a:schemeClr val="accent1">
                  <a:lumMod val="20000"/>
                  <a:lumOff val="80000"/>
                </a:schemeClr>
              </a:solidFill>
            </p:spPr>
            <p:txBody>
              <a:bodyPr wrap="square">
                <a:spAutoFit/>
              </a:bodyPr>
              <a:lstStyle/>
              <a:p>
                <a:pPr defTabSz="457200"/>
                <a14:m>
                  <m:oMathPara xmlns:m="http://schemas.openxmlformats.org/officeDocument/2006/math">
                    <m:oMathParaPr>
                      <m:jc m:val="centerGroup"/>
                    </m:oMathParaPr>
                    <m:oMath xmlns:m="http://schemas.openxmlformats.org/officeDocument/2006/math">
                      <m:sSup>
                        <m:sSupPr>
                          <m:ctrlPr>
                            <a:rPr lang="en-US" altLang="ja-JP" sz="1400" i="1" smtClean="0">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𝑓</m:t>
                          </m:r>
                        </m:e>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𝐿</m:t>
                          </m:r>
                          <m:r>
                            <a:rPr lang="en-US" altLang="ja-JP" sz="1400" i="1" smtClean="0">
                              <a:solidFill>
                                <a:prstClr val="black"/>
                              </a:solidFill>
                              <a:latin typeface="Cambria Math" panose="02040503050406030204" pitchFamily="18" charset="0"/>
                            </a:rPr>
                            <m:t>)</m:t>
                          </m:r>
                        </m:sup>
                      </m:s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𝜎</m:t>
                      </m:r>
                      <m:r>
                        <a:rPr lang="en-US" altLang="ja-JP" sz="1400" i="1" smtClean="0">
                          <a:solidFill>
                            <a:prstClr val="black"/>
                          </a:solidFill>
                          <a:latin typeface="Cambria Math" panose="02040503050406030204" pitchFamily="18" charset="0"/>
                        </a:rPr>
                        <m:t>, </m:t>
                      </m:r>
                      <m:sSup>
                        <m:sSupPr>
                          <m:ctrlPr>
                            <a:rPr lang="en-US" altLang="ja-JP" sz="1400" i="1" smtClean="0">
                              <a:solidFill>
                                <a:prstClr val="black"/>
                              </a:solidFill>
                              <a:latin typeface="Cambria Math" panose="02040503050406030204" pitchFamily="18" charset="0"/>
                            </a:rPr>
                          </m:ctrlPr>
                        </m:sSupPr>
                        <m:e>
                          <m:r>
                            <a:rPr lang="en-US" altLang="ja-JP" sz="1400" i="1" smtClean="0">
                              <a:solidFill>
                                <a:prstClr val="black"/>
                              </a:solidFill>
                              <a:latin typeface="Cambria Math" panose="02040503050406030204" pitchFamily="18" charset="0"/>
                            </a:rPr>
                            <m:t>𝑢</m:t>
                          </m:r>
                        </m:e>
                        <m: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𝐿</m:t>
                              </m:r>
                            </m:e>
                          </m:d>
                        </m:sup>
                      </m:s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𝑥</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e>
                      </m:d>
                      <m:r>
                        <a:rPr lang="en-US" altLang="ja-JP" sz="1400" i="1" smtClean="0">
                          <a:solidFill>
                            <a:prstClr val="black"/>
                          </a:solidFill>
                          <a:latin typeface="Cambria Math" panose="02040503050406030204" pitchFamily="18" charset="0"/>
                        </a:rPr>
                        <m:t>=</m:t>
                      </m:r>
                      <m:f>
                        <m:fPr>
                          <m:ctrlPr>
                            <a:rPr lang="en-US" altLang="ja-JP" sz="1400" i="1" smtClean="0">
                              <a:solidFill>
                                <a:prstClr val="black"/>
                              </a:solidFill>
                              <a:latin typeface="Cambria Math" panose="02040503050406030204" pitchFamily="18" charset="0"/>
                            </a:rPr>
                          </m:ctrlPr>
                        </m:fPr>
                        <m:num>
                          <m:r>
                            <a:rPr lang="en-US" altLang="ja-JP" sz="1400" i="1" smtClean="0">
                              <a:solidFill>
                                <a:prstClr val="black"/>
                              </a:solidFill>
                              <a:latin typeface="Cambria Math" panose="02040503050406030204" pitchFamily="18" charset="0"/>
                            </a:rPr>
                            <m:t>𝑃</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𝑦</m:t>
                          </m:r>
                          <m:r>
                            <a:rPr lang="en-US" altLang="ja-JP" sz="1400" i="1" smtClean="0">
                              <a:solidFill>
                                <a:prstClr val="black"/>
                              </a:solidFill>
                              <a:latin typeface="Cambria Math" panose="02040503050406030204" pitchFamily="18" charset="0"/>
                            </a:rPr>
                            <m:t>=1|</m:t>
                          </m:r>
                          <m:r>
                            <a:rPr lang="en-US" altLang="ja-JP" sz="1400" i="1" smtClean="0">
                              <a:solidFill>
                                <a:prstClr val="black"/>
                              </a:solidFill>
                              <a:latin typeface="Cambria Math" panose="02040503050406030204" pitchFamily="18" charset="0"/>
                            </a:rPr>
                            <m:t>𝑥</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𝑤</m:t>
                          </m:r>
                          <m:r>
                            <a:rPr lang="en-US" altLang="ja-JP" sz="1400" i="1" smtClean="0">
                              <a:solidFill>
                                <a:prstClr val="black"/>
                              </a:solidFill>
                              <a:latin typeface="Cambria Math" panose="02040503050406030204" pitchFamily="18" charset="0"/>
                            </a:rPr>
                            <m:t>)</m:t>
                          </m:r>
                        </m:num>
                        <m:den>
                          <m:r>
                            <a:rPr lang="en-US" altLang="ja-JP" sz="1400" i="1" smtClean="0">
                              <a:solidFill>
                                <a:prstClr val="black"/>
                              </a:solidFill>
                              <a:latin typeface="Cambria Math" panose="02040503050406030204" pitchFamily="18" charset="0"/>
                            </a:rPr>
                            <m:t>1−</m:t>
                          </m:r>
                          <m:r>
                            <a:rPr lang="en-US" altLang="ja-JP" sz="1400" i="1">
                              <a:solidFill>
                                <a:prstClr val="black"/>
                              </a:solidFill>
                              <a:latin typeface="Cambria Math" panose="02040503050406030204" pitchFamily="18" charset="0"/>
                            </a:rPr>
                            <m:t>𝑃</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𝑦</m:t>
                          </m:r>
                          <m:r>
                            <a:rPr lang="en-US" altLang="ja-JP" sz="1400" i="1">
                              <a:solidFill>
                                <a:prstClr val="black"/>
                              </a:solidFill>
                              <a:latin typeface="Cambria Math" panose="02040503050406030204" pitchFamily="18" charset="0"/>
                            </a:rPr>
                            <m:t>=1|</m:t>
                          </m:r>
                          <m:r>
                            <a:rPr lang="en-US" altLang="ja-JP" sz="1400" i="1">
                              <a:solidFill>
                                <a:prstClr val="black"/>
                              </a:solidFill>
                              <a:latin typeface="Cambria Math" panose="02040503050406030204" pitchFamily="18" charset="0"/>
                            </a:rPr>
                            <m:t>𝑥</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𝑤</m:t>
                          </m:r>
                          <m:r>
                            <a:rPr lang="en-US" altLang="ja-JP" sz="1400" i="1">
                              <a:solidFill>
                                <a:prstClr val="black"/>
                              </a:solidFill>
                              <a:latin typeface="Cambria Math" panose="02040503050406030204" pitchFamily="18" charset="0"/>
                            </a:rPr>
                            <m:t>)</m:t>
                          </m:r>
                        </m:den>
                      </m:f>
                    </m:oMath>
                  </m:oMathPara>
                </a14:m>
                <a:endParaRPr lang="en-US" altLang="ja-JP" sz="1400" dirty="0">
                  <a:solidFill>
                    <a:prstClr val="black"/>
                  </a:solidFill>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1685796" y="3428616"/>
                <a:ext cx="5045313" cy="540917"/>
              </a:xfrm>
              <a:prstGeom prst="rect">
                <a:avLst/>
              </a:prstGeom>
              <a:blipFill>
                <a:blip r:embed="rId7"/>
                <a:stretch>
                  <a:fillRect b="-4494"/>
                </a:stretch>
              </a:blipFill>
            </p:spPr>
            <p:txBody>
              <a:bodyPr/>
              <a:lstStyle/>
              <a:p>
                <a:r>
                  <a:rPr lang="ja-JP" altLang="en-US">
                    <a:noFill/>
                  </a:rPr>
                  <a:t> </a:t>
                </a:r>
              </a:p>
            </p:txBody>
          </p:sp>
        </mc:Fallback>
      </mc:AlternateContent>
      <p:cxnSp>
        <p:nvCxnSpPr>
          <p:cNvPr id="12" name="直線矢印コネクタ 11">
            <a:extLst>
              <a:ext uri="{FF2B5EF4-FFF2-40B4-BE49-F238E27FC236}">
                <a16:creationId xmlns:a16="http://schemas.microsoft.com/office/drawing/2014/main" xmlns="" id="{8863E59B-58F8-4E78-AA68-070045B24CA7}"/>
              </a:ext>
            </a:extLst>
          </p:cNvPr>
          <p:cNvCxnSpPr>
            <a:cxnSpLocks/>
            <a:stCxn id="14" idx="3"/>
            <a:endCxn id="24" idx="1"/>
          </p:cNvCxnSpPr>
          <p:nvPr/>
        </p:nvCxnSpPr>
        <p:spPr>
          <a:xfrm>
            <a:off x="1571397" y="4482497"/>
            <a:ext cx="432190" cy="188423"/>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xmlns="" id="{2864DC14-2514-4C41-AB6C-C62C227E3CE9}"/>
              </a:ext>
            </a:extLst>
          </p:cNvPr>
          <p:cNvSpPr/>
          <p:nvPr/>
        </p:nvSpPr>
        <p:spPr>
          <a:xfrm>
            <a:off x="1295296" y="4411919"/>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4" name="テキスト ボックス 13">
                <a:extLst>
                  <a:ext uri="{FF2B5EF4-FFF2-40B4-BE49-F238E27FC236}">
                    <a16:creationId xmlns:a16="http://schemas.microsoft.com/office/drawing/2014/main" xmlns="" id="{982A9CC1-071F-41C2-BAE9-6950DCA8DED5}"/>
                  </a:ext>
                </a:extLst>
              </p:cNvPr>
              <p:cNvSpPr txBox="1"/>
              <p:nvPr/>
            </p:nvSpPr>
            <p:spPr>
              <a:xfrm>
                <a:off x="1295296" y="4343997"/>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14" name="テキスト ボックス 1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295296" y="4343997"/>
                <a:ext cx="276101" cy="276999"/>
              </a:xfrm>
              <a:prstGeom prst="rect">
                <a:avLst/>
              </a:prstGeom>
              <a:blipFill>
                <a:blip r:embed="rId8"/>
                <a:stretch>
                  <a:fillRect l="-13043" r="-6522" b="-15556"/>
                </a:stretch>
              </a:blipFill>
            </p:spPr>
            <p:txBody>
              <a:bodyPr/>
              <a:lstStyle/>
              <a:p>
                <a:r>
                  <a:rPr lang="ja-JP" altLang="en-US">
                    <a:noFill/>
                  </a:rPr>
                  <a:t> </a:t>
                </a:r>
              </a:p>
            </p:txBody>
          </p:sp>
        </mc:Fallback>
      </mc:AlternateContent>
      <p:sp>
        <p:nvSpPr>
          <p:cNvPr id="15" name="楕円 14">
            <a:extLst>
              <a:ext uri="{FF2B5EF4-FFF2-40B4-BE49-F238E27FC236}">
                <a16:creationId xmlns:a16="http://schemas.microsoft.com/office/drawing/2014/main" xmlns="" id="{2864DC14-2514-4C41-AB6C-C62C227E3CE9}"/>
              </a:ext>
            </a:extLst>
          </p:cNvPr>
          <p:cNvSpPr/>
          <p:nvPr/>
        </p:nvSpPr>
        <p:spPr>
          <a:xfrm>
            <a:off x="1295296" y="4750881"/>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6" name="テキスト ボックス 15">
                <a:extLst>
                  <a:ext uri="{FF2B5EF4-FFF2-40B4-BE49-F238E27FC236}">
                    <a16:creationId xmlns:a16="http://schemas.microsoft.com/office/drawing/2014/main" xmlns="" id="{982A9CC1-071F-41C2-BAE9-6950DCA8DED5}"/>
                  </a:ext>
                </a:extLst>
              </p:cNvPr>
              <p:cNvSpPr txBox="1"/>
              <p:nvPr/>
            </p:nvSpPr>
            <p:spPr>
              <a:xfrm>
                <a:off x="1295296" y="4682959"/>
                <a:ext cx="281423"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2</m:t>
                          </m:r>
                        </m:sub>
                      </m:sSub>
                    </m:oMath>
                  </m:oMathPara>
                </a14:m>
                <a:endParaRPr lang="ja-JP" altLang="en-US" dirty="0">
                  <a:solidFill>
                    <a:prstClr val="black"/>
                  </a:solidFill>
                </a:endParaRPr>
              </a:p>
            </p:txBody>
          </p:sp>
        </mc:Choice>
        <mc:Fallback xmlns="">
          <p:sp>
            <p:nvSpPr>
              <p:cNvPr id="16" name="テキスト ボックス 1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295296" y="4682959"/>
                <a:ext cx="281423" cy="276999"/>
              </a:xfrm>
              <a:prstGeom prst="rect">
                <a:avLst/>
              </a:prstGeom>
              <a:blipFill>
                <a:blip r:embed="rId9"/>
                <a:stretch>
                  <a:fillRect l="-12766" r="-6383" b="-15217"/>
                </a:stretch>
              </a:blipFill>
            </p:spPr>
            <p:txBody>
              <a:bodyPr/>
              <a:lstStyle/>
              <a:p>
                <a:r>
                  <a:rPr lang="ja-JP" altLang="en-US">
                    <a:noFill/>
                  </a:rPr>
                  <a:t> </a:t>
                </a:r>
              </a:p>
            </p:txBody>
          </p:sp>
        </mc:Fallback>
      </mc:AlternateContent>
      <p:sp>
        <p:nvSpPr>
          <p:cNvPr id="17" name="楕円 16">
            <a:extLst>
              <a:ext uri="{FF2B5EF4-FFF2-40B4-BE49-F238E27FC236}">
                <a16:creationId xmlns:a16="http://schemas.microsoft.com/office/drawing/2014/main" xmlns="" id="{2864DC14-2514-4C41-AB6C-C62C227E3CE9}"/>
              </a:ext>
            </a:extLst>
          </p:cNvPr>
          <p:cNvSpPr/>
          <p:nvPr/>
        </p:nvSpPr>
        <p:spPr>
          <a:xfrm>
            <a:off x="1295296" y="5109338"/>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8" name="テキスト ボックス 17">
                <a:extLst>
                  <a:ext uri="{FF2B5EF4-FFF2-40B4-BE49-F238E27FC236}">
                    <a16:creationId xmlns:a16="http://schemas.microsoft.com/office/drawing/2014/main" xmlns="" id="{982A9CC1-071F-41C2-BAE9-6950DCA8DED5}"/>
                  </a:ext>
                </a:extLst>
              </p:cNvPr>
              <p:cNvSpPr txBox="1"/>
              <p:nvPr/>
            </p:nvSpPr>
            <p:spPr>
              <a:xfrm>
                <a:off x="1295296" y="5041416"/>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3</m:t>
                          </m:r>
                        </m:sub>
                      </m:sSub>
                    </m:oMath>
                  </m:oMathPara>
                </a14:m>
                <a:endParaRPr lang="ja-JP" altLang="en-US" dirty="0">
                  <a:solidFill>
                    <a:prstClr val="black"/>
                  </a:solidFill>
                </a:endParaRPr>
              </a:p>
            </p:txBody>
          </p:sp>
        </mc:Choice>
        <mc:Fallback xmlns="">
          <p:sp>
            <p:nvSpPr>
              <p:cNvPr id="18" name="テキスト ボックス 1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295296" y="5041416"/>
                <a:ext cx="281424" cy="276999"/>
              </a:xfrm>
              <a:prstGeom prst="rect">
                <a:avLst/>
              </a:prstGeom>
              <a:blipFill>
                <a:blip r:embed="rId10"/>
                <a:stretch>
                  <a:fillRect l="-12766" r="-6383" b="-17778"/>
                </a:stretch>
              </a:blipFill>
            </p:spPr>
            <p:txBody>
              <a:bodyPr/>
              <a:lstStyle/>
              <a:p>
                <a:r>
                  <a:rPr lang="ja-JP" altLang="en-US">
                    <a:noFill/>
                  </a:rPr>
                  <a:t> </a:t>
                </a:r>
              </a:p>
            </p:txBody>
          </p:sp>
        </mc:Fallback>
      </mc:AlternateContent>
      <p:sp>
        <p:nvSpPr>
          <p:cNvPr id="19" name="楕円 18">
            <a:extLst>
              <a:ext uri="{FF2B5EF4-FFF2-40B4-BE49-F238E27FC236}">
                <a16:creationId xmlns:a16="http://schemas.microsoft.com/office/drawing/2014/main" xmlns="" id="{2864DC14-2514-4C41-AB6C-C62C227E3CE9}"/>
              </a:ext>
            </a:extLst>
          </p:cNvPr>
          <p:cNvSpPr/>
          <p:nvPr/>
        </p:nvSpPr>
        <p:spPr>
          <a:xfrm>
            <a:off x="1295296" y="541767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0" name="テキスト ボックス 19">
                <a:extLst>
                  <a:ext uri="{FF2B5EF4-FFF2-40B4-BE49-F238E27FC236}">
                    <a16:creationId xmlns:a16="http://schemas.microsoft.com/office/drawing/2014/main" xmlns="" id="{982A9CC1-071F-41C2-BAE9-6950DCA8DED5}"/>
                  </a:ext>
                </a:extLst>
              </p:cNvPr>
              <p:cNvSpPr txBox="1"/>
              <p:nvPr/>
            </p:nvSpPr>
            <p:spPr>
              <a:xfrm>
                <a:off x="1295296" y="5349751"/>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4</m:t>
                          </m:r>
                        </m:sub>
                      </m:sSub>
                    </m:oMath>
                  </m:oMathPara>
                </a14:m>
                <a:endParaRPr lang="ja-JP" altLang="en-US" dirty="0">
                  <a:solidFill>
                    <a:prstClr val="black"/>
                  </a:solidFill>
                </a:endParaRPr>
              </a:p>
            </p:txBody>
          </p:sp>
        </mc:Choice>
        <mc:Fallback xmlns="">
          <p:sp>
            <p:nvSpPr>
              <p:cNvPr id="20" name="テキスト ボックス 1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295296" y="5349751"/>
                <a:ext cx="281424" cy="276999"/>
              </a:xfrm>
              <a:prstGeom prst="rect">
                <a:avLst/>
              </a:prstGeom>
              <a:blipFill>
                <a:blip r:embed="rId11"/>
                <a:stretch>
                  <a:fillRect l="-12766" r="-6383" b="-15556"/>
                </a:stretch>
              </a:blipFill>
            </p:spPr>
            <p:txBody>
              <a:bodyPr/>
              <a:lstStyle/>
              <a:p>
                <a:r>
                  <a:rPr lang="ja-JP" altLang="en-US">
                    <a:noFill/>
                  </a:rPr>
                  <a:t> </a:t>
                </a:r>
              </a:p>
            </p:txBody>
          </p:sp>
        </mc:Fallback>
      </mc:AlternateContent>
      <p:sp>
        <p:nvSpPr>
          <p:cNvPr id="21" name="楕円 20">
            <a:extLst>
              <a:ext uri="{FF2B5EF4-FFF2-40B4-BE49-F238E27FC236}">
                <a16:creationId xmlns:a16="http://schemas.microsoft.com/office/drawing/2014/main" xmlns="" id="{2864DC14-2514-4C41-AB6C-C62C227E3CE9}"/>
              </a:ext>
            </a:extLst>
          </p:cNvPr>
          <p:cNvSpPr/>
          <p:nvPr/>
        </p:nvSpPr>
        <p:spPr>
          <a:xfrm>
            <a:off x="1299940" y="5782583"/>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2" name="テキスト ボックス 21">
                <a:extLst>
                  <a:ext uri="{FF2B5EF4-FFF2-40B4-BE49-F238E27FC236}">
                    <a16:creationId xmlns:a16="http://schemas.microsoft.com/office/drawing/2014/main" xmlns="" id="{982A9CC1-071F-41C2-BAE9-6950DCA8DED5}"/>
                  </a:ext>
                </a:extLst>
              </p:cNvPr>
              <p:cNvSpPr txBox="1"/>
              <p:nvPr/>
            </p:nvSpPr>
            <p:spPr>
              <a:xfrm>
                <a:off x="1299940" y="5714661"/>
                <a:ext cx="281424"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smtClean="0">
                              <a:solidFill>
                                <a:prstClr val="black"/>
                              </a:solidFill>
                              <a:latin typeface="Cambria Math" panose="02040503050406030204" pitchFamily="18" charset="0"/>
                            </a:rPr>
                            <m:t>5</m:t>
                          </m:r>
                        </m:sub>
                      </m:sSub>
                    </m:oMath>
                  </m:oMathPara>
                </a14:m>
                <a:endParaRPr lang="ja-JP" altLang="en-US" dirty="0">
                  <a:solidFill>
                    <a:prstClr val="black"/>
                  </a:solidFill>
                </a:endParaRPr>
              </a:p>
            </p:txBody>
          </p:sp>
        </mc:Choice>
        <mc:Fallback xmlns="">
          <p:sp>
            <p:nvSpPr>
              <p:cNvPr id="22" name="テキスト ボックス 21">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299940" y="5714661"/>
                <a:ext cx="281424" cy="276999"/>
              </a:xfrm>
              <a:prstGeom prst="rect">
                <a:avLst/>
              </a:prstGeom>
              <a:blipFill>
                <a:blip r:embed="rId12"/>
                <a:stretch>
                  <a:fillRect l="-13043" r="-8696" b="-15217"/>
                </a:stretch>
              </a:blipFill>
            </p:spPr>
            <p:txBody>
              <a:bodyPr/>
              <a:lstStyle/>
              <a:p>
                <a:r>
                  <a:rPr lang="ja-JP" altLang="en-US">
                    <a:noFill/>
                  </a:rPr>
                  <a:t> </a:t>
                </a:r>
              </a:p>
            </p:txBody>
          </p:sp>
        </mc:Fallback>
      </mc:AlternateContent>
      <p:sp>
        <p:nvSpPr>
          <p:cNvPr id="23" name="楕円 22">
            <a:extLst>
              <a:ext uri="{FF2B5EF4-FFF2-40B4-BE49-F238E27FC236}">
                <a16:creationId xmlns:a16="http://schemas.microsoft.com/office/drawing/2014/main" xmlns="" id="{2864DC14-2514-4C41-AB6C-C62C227E3CE9}"/>
              </a:ext>
            </a:extLst>
          </p:cNvPr>
          <p:cNvSpPr/>
          <p:nvPr/>
        </p:nvSpPr>
        <p:spPr>
          <a:xfrm>
            <a:off x="2003587" y="4531950"/>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4" name="テキスト ボックス 23">
                <a:extLst>
                  <a:ext uri="{FF2B5EF4-FFF2-40B4-BE49-F238E27FC236}">
                    <a16:creationId xmlns:a16="http://schemas.microsoft.com/office/drawing/2014/main" xmlns="" id="{982A9CC1-071F-41C2-BAE9-6950DCA8DED5}"/>
                  </a:ext>
                </a:extLst>
              </p:cNvPr>
              <p:cNvSpPr txBox="1"/>
              <p:nvPr/>
            </p:nvSpPr>
            <p:spPr>
              <a:xfrm>
                <a:off x="2003587" y="4536428"/>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24" name="テキスト ボックス 2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003587" y="4536428"/>
                <a:ext cx="327205" cy="268984"/>
              </a:xfrm>
              <a:prstGeom prst="rect">
                <a:avLst/>
              </a:prstGeom>
              <a:blipFill>
                <a:blip r:embed="rId13"/>
                <a:stretch>
                  <a:fillRect l="-7547" t="-2273" r="-11321" b="-15909"/>
                </a:stretch>
              </a:blipFill>
            </p:spPr>
            <p:txBody>
              <a:bodyPr/>
              <a:lstStyle/>
              <a:p>
                <a:r>
                  <a:rPr lang="ja-JP" altLang="en-US">
                    <a:noFill/>
                  </a:rPr>
                  <a:t> </a:t>
                </a:r>
              </a:p>
            </p:txBody>
          </p:sp>
        </mc:Fallback>
      </mc:AlternateContent>
      <p:sp>
        <p:nvSpPr>
          <p:cNvPr id="25" name="楕円 24">
            <a:extLst>
              <a:ext uri="{FF2B5EF4-FFF2-40B4-BE49-F238E27FC236}">
                <a16:creationId xmlns:a16="http://schemas.microsoft.com/office/drawing/2014/main" xmlns="" id="{2864DC14-2514-4C41-AB6C-C62C227E3CE9}"/>
              </a:ext>
            </a:extLst>
          </p:cNvPr>
          <p:cNvSpPr/>
          <p:nvPr/>
        </p:nvSpPr>
        <p:spPr>
          <a:xfrm>
            <a:off x="2003587" y="4870912"/>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6" name="テキスト ボックス 25">
                <a:extLst>
                  <a:ext uri="{FF2B5EF4-FFF2-40B4-BE49-F238E27FC236}">
                    <a16:creationId xmlns:a16="http://schemas.microsoft.com/office/drawing/2014/main" xmlns="" id="{982A9CC1-071F-41C2-BAE9-6950DCA8DED5}"/>
                  </a:ext>
                </a:extLst>
              </p:cNvPr>
              <p:cNvSpPr txBox="1"/>
              <p:nvPr/>
            </p:nvSpPr>
            <p:spPr>
              <a:xfrm>
                <a:off x="1995809" y="4858829"/>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26" name="テキスト ボックス 2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1995809" y="4858829"/>
                <a:ext cx="327205" cy="268984"/>
              </a:xfrm>
              <a:prstGeom prst="rect">
                <a:avLst/>
              </a:prstGeom>
              <a:blipFill>
                <a:blip r:embed="rId14"/>
                <a:stretch>
                  <a:fillRect l="-5556" t="-2273" r="-11111" b="-15909"/>
                </a:stretch>
              </a:blipFill>
            </p:spPr>
            <p:txBody>
              <a:bodyPr/>
              <a:lstStyle/>
              <a:p>
                <a:r>
                  <a:rPr lang="ja-JP" altLang="en-US">
                    <a:noFill/>
                  </a:rPr>
                  <a:t> </a:t>
                </a:r>
              </a:p>
            </p:txBody>
          </p:sp>
        </mc:Fallback>
      </mc:AlternateContent>
      <p:sp>
        <p:nvSpPr>
          <p:cNvPr id="27" name="楕円 26">
            <a:extLst>
              <a:ext uri="{FF2B5EF4-FFF2-40B4-BE49-F238E27FC236}">
                <a16:creationId xmlns:a16="http://schemas.microsoft.com/office/drawing/2014/main" xmlns="" id="{2864DC14-2514-4C41-AB6C-C62C227E3CE9}"/>
              </a:ext>
            </a:extLst>
          </p:cNvPr>
          <p:cNvSpPr/>
          <p:nvPr/>
        </p:nvSpPr>
        <p:spPr>
          <a:xfrm>
            <a:off x="2003587" y="5229369"/>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28" name="テキスト ボックス 27">
                <a:extLst>
                  <a:ext uri="{FF2B5EF4-FFF2-40B4-BE49-F238E27FC236}">
                    <a16:creationId xmlns:a16="http://schemas.microsoft.com/office/drawing/2014/main" xmlns="" id="{982A9CC1-071F-41C2-BAE9-6950DCA8DED5}"/>
                  </a:ext>
                </a:extLst>
              </p:cNvPr>
              <p:cNvSpPr txBox="1"/>
              <p:nvPr/>
            </p:nvSpPr>
            <p:spPr>
              <a:xfrm>
                <a:off x="2003587" y="5161447"/>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28" name="テキスト ボックス 2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003587" y="5161447"/>
                <a:ext cx="327205" cy="268984"/>
              </a:xfrm>
              <a:prstGeom prst="rect">
                <a:avLst/>
              </a:prstGeom>
              <a:blipFill>
                <a:blip r:embed="rId15"/>
                <a:stretch>
                  <a:fillRect l="-7547" t="-4545" r="-11321" b="-15909"/>
                </a:stretch>
              </a:blipFill>
            </p:spPr>
            <p:txBody>
              <a:bodyPr/>
              <a:lstStyle/>
              <a:p>
                <a:r>
                  <a:rPr lang="ja-JP" altLang="en-US">
                    <a:noFill/>
                  </a:rPr>
                  <a:t> </a:t>
                </a:r>
              </a:p>
            </p:txBody>
          </p:sp>
        </mc:Fallback>
      </mc:AlternateContent>
      <p:sp>
        <p:nvSpPr>
          <p:cNvPr id="29" name="楕円 28">
            <a:extLst>
              <a:ext uri="{FF2B5EF4-FFF2-40B4-BE49-F238E27FC236}">
                <a16:creationId xmlns:a16="http://schemas.microsoft.com/office/drawing/2014/main" xmlns="" id="{2864DC14-2514-4C41-AB6C-C62C227E3CE9}"/>
              </a:ext>
            </a:extLst>
          </p:cNvPr>
          <p:cNvSpPr/>
          <p:nvPr/>
        </p:nvSpPr>
        <p:spPr>
          <a:xfrm>
            <a:off x="2003587" y="553770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0" name="テキスト ボックス 29">
                <a:extLst>
                  <a:ext uri="{FF2B5EF4-FFF2-40B4-BE49-F238E27FC236}">
                    <a16:creationId xmlns:a16="http://schemas.microsoft.com/office/drawing/2014/main" xmlns="" id="{982A9CC1-071F-41C2-BAE9-6950DCA8DED5}"/>
                  </a:ext>
                </a:extLst>
              </p:cNvPr>
              <p:cNvSpPr txBox="1"/>
              <p:nvPr/>
            </p:nvSpPr>
            <p:spPr>
              <a:xfrm>
                <a:off x="2003587" y="5469782"/>
                <a:ext cx="327205" cy="27033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4</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30" name="テキスト ボックス 2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003587" y="5469782"/>
                <a:ext cx="327205" cy="270330"/>
              </a:xfrm>
              <a:prstGeom prst="rect">
                <a:avLst/>
              </a:prstGeom>
              <a:blipFill>
                <a:blip r:embed="rId16"/>
                <a:stretch>
                  <a:fillRect l="-7547" t="-2222" r="-11321" b="-13333"/>
                </a:stretch>
              </a:blipFill>
            </p:spPr>
            <p:txBody>
              <a:bodyPr/>
              <a:lstStyle/>
              <a:p>
                <a:r>
                  <a:rPr lang="ja-JP" altLang="en-US">
                    <a:noFill/>
                  </a:rPr>
                  <a:t> </a:t>
                </a:r>
              </a:p>
            </p:txBody>
          </p:sp>
        </mc:Fallback>
      </mc:AlternateContent>
      <p:sp>
        <p:nvSpPr>
          <p:cNvPr id="31" name="楕円 30">
            <a:extLst>
              <a:ext uri="{FF2B5EF4-FFF2-40B4-BE49-F238E27FC236}">
                <a16:creationId xmlns:a16="http://schemas.microsoft.com/office/drawing/2014/main" xmlns="" id="{2864DC14-2514-4C41-AB6C-C62C227E3CE9}"/>
              </a:ext>
            </a:extLst>
          </p:cNvPr>
          <p:cNvSpPr/>
          <p:nvPr/>
        </p:nvSpPr>
        <p:spPr>
          <a:xfrm>
            <a:off x="2743273" y="4693282"/>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2" name="テキスト ボックス 31">
                <a:extLst>
                  <a:ext uri="{FF2B5EF4-FFF2-40B4-BE49-F238E27FC236}">
                    <a16:creationId xmlns:a16="http://schemas.microsoft.com/office/drawing/2014/main" xmlns="" id="{982A9CC1-071F-41C2-BAE9-6950DCA8DED5}"/>
                  </a:ext>
                </a:extLst>
              </p:cNvPr>
              <p:cNvSpPr txBox="1"/>
              <p:nvPr/>
            </p:nvSpPr>
            <p:spPr>
              <a:xfrm>
                <a:off x="2743273" y="4625360"/>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a:solidFill>
                                <a:prstClr val="black"/>
                              </a:solidFill>
                              <a:latin typeface="Cambria Math" panose="02040503050406030204" pitchFamily="18" charset="0"/>
                            </a:rPr>
                            <m:t>1</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32" name="テキスト ボックス 31">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743273" y="4625360"/>
                <a:ext cx="327205" cy="268984"/>
              </a:xfrm>
              <a:prstGeom prst="rect">
                <a:avLst/>
              </a:prstGeom>
              <a:blipFill>
                <a:blip r:embed="rId17"/>
                <a:stretch>
                  <a:fillRect l="-5556" t="-4545" r="-11111" b="-15909"/>
                </a:stretch>
              </a:blipFill>
            </p:spPr>
            <p:txBody>
              <a:bodyPr/>
              <a:lstStyle/>
              <a:p>
                <a:r>
                  <a:rPr lang="ja-JP" altLang="en-US">
                    <a:noFill/>
                  </a:rPr>
                  <a:t> </a:t>
                </a:r>
              </a:p>
            </p:txBody>
          </p:sp>
        </mc:Fallback>
      </mc:AlternateContent>
      <p:sp>
        <p:nvSpPr>
          <p:cNvPr id="33" name="楕円 32">
            <a:extLst>
              <a:ext uri="{FF2B5EF4-FFF2-40B4-BE49-F238E27FC236}">
                <a16:creationId xmlns:a16="http://schemas.microsoft.com/office/drawing/2014/main" xmlns="" id="{2864DC14-2514-4C41-AB6C-C62C227E3CE9}"/>
              </a:ext>
            </a:extLst>
          </p:cNvPr>
          <p:cNvSpPr/>
          <p:nvPr/>
        </p:nvSpPr>
        <p:spPr>
          <a:xfrm>
            <a:off x="2743273" y="5032244"/>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4" name="テキスト ボックス 33">
                <a:extLst>
                  <a:ext uri="{FF2B5EF4-FFF2-40B4-BE49-F238E27FC236}">
                    <a16:creationId xmlns:a16="http://schemas.microsoft.com/office/drawing/2014/main" xmlns="" id="{982A9CC1-071F-41C2-BAE9-6950DCA8DED5}"/>
                  </a:ext>
                </a:extLst>
              </p:cNvPr>
              <p:cNvSpPr txBox="1"/>
              <p:nvPr/>
            </p:nvSpPr>
            <p:spPr>
              <a:xfrm>
                <a:off x="2743273" y="4964322"/>
                <a:ext cx="327205"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2</m:t>
                          </m:r>
                        </m:sub>
                        <m:sup>
                          <m:r>
                            <a:rPr lang="en-US" altLang="ja-JP"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3</m:t>
                          </m:r>
                          <m:r>
                            <a:rPr lang="en-US" altLang="ja-JP" sz="1400"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34" name="テキスト ボックス 33">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743273" y="4964322"/>
                <a:ext cx="327205" cy="268984"/>
              </a:xfrm>
              <a:prstGeom prst="rect">
                <a:avLst/>
              </a:prstGeom>
              <a:blipFill>
                <a:blip r:embed="rId18"/>
                <a:stretch>
                  <a:fillRect l="-5556" t="-2273" r="-11111" b="-15909"/>
                </a:stretch>
              </a:blipFill>
            </p:spPr>
            <p:txBody>
              <a:bodyPr/>
              <a:lstStyle/>
              <a:p>
                <a:r>
                  <a:rPr lang="ja-JP" altLang="en-US">
                    <a:noFill/>
                  </a:rPr>
                  <a:t> </a:t>
                </a:r>
              </a:p>
            </p:txBody>
          </p:sp>
        </mc:Fallback>
      </mc:AlternateContent>
      <p:sp>
        <p:nvSpPr>
          <p:cNvPr id="35" name="楕円 34">
            <a:extLst>
              <a:ext uri="{FF2B5EF4-FFF2-40B4-BE49-F238E27FC236}">
                <a16:creationId xmlns:a16="http://schemas.microsoft.com/office/drawing/2014/main" xmlns="" id="{2864DC14-2514-4C41-AB6C-C62C227E3CE9}"/>
              </a:ext>
            </a:extLst>
          </p:cNvPr>
          <p:cNvSpPr/>
          <p:nvPr/>
        </p:nvSpPr>
        <p:spPr>
          <a:xfrm>
            <a:off x="2743273" y="5390701"/>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6" name="テキスト ボックス 35">
                <a:extLst>
                  <a:ext uri="{FF2B5EF4-FFF2-40B4-BE49-F238E27FC236}">
                    <a16:creationId xmlns:a16="http://schemas.microsoft.com/office/drawing/2014/main" xmlns="" id="{982A9CC1-071F-41C2-BAE9-6950DCA8DED5}"/>
                  </a:ext>
                </a:extLst>
              </p:cNvPr>
              <p:cNvSpPr txBox="1"/>
              <p:nvPr/>
            </p:nvSpPr>
            <p:spPr>
              <a:xfrm>
                <a:off x="2743273" y="5322779"/>
                <a:ext cx="327204" cy="26898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𝑧</m:t>
                          </m:r>
                        </m:e>
                        <m:sub>
                          <m:r>
                            <a:rPr lang="en-US" altLang="ja-JP" sz="1400" i="1" smtClean="0">
                              <a:solidFill>
                                <a:prstClr val="black"/>
                              </a:solidFill>
                              <a:latin typeface="Cambria Math" panose="02040503050406030204" pitchFamily="18" charset="0"/>
                            </a:rPr>
                            <m:t>3</m:t>
                          </m:r>
                        </m:sub>
                        <m:sup>
                          <m:r>
                            <a:rPr lang="en-US" altLang="ja-JP" sz="1400" i="1">
                              <a:solidFill>
                                <a:prstClr val="black"/>
                              </a:solidFill>
                              <a:latin typeface="Cambria Math" panose="02040503050406030204" pitchFamily="18" charset="0"/>
                            </a:rPr>
                            <m:t>(2)</m:t>
                          </m:r>
                        </m:sup>
                      </m:sSubSup>
                    </m:oMath>
                  </m:oMathPara>
                </a14:m>
                <a:endParaRPr lang="ja-JP" altLang="en-US" dirty="0">
                  <a:solidFill>
                    <a:prstClr val="black"/>
                  </a:solidFill>
                </a:endParaRPr>
              </a:p>
            </p:txBody>
          </p:sp>
        </mc:Choice>
        <mc:Fallback xmlns="">
          <p:sp>
            <p:nvSpPr>
              <p:cNvPr id="36" name="テキスト ボックス 35">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2743273" y="5322779"/>
                <a:ext cx="327204" cy="268984"/>
              </a:xfrm>
              <a:prstGeom prst="rect">
                <a:avLst/>
              </a:prstGeom>
              <a:blipFill>
                <a:blip r:embed="rId19"/>
                <a:stretch>
                  <a:fillRect l="-5556" t="-2273" r="-11111" b="-15909"/>
                </a:stretch>
              </a:blipFill>
            </p:spPr>
            <p:txBody>
              <a:bodyPr/>
              <a:lstStyle/>
              <a:p>
                <a:r>
                  <a:rPr lang="ja-JP" altLang="en-US">
                    <a:noFill/>
                  </a:rPr>
                  <a:t> </a:t>
                </a:r>
              </a:p>
            </p:txBody>
          </p:sp>
        </mc:Fallback>
      </mc:AlternateContent>
      <p:sp>
        <p:nvSpPr>
          <p:cNvPr id="37" name="楕円 36">
            <a:extLst>
              <a:ext uri="{FF2B5EF4-FFF2-40B4-BE49-F238E27FC236}">
                <a16:creationId xmlns:a16="http://schemas.microsoft.com/office/drawing/2014/main" xmlns="" id="{2864DC14-2514-4C41-AB6C-C62C227E3CE9}"/>
              </a:ext>
            </a:extLst>
          </p:cNvPr>
          <p:cNvSpPr/>
          <p:nvPr/>
        </p:nvSpPr>
        <p:spPr>
          <a:xfrm>
            <a:off x="3415525" y="4688918"/>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8" name="テキスト ボックス 37">
                <a:extLst>
                  <a:ext uri="{FF2B5EF4-FFF2-40B4-BE49-F238E27FC236}">
                    <a16:creationId xmlns:a16="http://schemas.microsoft.com/office/drawing/2014/main" xmlns="" id="{982A9CC1-071F-41C2-BAE9-6950DCA8DED5}"/>
                  </a:ext>
                </a:extLst>
              </p:cNvPr>
              <p:cNvSpPr txBox="1"/>
              <p:nvPr/>
            </p:nvSpPr>
            <p:spPr>
              <a:xfrm>
                <a:off x="3415525" y="4620996"/>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38" name="テキスト ボックス 37">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415525" y="4620996"/>
                <a:ext cx="276101" cy="276999"/>
              </a:xfrm>
              <a:prstGeom prst="rect">
                <a:avLst/>
              </a:prstGeom>
              <a:blipFill>
                <a:blip r:embed="rId20"/>
                <a:stretch>
                  <a:fillRect l="-21739" r="-6522" b="-26667"/>
                </a:stretch>
              </a:blipFill>
            </p:spPr>
            <p:txBody>
              <a:bodyPr/>
              <a:lstStyle/>
              <a:p>
                <a:r>
                  <a:rPr lang="ja-JP" altLang="en-US">
                    <a:noFill/>
                  </a:rPr>
                  <a:t> </a:t>
                </a:r>
              </a:p>
            </p:txBody>
          </p:sp>
        </mc:Fallback>
      </mc:AlternateContent>
      <p:sp>
        <p:nvSpPr>
          <p:cNvPr id="39" name="楕円 38">
            <a:extLst>
              <a:ext uri="{FF2B5EF4-FFF2-40B4-BE49-F238E27FC236}">
                <a16:creationId xmlns:a16="http://schemas.microsoft.com/office/drawing/2014/main" xmlns="" id="{2864DC14-2514-4C41-AB6C-C62C227E3CE9}"/>
              </a:ext>
            </a:extLst>
          </p:cNvPr>
          <p:cNvSpPr/>
          <p:nvPr/>
        </p:nvSpPr>
        <p:spPr>
          <a:xfrm>
            <a:off x="3415525" y="5027880"/>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a16="http://schemas.microsoft.com/office/drawing/2014/main" xmlns="" id="{982A9CC1-071F-41C2-BAE9-6950DCA8DED5}"/>
                  </a:ext>
                </a:extLst>
              </p:cNvPr>
              <p:cNvSpPr txBox="1"/>
              <p:nvPr/>
            </p:nvSpPr>
            <p:spPr>
              <a:xfrm>
                <a:off x="3415525" y="4959958"/>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40" name="テキスト ボックス 39">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415525" y="4959958"/>
                <a:ext cx="276101" cy="276999"/>
              </a:xfrm>
              <a:prstGeom prst="rect">
                <a:avLst/>
              </a:prstGeom>
              <a:blipFill>
                <a:blip r:embed="rId21"/>
                <a:stretch>
                  <a:fillRect l="-21739" r="-6522" b="-26667"/>
                </a:stretch>
              </a:blipFill>
            </p:spPr>
            <p:txBody>
              <a:bodyPr/>
              <a:lstStyle/>
              <a:p>
                <a:r>
                  <a:rPr lang="ja-JP" altLang="en-US">
                    <a:noFill/>
                  </a:rPr>
                  <a:t> </a:t>
                </a:r>
              </a:p>
            </p:txBody>
          </p:sp>
        </mc:Fallback>
      </mc:AlternateContent>
      <p:sp>
        <p:nvSpPr>
          <p:cNvPr id="41" name="楕円 40">
            <a:extLst>
              <a:ext uri="{FF2B5EF4-FFF2-40B4-BE49-F238E27FC236}">
                <a16:creationId xmlns:a16="http://schemas.microsoft.com/office/drawing/2014/main" xmlns="" id="{2864DC14-2514-4C41-AB6C-C62C227E3CE9}"/>
              </a:ext>
            </a:extLst>
          </p:cNvPr>
          <p:cNvSpPr/>
          <p:nvPr/>
        </p:nvSpPr>
        <p:spPr>
          <a:xfrm>
            <a:off x="3415525" y="5386337"/>
            <a:ext cx="240062" cy="240062"/>
          </a:xfrm>
          <a:prstGeom prst="ellipse">
            <a:avLst/>
          </a:prstGeom>
          <a:solidFill>
            <a:schemeClr val="accent6">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42" name="テキスト ボックス 41">
                <a:extLst>
                  <a:ext uri="{FF2B5EF4-FFF2-40B4-BE49-F238E27FC236}">
                    <a16:creationId xmlns:a16="http://schemas.microsoft.com/office/drawing/2014/main" xmlns="" id="{982A9CC1-071F-41C2-BAE9-6950DCA8DED5}"/>
                  </a:ext>
                </a:extLst>
              </p:cNvPr>
              <p:cNvSpPr txBox="1"/>
              <p:nvPr/>
            </p:nvSpPr>
            <p:spPr>
              <a:xfrm>
                <a:off x="3415525" y="5318415"/>
                <a:ext cx="276101" cy="276999"/>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1</m:t>
                          </m:r>
                        </m:sub>
                      </m:sSub>
                    </m:oMath>
                  </m:oMathPara>
                </a14:m>
                <a:endParaRPr lang="ja-JP" altLang="en-US" dirty="0">
                  <a:solidFill>
                    <a:prstClr val="black"/>
                  </a:solidFill>
                </a:endParaRPr>
              </a:p>
            </p:txBody>
          </p:sp>
        </mc:Choice>
        <mc:Fallback xmlns="">
          <p:sp>
            <p:nvSpPr>
              <p:cNvPr id="42" name="テキスト ボックス 41">
                <a:extLst>
                  <a:ext uri="{FF2B5EF4-FFF2-40B4-BE49-F238E27FC236}">
                    <a16:creationId xmlns:a16="http://schemas.microsoft.com/office/drawing/2014/main" id="{982A9CC1-071F-41C2-BAE9-6950DCA8DED5}"/>
                  </a:ext>
                </a:extLst>
              </p:cNvPr>
              <p:cNvSpPr txBox="1">
                <a:spLocks noRot="1" noChangeAspect="1" noMove="1" noResize="1" noEditPoints="1" noAdjustHandles="1" noChangeArrowheads="1" noChangeShapeType="1" noTextEdit="1"/>
              </p:cNvSpPr>
              <p:nvPr/>
            </p:nvSpPr>
            <p:spPr>
              <a:xfrm>
                <a:off x="3415525" y="5318415"/>
                <a:ext cx="276101" cy="276999"/>
              </a:xfrm>
              <a:prstGeom prst="rect">
                <a:avLst/>
              </a:prstGeom>
              <a:blipFill>
                <a:blip r:embed="rId22"/>
                <a:stretch>
                  <a:fillRect l="-21739" r="-6522" b="-23913"/>
                </a:stretch>
              </a:blipFill>
            </p:spPr>
            <p:txBody>
              <a:bodyPr/>
              <a:lstStyle/>
              <a:p>
                <a:r>
                  <a:rPr lang="ja-JP" altLang="en-US">
                    <a:noFill/>
                  </a:rPr>
                  <a:t> </a:t>
                </a:r>
              </a:p>
            </p:txBody>
          </p:sp>
        </mc:Fallback>
      </mc:AlternateContent>
      <p:cxnSp>
        <p:nvCxnSpPr>
          <p:cNvPr id="43" name="直線矢印コネクタ 42">
            <a:extLst>
              <a:ext uri="{FF2B5EF4-FFF2-40B4-BE49-F238E27FC236}">
                <a16:creationId xmlns:a16="http://schemas.microsoft.com/office/drawing/2014/main" xmlns="" id="{8863E59B-58F8-4E78-AA68-070045B24CA7}"/>
              </a:ext>
            </a:extLst>
          </p:cNvPr>
          <p:cNvCxnSpPr>
            <a:cxnSpLocks/>
            <a:stCxn id="14" idx="3"/>
            <a:endCxn id="26" idx="1"/>
          </p:cNvCxnSpPr>
          <p:nvPr/>
        </p:nvCxnSpPr>
        <p:spPr>
          <a:xfrm>
            <a:off x="1571397" y="4482497"/>
            <a:ext cx="424412" cy="510824"/>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矢印コネクタ 43">
            <a:extLst>
              <a:ext uri="{FF2B5EF4-FFF2-40B4-BE49-F238E27FC236}">
                <a16:creationId xmlns:a16="http://schemas.microsoft.com/office/drawing/2014/main" xmlns="" id="{8863E59B-58F8-4E78-AA68-070045B24CA7}"/>
              </a:ext>
            </a:extLst>
          </p:cNvPr>
          <p:cNvCxnSpPr>
            <a:cxnSpLocks/>
            <a:stCxn id="14" idx="3"/>
            <a:endCxn id="28" idx="1"/>
          </p:cNvCxnSpPr>
          <p:nvPr/>
        </p:nvCxnSpPr>
        <p:spPr>
          <a:xfrm>
            <a:off x="1571397" y="4482497"/>
            <a:ext cx="432190" cy="81344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矢印コネクタ 44">
            <a:extLst>
              <a:ext uri="{FF2B5EF4-FFF2-40B4-BE49-F238E27FC236}">
                <a16:creationId xmlns:a16="http://schemas.microsoft.com/office/drawing/2014/main" xmlns="" id="{8863E59B-58F8-4E78-AA68-070045B24CA7}"/>
              </a:ext>
            </a:extLst>
          </p:cNvPr>
          <p:cNvCxnSpPr>
            <a:cxnSpLocks/>
            <a:stCxn id="14" idx="3"/>
            <a:endCxn id="30" idx="1"/>
          </p:cNvCxnSpPr>
          <p:nvPr/>
        </p:nvCxnSpPr>
        <p:spPr>
          <a:xfrm>
            <a:off x="1571397" y="4482497"/>
            <a:ext cx="432190" cy="112245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矢印コネクタ 45">
            <a:extLst>
              <a:ext uri="{FF2B5EF4-FFF2-40B4-BE49-F238E27FC236}">
                <a16:creationId xmlns:a16="http://schemas.microsoft.com/office/drawing/2014/main" xmlns="" id="{8863E59B-58F8-4E78-AA68-070045B24CA7}"/>
              </a:ext>
            </a:extLst>
          </p:cNvPr>
          <p:cNvCxnSpPr>
            <a:cxnSpLocks/>
            <a:stCxn id="16" idx="3"/>
            <a:endCxn id="24" idx="1"/>
          </p:cNvCxnSpPr>
          <p:nvPr/>
        </p:nvCxnSpPr>
        <p:spPr>
          <a:xfrm flipV="1">
            <a:off x="1576719" y="4670920"/>
            <a:ext cx="426868" cy="15053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7" name="直線矢印コネクタ 46">
            <a:extLst>
              <a:ext uri="{FF2B5EF4-FFF2-40B4-BE49-F238E27FC236}">
                <a16:creationId xmlns:a16="http://schemas.microsoft.com/office/drawing/2014/main" xmlns="" id="{8863E59B-58F8-4E78-AA68-070045B24CA7}"/>
              </a:ext>
            </a:extLst>
          </p:cNvPr>
          <p:cNvCxnSpPr>
            <a:cxnSpLocks/>
            <a:stCxn id="16" idx="3"/>
            <a:endCxn id="26" idx="1"/>
          </p:cNvCxnSpPr>
          <p:nvPr/>
        </p:nvCxnSpPr>
        <p:spPr>
          <a:xfrm>
            <a:off x="1576719" y="4821459"/>
            <a:ext cx="419090" cy="17186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直線矢印コネクタ 47">
            <a:extLst>
              <a:ext uri="{FF2B5EF4-FFF2-40B4-BE49-F238E27FC236}">
                <a16:creationId xmlns:a16="http://schemas.microsoft.com/office/drawing/2014/main" xmlns="" id="{8863E59B-58F8-4E78-AA68-070045B24CA7}"/>
              </a:ext>
            </a:extLst>
          </p:cNvPr>
          <p:cNvCxnSpPr>
            <a:cxnSpLocks/>
            <a:stCxn id="16" idx="3"/>
            <a:endCxn id="28" idx="1"/>
          </p:cNvCxnSpPr>
          <p:nvPr/>
        </p:nvCxnSpPr>
        <p:spPr>
          <a:xfrm>
            <a:off x="1576719" y="4821459"/>
            <a:ext cx="426868" cy="47448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a:extLst>
              <a:ext uri="{FF2B5EF4-FFF2-40B4-BE49-F238E27FC236}">
                <a16:creationId xmlns:a16="http://schemas.microsoft.com/office/drawing/2014/main" xmlns="" id="{8863E59B-58F8-4E78-AA68-070045B24CA7}"/>
              </a:ext>
            </a:extLst>
          </p:cNvPr>
          <p:cNvCxnSpPr>
            <a:cxnSpLocks/>
            <a:stCxn id="16" idx="3"/>
            <a:endCxn id="30" idx="1"/>
          </p:cNvCxnSpPr>
          <p:nvPr/>
        </p:nvCxnSpPr>
        <p:spPr>
          <a:xfrm>
            <a:off x="1576719" y="4821459"/>
            <a:ext cx="426868" cy="78348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a:extLst>
              <a:ext uri="{FF2B5EF4-FFF2-40B4-BE49-F238E27FC236}">
                <a16:creationId xmlns:a16="http://schemas.microsoft.com/office/drawing/2014/main" xmlns="" id="{8863E59B-58F8-4E78-AA68-070045B24CA7}"/>
              </a:ext>
            </a:extLst>
          </p:cNvPr>
          <p:cNvCxnSpPr>
            <a:cxnSpLocks/>
            <a:stCxn id="18" idx="3"/>
            <a:endCxn id="24" idx="1"/>
          </p:cNvCxnSpPr>
          <p:nvPr/>
        </p:nvCxnSpPr>
        <p:spPr>
          <a:xfrm flipV="1">
            <a:off x="1576720" y="4670920"/>
            <a:ext cx="426867" cy="508996"/>
          </a:xfrm>
          <a:prstGeom prst="straightConnector1">
            <a:avLst/>
          </a:prstGeom>
          <a:ln w="63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線矢印コネクタ 50">
            <a:extLst>
              <a:ext uri="{FF2B5EF4-FFF2-40B4-BE49-F238E27FC236}">
                <a16:creationId xmlns:a16="http://schemas.microsoft.com/office/drawing/2014/main" xmlns="" id="{8863E59B-58F8-4E78-AA68-070045B24CA7}"/>
              </a:ext>
            </a:extLst>
          </p:cNvPr>
          <p:cNvCxnSpPr>
            <a:cxnSpLocks/>
            <a:stCxn id="18" idx="3"/>
            <a:endCxn id="26" idx="1"/>
          </p:cNvCxnSpPr>
          <p:nvPr/>
        </p:nvCxnSpPr>
        <p:spPr>
          <a:xfrm flipV="1">
            <a:off x="1576720" y="4993321"/>
            <a:ext cx="419089" cy="1865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線矢印コネクタ 51">
            <a:extLst>
              <a:ext uri="{FF2B5EF4-FFF2-40B4-BE49-F238E27FC236}">
                <a16:creationId xmlns:a16="http://schemas.microsoft.com/office/drawing/2014/main" xmlns="" id="{8863E59B-58F8-4E78-AA68-070045B24CA7}"/>
              </a:ext>
            </a:extLst>
          </p:cNvPr>
          <p:cNvCxnSpPr>
            <a:cxnSpLocks/>
            <a:stCxn id="18" idx="3"/>
            <a:endCxn id="28" idx="1"/>
          </p:cNvCxnSpPr>
          <p:nvPr/>
        </p:nvCxnSpPr>
        <p:spPr>
          <a:xfrm>
            <a:off x="1576720" y="5179916"/>
            <a:ext cx="426867" cy="11602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直線矢印コネクタ 52">
            <a:extLst>
              <a:ext uri="{FF2B5EF4-FFF2-40B4-BE49-F238E27FC236}">
                <a16:creationId xmlns:a16="http://schemas.microsoft.com/office/drawing/2014/main" xmlns="" id="{8863E59B-58F8-4E78-AA68-070045B24CA7}"/>
              </a:ext>
            </a:extLst>
          </p:cNvPr>
          <p:cNvCxnSpPr>
            <a:cxnSpLocks/>
            <a:stCxn id="18" idx="3"/>
            <a:endCxn id="30" idx="1"/>
          </p:cNvCxnSpPr>
          <p:nvPr/>
        </p:nvCxnSpPr>
        <p:spPr>
          <a:xfrm>
            <a:off x="1576720" y="5179916"/>
            <a:ext cx="426867" cy="4250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矢印コネクタ 53">
            <a:extLst>
              <a:ext uri="{FF2B5EF4-FFF2-40B4-BE49-F238E27FC236}">
                <a16:creationId xmlns:a16="http://schemas.microsoft.com/office/drawing/2014/main" xmlns="" id="{8863E59B-58F8-4E78-AA68-070045B24CA7}"/>
              </a:ext>
            </a:extLst>
          </p:cNvPr>
          <p:cNvCxnSpPr>
            <a:cxnSpLocks/>
            <a:stCxn id="20" idx="3"/>
            <a:endCxn id="24" idx="1"/>
          </p:cNvCxnSpPr>
          <p:nvPr/>
        </p:nvCxnSpPr>
        <p:spPr>
          <a:xfrm flipV="1">
            <a:off x="1576720" y="4670920"/>
            <a:ext cx="426867" cy="81733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矢印コネクタ 54">
            <a:extLst>
              <a:ext uri="{FF2B5EF4-FFF2-40B4-BE49-F238E27FC236}">
                <a16:creationId xmlns:a16="http://schemas.microsoft.com/office/drawing/2014/main" xmlns="" id="{8863E59B-58F8-4E78-AA68-070045B24CA7}"/>
              </a:ext>
            </a:extLst>
          </p:cNvPr>
          <p:cNvCxnSpPr>
            <a:cxnSpLocks/>
            <a:stCxn id="20" idx="3"/>
            <a:endCxn id="26" idx="1"/>
          </p:cNvCxnSpPr>
          <p:nvPr/>
        </p:nvCxnSpPr>
        <p:spPr>
          <a:xfrm flipV="1">
            <a:off x="1576720" y="4993321"/>
            <a:ext cx="419089" cy="49493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矢印コネクタ 55">
            <a:extLst>
              <a:ext uri="{FF2B5EF4-FFF2-40B4-BE49-F238E27FC236}">
                <a16:creationId xmlns:a16="http://schemas.microsoft.com/office/drawing/2014/main" xmlns="" id="{8863E59B-58F8-4E78-AA68-070045B24CA7}"/>
              </a:ext>
            </a:extLst>
          </p:cNvPr>
          <p:cNvCxnSpPr>
            <a:cxnSpLocks/>
            <a:stCxn id="20" idx="3"/>
            <a:endCxn id="28" idx="1"/>
          </p:cNvCxnSpPr>
          <p:nvPr/>
        </p:nvCxnSpPr>
        <p:spPr>
          <a:xfrm flipV="1">
            <a:off x="1576720" y="5295939"/>
            <a:ext cx="426867" cy="19231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矢印コネクタ 56">
            <a:extLst>
              <a:ext uri="{FF2B5EF4-FFF2-40B4-BE49-F238E27FC236}">
                <a16:creationId xmlns:a16="http://schemas.microsoft.com/office/drawing/2014/main" xmlns="" id="{8863E59B-58F8-4E78-AA68-070045B24CA7}"/>
              </a:ext>
            </a:extLst>
          </p:cNvPr>
          <p:cNvCxnSpPr>
            <a:cxnSpLocks/>
            <a:endCxn id="30" idx="1"/>
          </p:cNvCxnSpPr>
          <p:nvPr/>
        </p:nvCxnSpPr>
        <p:spPr>
          <a:xfrm>
            <a:off x="1605114" y="5487899"/>
            <a:ext cx="398473" cy="11704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矢印コネクタ 57">
            <a:extLst>
              <a:ext uri="{FF2B5EF4-FFF2-40B4-BE49-F238E27FC236}">
                <a16:creationId xmlns:a16="http://schemas.microsoft.com/office/drawing/2014/main" xmlns="" id="{8863E59B-58F8-4E78-AA68-070045B24CA7}"/>
              </a:ext>
            </a:extLst>
          </p:cNvPr>
          <p:cNvCxnSpPr>
            <a:cxnSpLocks/>
            <a:stCxn id="22" idx="3"/>
            <a:endCxn id="24" idx="1"/>
          </p:cNvCxnSpPr>
          <p:nvPr/>
        </p:nvCxnSpPr>
        <p:spPr>
          <a:xfrm flipV="1">
            <a:off x="1581364" y="4670920"/>
            <a:ext cx="422223" cy="118224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矢印コネクタ 58">
            <a:extLst>
              <a:ext uri="{FF2B5EF4-FFF2-40B4-BE49-F238E27FC236}">
                <a16:creationId xmlns:a16="http://schemas.microsoft.com/office/drawing/2014/main" xmlns="" id="{8863E59B-58F8-4E78-AA68-070045B24CA7}"/>
              </a:ext>
            </a:extLst>
          </p:cNvPr>
          <p:cNvCxnSpPr>
            <a:cxnSpLocks/>
            <a:stCxn id="22" idx="3"/>
            <a:endCxn id="26" idx="1"/>
          </p:cNvCxnSpPr>
          <p:nvPr/>
        </p:nvCxnSpPr>
        <p:spPr>
          <a:xfrm flipV="1">
            <a:off x="1581364" y="4993321"/>
            <a:ext cx="414445" cy="85984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矢印コネクタ 59">
            <a:extLst>
              <a:ext uri="{FF2B5EF4-FFF2-40B4-BE49-F238E27FC236}">
                <a16:creationId xmlns:a16="http://schemas.microsoft.com/office/drawing/2014/main" xmlns="" id="{8863E59B-58F8-4E78-AA68-070045B24CA7}"/>
              </a:ext>
            </a:extLst>
          </p:cNvPr>
          <p:cNvCxnSpPr>
            <a:cxnSpLocks/>
            <a:stCxn id="22" idx="3"/>
            <a:endCxn id="28" idx="1"/>
          </p:cNvCxnSpPr>
          <p:nvPr/>
        </p:nvCxnSpPr>
        <p:spPr>
          <a:xfrm flipV="1">
            <a:off x="1581364" y="5295939"/>
            <a:ext cx="422223" cy="55722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矢印コネクタ 60">
            <a:extLst>
              <a:ext uri="{FF2B5EF4-FFF2-40B4-BE49-F238E27FC236}">
                <a16:creationId xmlns:a16="http://schemas.microsoft.com/office/drawing/2014/main" xmlns="" id="{8863E59B-58F8-4E78-AA68-070045B24CA7}"/>
              </a:ext>
            </a:extLst>
          </p:cNvPr>
          <p:cNvCxnSpPr>
            <a:cxnSpLocks/>
            <a:stCxn id="22" idx="3"/>
            <a:endCxn id="30" idx="1"/>
          </p:cNvCxnSpPr>
          <p:nvPr/>
        </p:nvCxnSpPr>
        <p:spPr>
          <a:xfrm flipV="1">
            <a:off x="1581364" y="5604947"/>
            <a:ext cx="422223" cy="24821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矢印コネクタ 61">
            <a:extLst>
              <a:ext uri="{FF2B5EF4-FFF2-40B4-BE49-F238E27FC236}">
                <a16:creationId xmlns:a16="http://schemas.microsoft.com/office/drawing/2014/main" xmlns="" id="{8863E59B-58F8-4E78-AA68-070045B24CA7}"/>
              </a:ext>
            </a:extLst>
          </p:cNvPr>
          <p:cNvCxnSpPr>
            <a:cxnSpLocks/>
            <a:stCxn id="26" idx="3"/>
            <a:endCxn id="32" idx="1"/>
          </p:cNvCxnSpPr>
          <p:nvPr/>
        </p:nvCxnSpPr>
        <p:spPr>
          <a:xfrm flipV="1">
            <a:off x="2323014" y="4759852"/>
            <a:ext cx="420259" cy="23346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矢印コネクタ 62">
            <a:extLst>
              <a:ext uri="{FF2B5EF4-FFF2-40B4-BE49-F238E27FC236}">
                <a16:creationId xmlns:a16="http://schemas.microsoft.com/office/drawing/2014/main" xmlns="" id="{8863E59B-58F8-4E78-AA68-070045B24CA7}"/>
              </a:ext>
            </a:extLst>
          </p:cNvPr>
          <p:cNvCxnSpPr>
            <a:cxnSpLocks/>
            <a:stCxn id="24" idx="3"/>
            <a:endCxn id="34" idx="1"/>
          </p:cNvCxnSpPr>
          <p:nvPr/>
        </p:nvCxnSpPr>
        <p:spPr>
          <a:xfrm>
            <a:off x="2330792" y="4670920"/>
            <a:ext cx="412481" cy="42789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矢印コネクタ 63">
            <a:extLst>
              <a:ext uri="{FF2B5EF4-FFF2-40B4-BE49-F238E27FC236}">
                <a16:creationId xmlns:a16="http://schemas.microsoft.com/office/drawing/2014/main" xmlns="" id="{8863E59B-58F8-4E78-AA68-070045B24CA7}"/>
              </a:ext>
            </a:extLst>
          </p:cNvPr>
          <p:cNvCxnSpPr>
            <a:cxnSpLocks/>
            <a:stCxn id="24" idx="3"/>
            <a:endCxn id="36" idx="1"/>
          </p:cNvCxnSpPr>
          <p:nvPr/>
        </p:nvCxnSpPr>
        <p:spPr>
          <a:xfrm>
            <a:off x="2330792" y="4670920"/>
            <a:ext cx="412481" cy="78635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矢印コネクタ 64">
            <a:extLst>
              <a:ext uri="{FF2B5EF4-FFF2-40B4-BE49-F238E27FC236}">
                <a16:creationId xmlns:a16="http://schemas.microsoft.com/office/drawing/2014/main" xmlns="" id="{8863E59B-58F8-4E78-AA68-070045B24CA7}"/>
              </a:ext>
            </a:extLst>
          </p:cNvPr>
          <p:cNvCxnSpPr>
            <a:cxnSpLocks/>
            <a:stCxn id="26" idx="3"/>
            <a:endCxn id="34" idx="1"/>
          </p:cNvCxnSpPr>
          <p:nvPr/>
        </p:nvCxnSpPr>
        <p:spPr>
          <a:xfrm>
            <a:off x="2323014" y="4993321"/>
            <a:ext cx="420259" cy="10549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矢印コネクタ 65">
            <a:extLst>
              <a:ext uri="{FF2B5EF4-FFF2-40B4-BE49-F238E27FC236}">
                <a16:creationId xmlns:a16="http://schemas.microsoft.com/office/drawing/2014/main" xmlns="" id="{8863E59B-58F8-4E78-AA68-070045B24CA7}"/>
              </a:ext>
            </a:extLst>
          </p:cNvPr>
          <p:cNvCxnSpPr>
            <a:cxnSpLocks/>
            <a:stCxn id="26" idx="3"/>
          </p:cNvCxnSpPr>
          <p:nvPr/>
        </p:nvCxnSpPr>
        <p:spPr>
          <a:xfrm>
            <a:off x="2323014" y="4993321"/>
            <a:ext cx="376442" cy="480191"/>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矢印コネクタ 66">
            <a:extLst>
              <a:ext uri="{FF2B5EF4-FFF2-40B4-BE49-F238E27FC236}">
                <a16:creationId xmlns:a16="http://schemas.microsoft.com/office/drawing/2014/main" xmlns="" id="{8863E59B-58F8-4E78-AA68-070045B24CA7}"/>
              </a:ext>
            </a:extLst>
          </p:cNvPr>
          <p:cNvCxnSpPr>
            <a:cxnSpLocks/>
            <a:stCxn id="28" idx="3"/>
            <a:endCxn id="32" idx="1"/>
          </p:cNvCxnSpPr>
          <p:nvPr/>
        </p:nvCxnSpPr>
        <p:spPr>
          <a:xfrm flipV="1">
            <a:off x="2330792" y="4759852"/>
            <a:ext cx="412481" cy="536087"/>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矢印コネクタ 67">
            <a:extLst>
              <a:ext uri="{FF2B5EF4-FFF2-40B4-BE49-F238E27FC236}">
                <a16:creationId xmlns:a16="http://schemas.microsoft.com/office/drawing/2014/main" xmlns="" id="{8863E59B-58F8-4E78-AA68-070045B24CA7}"/>
              </a:ext>
            </a:extLst>
          </p:cNvPr>
          <p:cNvCxnSpPr>
            <a:cxnSpLocks/>
            <a:stCxn id="28" idx="3"/>
            <a:endCxn id="34" idx="1"/>
          </p:cNvCxnSpPr>
          <p:nvPr/>
        </p:nvCxnSpPr>
        <p:spPr>
          <a:xfrm flipV="1">
            <a:off x="2330792" y="5098814"/>
            <a:ext cx="412481" cy="19712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矢印コネクタ 68">
            <a:extLst>
              <a:ext uri="{FF2B5EF4-FFF2-40B4-BE49-F238E27FC236}">
                <a16:creationId xmlns:a16="http://schemas.microsoft.com/office/drawing/2014/main" xmlns="" id="{8863E59B-58F8-4E78-AA68-070045B24CA7}"/>
              </a:ext>
            </a:extLst>
          </p:cNvPr>
          <p:cNvCxnSpPr>
            <a:cxnSpLocks/>
            <a:stCxn id="28" idx="3"/>
            <a:endCxn id="36" idx="1"/>
          </p:cNvCxnSpPr>
          <p:nvPr/>
        </p:nvCxnSpPr>
        <p:spPr>
          <a:xfrm>
            <a:off x="2330792" y="5295939"/>
            <a:ext cx="412481" cy="16133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矢印コネクタ 69">
            <a:extLst>
              <a:ext uri="{FF2B5EF4-FFF2-40B4-BE49-F238E27FC236}">
                <a16:creationId xmlns:a16="http://schemas.microsoft.com/office/drawing/2014/main" xmlns="" id="{8863E59B-58F8-4E78-AA68-070045B24CA7}"/>
              </a:ext>
            </a:extLst>
          </p:cNvPr>
          <p:cNvCxnSpPr>
            <a:cxnSpLocks/>
            <a:stCxn id="30" idx="3"/>
            <a:endCxn id="32" idx="1"/>
          </p:cNvCxnSpPr>
          <p:nvPr/>
        </p:nvCxnSpPr>
        <p:spPr>
          <a:xfrm flipV="1">
            <a:off x="2330792" y="4759852"/>
            <a:ext cx="412481" cy="845095"/>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直線矢印コネクタ 70">
            <a:extLst>
              <a:ext uri="{FF2B5EF4-FFF2-40B4-BE49-F238E27FC236}">
                <a16:creationId xmlns:a16="http://schemas.microsoft.com/office/drawing/2014/main" xmlns="" id="{8863E59B-58F8-4E78-AA68-070045B24CA7}"/>
              </a:ext>
            </a:extLst>
          </p:cNvPr>
          <p:cNvCxnSpPr>
            <a:cxnSpLocks/>
            <a:stCxn id="30" idx="3"/>
            <a:endCxn id="34" idx="1"/>
          </p:cNvCxnSpPr>
          <p:nvPr/>
        </p:nvCxnSpPr>
        <p:spPr>
          <a:xfrm flipV="1">
            <a:off x="2330792" y="5098814"/>
            <a:ext cx="412481" cy="50613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直線矢印コネクタ 71">
            <a:extLst>
              <a:ext uri="{FF2B5EF4-FFF2-40B4-BE49-F238E27FC236}">
                <a16:creationId xmlns:a16="http://schemas.microsoft.com/office/drawing/2014/main" xmlns="" id="{8863E59B-58F8-4E78-AA68-070045B24CA7}"/>
              </a:ext>
            </a:extLst>
          </p:cNvPr>
          <p:cNvCxnSpPr>
            <a:cxnSpLocks/>
            <a:stCxn id="30" idx="3"/>
            <a:endCxn id="36" idx="1"/>
          </p:cNvCxnSpPr>
          <p:nvPr/>
        </p:nvCxnSpPr>
        <p:spPr>
          <a:xfrm flipV="1">
            <a:off x="2330792" y="5457271"/>
            <a:ext cx="412481" cy="14767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矢印コネクタ 72">
            <a:extLst>
              <a:ext uri="{FF2B5EF4-FFF2-40B4-BE49-F238E27FC236}">
                <a16:creationId xmlns:a16="http://schemas.microsoft.com/office/drawing/2014/main" xmlns="" id="{8863E59B-58F8-4E78-AA68-070045B24CA7}"/>
              </a:ext>
            </a:extLst>
          </p:cNvPr>
          <p:cNvCxnSpPr>
            <a:cxnSpLocks/>
            <a:stCxn id="32" idx="3"/>
            <a:endCxn id="38" idx="1"/>
          </p:cNvCxnSpPr>
          <p:nvPr/>
        </p:nvCxnSpPr>
        <p:spPr>
          <a:xfrm flipV="1">
            <a:off x="3070478" y="4759496"/>
            <a:ext cx="345047" cy="35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xmlns="" id="{8863E59B-58F8-4E78-AA68-070045B24CA7}"/>
              </a:ext>
            </a:extLst>
          </p:cNvPr>
          <p:cNvCxnSpPr>
            <a:cxnSpLocks/>
          </p:cNvCxnSpPr>
          <p:nvPr/>
        </p:nvCxnSpPr>
        <p:spPr>
          <a:xfrm>
            <a:off x="3015685" y="4768223"/>
            <a:ext cx="396151" cy="3345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xmlns="" id="{8863E59B-58F8-4E78-AA68-070045B24CA7}"/>
              </a:ext>
            </a:extLst>
          </p:cNvPr>
          <p:cNvCxnSpPr>
            <a:cxnSpLocks/>
            <a:stCxn id="32" idx="3"/>
            <a:endCxn id="42" idx="1"/>
          </p:cNvCxnSpPr>
          <p:nvPr/>
        </p:nvCxnSpPr>
        <p:spPr>
          <a:xfrm>
            <a:off x="3070478" y="4759852"/>
            <a:ext cx="345047" cy="6970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矢印コネクタ 75">
            <a:extLst>
              <a:ext uri="{FF2B5EF4-FFF2-40B4-BE49-F238E27FC236}">
                <a16:creationId xmlns:a16="http://schemas.microsoft.com/office/drawing/2014/main" xmlns="" id="{8863E59B-58F8-4E78-AA68-070045B24CA7}"/>
              </a:ext>
            </a:extLst>
          </p:cNvPr>
          <p:cNvCxnSpPr>
            <a:cxnSpLocks/>
          </p:cNvCxnSpPr>
          <p:nvPr/>
        </p:nvCxnSpPr>
        <p:spPr>
          <a:xfrm flipV="1">
            <a:off x="2987024" y="5125390"/>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矢印コネクタ 76">
            <a:extLst>
              <a:ext uri="{FF2B5EF4-FFF2-40B4-BE49-F238E27FC236}">
                <a16:creationId xmlns:a16="http://schemas.microsoft.com/office/drawing/2014/main" xmlns="" id="{8863E59B-58F8-4E78-AA68-070045B24CA7}"/>
              </a:ext>
            </a:extLst>
          </p:cNvPr>
          <p:cNvCxnSpPr>
            <a:cxnSpLocks/>
            <a:endCxn id="42" idx="1"/>
          </p:cNvCxnSpPr>
          <p:nvPr/>
        </p:nvCxnSpPr>
        <p:spPr>
          <a:xfrm>
            <a:off x="2983335" y="5134117"/>
            <a:ext cx="432190" cy="32279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矢印コネクタ 77">
            <a:extLst>
              <a:ext uri="{FF2B5EF4-FFF2-40B4-BE49-F238E27FC236}">
                <a16:creationId xmlns:a16="http://schemas.microsoft.com/office/drawing/2014/main" xmlns="" id="{8863E59B-58F8-4E78-AA68-070045B24CA7}"/>
              </a:ext>
            </a:extLst>
          </p:cNvPr>
          <p:cNvCxnSpPr>
            <a:cxnSpLocks/>
            <a:endCxn id="38" idx="1"/>
          </p:cNvCxnSpPr>
          <p:nvPr/>
        </p:nvCxnSpPr>
        <p:spPr>
          <a:xfrm flipV="1">
            <a:off x="2987024" y="4759496"/>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矢印コネクタ 78">
            <a:extLst>
              <a:ext uri="{FF2B5EF4-FFF2-40B4-BE49-F238E27FC236}">
                <a16:creationId xmlns:a16="http://schemas.microsoft.com/office/drawing/2014/main" xmlns="" id="{8863E59B-58F8-4E78-AA68-070045B24CA7}"/>
              </a:ext>
            </a:extLst>
          </p:cNvPr>
          <p:cNvCxnSpPr>
            <a:cxnSpLocks/>
          </p:cNvCxnSpPr>
          <p:nvPr/>
        </p:nvCxnSpPr>
        <p:spPr>
          <a:xfrm flipV="1">
            <a:off x="2992607" y="5515232"/>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矢印コネクタ 79">
            <a:extLst>
              <a:ext uri="{FF2B5EF4-FFF2-40B4-BE49-F238E27FC236}">
                <a16:creationId xmlns:a16="http://schemas.microsoft.com/office/drawing/2014/main" xmlns="" id="{8863E59B-58F8-4E78-AA68-070045B24CA7}"/>
              </a:ext>
            </a:extLst>
          </p:cNvPr>
          <p:cNvCxnSpPr>
            <a:cxnSpLocks/>
            <a:endCxn id="38" idx="1"/>
          </p:cNvCxnSpPr>
          <p:nvPr/>
        </p:nvCxnSpPr>
        <p:spPr>
          <a:xfrm flipV="1">
            <a:off x="2988918" y="4759496"/>
            <a:ext cx="426607" cy="76446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直線矢印コネクタ 80">
            <a:extLst>
              <a:ext uri="{FF2B5EF4-FFF2-40B4-BE49-F238E27FC236}">
                <a16:creationId xmlns:a16="http://schemas.microsoft.com/office/drawing/2014/main" xmlns="" id="{8863E59B-58F8-4E78-AA68-070045B24CA7}"/>
              </a:ext>
            </a:extLst>
          </p:cNvPr>
          <p:cNvCxnSpPr>
            <a:cxnSpLocks/>
          </p:cNvCxnSpPr>
          <p:nvPr/>
        </p:nvCxnSpPr>
        <p:spPr>
          <a:xfrm flipV="1">
            <a:off x="2992607" y="5149338"/>
            <a:ext cx="428501" cy="370258"/>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直線矢印コネクタ 81">
            <a:extLst>
              <a:ext uri="{FF2B5EF4-FFF2-40B4-BE49-F238E27FC236}">
                <a16:creationId xmlns:a16="http://schemas.microsoft.com/office/drawing/2014/main" xmlns="" id="{8863E59B-58F8-4E78-AA68-070045B24CA7}"/>
              </a:ext>
            </a:extLst>
          </p:cNvPr>
          <p:cNvCxnSpPr>
            <a:cxnSpLocks/>
          </p:cNvCxnSpPr>
          <p:nvPr/>
        </p:nvCxnSpPr>
        <p:spPr>
          <a:xfrm flipV="1">
            <a:off x="3682354" y="5502004"/>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直線矢印コネクタ 82">
            <a:extLst>
              <a:ext uri="{FF2B5EF4-FFF2-40B4-BE49-F238E27FC236}">
                <a16:creationId xmlns:a16="http://schemas.microsoft.com/office/drawing/2014/main" xmlns="" id="{8863E59B-58F8-4E78-AA68-070045B24CA7}"/>
              </a:ext>
            </a:extLst>
          </p:cNvPr>
          <p:cNvCxnSpPr>
            <a:cxnSpLocks/>
          </p:cNvCxnSpPr>
          <p:nvPr/>
        </p:nvCxnSpPr>
        <p:spPr>
          <a:xfrm flipV="1">
            <a:off x="3655587" y="5134117"/>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直線矢印コネクタ 83">
            <a:extLst>
              <a:ext uri="{FF2B5EF4-FFF2-40B4-BE49-F238E27FC236}">
                <a16:creationId xmlns:a16="http://schemas.microsoft.com/office/drawing/2014/main" xmlns="" id="{8863E59B-58F8-4E78-AA68-070045B24CA7}"/>
              </a:ext>
            </a:extLst>
          </p:cNvPr>
          <p:cNvCxnSpPr>
            <a:cxnSpLocks/>
          </p:cNvCxnSpPr>
          <p:nvPr/>
        </p:nvCxnSpPr>
        <p:spPr>
          <a:xfrm flipV="1">
            <a:off x="3655587" y="4781147"/>
            <a:ext cx="396151" cy="436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5" name="テキスト ボックス 84"/>
              <p:cNvSpPr txBox="1"/>
              <p:nvPr/>
            </p:nvSpPr>
            <p:spPr>
              <a:xfrm>
                <a:off x="1260981" y="6150085"/>
                <a:ext cx="403957" cy="330860"/>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=1</m:t>
                      </m:r>
                    </m:oMath>
                  </m:oMathPara>
                </a14:m>
                <a:endParaRPr lang="en-US" altLang="ja-JP" sz="1100" dirty="0">
                  <a:solidFill>
                    <a:prstClr val="black"/>
                  </a:solidFill>
                </a:endParaRPr>
              </a:p>
              <a:p>
                <a:pPr defTabSz="457200"/>
                <a:r>
                  <a:rPr lang="ja-JP" altLang="en-US" sz="1050" dirty="0">
                    <a:solidFill>
                      <a:prstClr val="black"/>
                    </a:solidFill>
                  </a:rPr>
                  <a:t>入力層</a:t>
                </a:r>
                <a:endParaRPr lang="ja-JP" altLang="en-US" sz="1600" dirty="0">
                  <a:solidFill>
                    <a:prstClr val="black"/>
                  </a:solidFill>
                </a:endParaRPr>
              </a:p>
            </p:txBody>
          </p:sp>
        </mc:Choice>
        <mc:Fallback xmlns="">
          <p:sp>
            <p:nvSpPr>
              <p:cNvPr id="85" name="テキスト ボックス 84"/>
              <p:cNvSpPr txBox="1">
                <a:spLocks noRot="1" noChangeAspect="1" noMove="1" noResize="1" noEditPoints="1" noAdjustHandles="1" noChangeArrowheads="1" noChangeShapeType="1" noTextEdit="1"/>
              </p:cNvSpPr>
              <p:nvPr/>
            </p:nvSpPr>
            <p:spPr>
              <a:xfrm>
                <a:off x="1260981" y="6150085"/>
                <a:ext cx="403957" cy="330860"/>
              </a:xfrm>
              <a:prstGeom prst="rect">
                <a:avLst/>
              </a:prstGeom>
              <a:blipFill>
                <a:blip r:embed="rId23"/>
                <a:stretch>
                  <a:fillRect l="-21212" r="-19697" b="-240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6" name="テキスト ボックス 85"/>
              <p:cNvSpPr txBox="1"/>
              <p:nvPr/>
            </p:nvSpPr>
            <p:spPr>
              <a:xfrm>
                <a:off x="1951551" y="5886524"/>
                <a:ext cx="404470"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=2</m:t>
                      </m:r>
                    </m:oMath>
                  </m:oMathPara>
                </a14:m>
                <a:endParaRPr lang="en-US" altLang="ja-JP" sz="1100" dirty="0">
                  <a:solidFill>
                    <a:prstClr val="black"/>
                  </a:solidFill>
                </a:endParaRPr>
              </a:p>
              <a:p>
                <a:pPr defTabSz="457200"/>
                <a:r>
                  <a:rPr lang="ja-JP" altLang="en-US" sz="1000" dirty="0">
                    <a:solidFill>
                      <a:prstClr val="black"/>
                    </a:solidFill>
                  </a:rPr>
                  <a:t>中間層</a:t>
                </a:r>
                <a:endParaRPr lang="ja-JP" altLang="en-US" sz="1400" dirty="0">
                  <a:solidFill>
                    <a:prstClr val="black"/>
                  </a:solidFill>
                </a:endParaRPr>
              </a:p>
              <a:p>
                <a:pPr defTabSz="457200"/>
                <a:endParaRPr lang="ja-JP" altLang="en-US" dirty="0">
                  <a:solidFill>
                    <a:prstClr val="black"/>
                  </a:solidFill>
                </a:endParaRPr>
              </a:p>
            </p:txBody>
          </p:sp>
        </mc:Choice>
        <mc:Fallback xmlns="">
          <p:sp>
            <p:nvSpPr>
              <p:cNvPr id="86" name="テキスト ボックス 85"/>
              <p:cNvSpPr txBox="1">
                <a:spLocks noRot="1" noChangeAspect="1" noMove="1" noResize="1" noEditPoints="1" noAdjustHandles="1" noChangeArrowheads="1" noChangeShapeType="1" noTextEdit="1"/>
              </p:cNvSpPr>
              <p:nvPr/>
            </p:nvSpPr>
            <p:spPr>
              <a:xfrm>
                <a:off x="1951551" y="5886524"/>
                <a:ext cx="404470" cy="600164"/>
              </a:xfrm>
              <a:prstGeom prst="rect">
                <a:avLst/>
              </a:prstGeom>
              <a:blipFill>
                <a:blip r:embed="rId24"/>
                <a:stretch>
                  <a:fillRect l="-19697" r="-1515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7" name="テキスト ボックス 86"/>
              <p:cNvSpPr txBox="1"/>
              <p:nvPr/>
            </p:nvSpPr>
            <p:spPr>
              <a:xfrm>
                <a:off x="2645482" y="5834745"/>
                <a:ext cx="384721" cy="600164"/>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=3</m:t>
                      </m:r>
                    </m:oMath>
                  </m:oMathPara>
                </a14:m>
                <a:endParaRPr lang="en-US" altLang="ja-JP" sz="1100" dirty="0">
                  <a:solidFill>
                    <a:prstClr val="black"/>
                  </a:solidFill>
                </a:endParaRPr>
              </a:p>
              <a:p>
                <a:pPr defTabSz="457200"/>
                <a:r>
                  <a:rPr lang="ja-JP" altLang="en-US" sz="1000" dirty="0">
                    <a:solidFill>
                      <a:prstClr val="black"/>
                    </a:solidFill>
                  </a:rPr>
                  <a:t>中間層</a:t>
                </a:r>
                <a:r>
                  <a:rPr lang="en-US" altLang="ja-JP" sz="1100" dirty="0">
                    <a:solidFill>
                      <a:prstClr val="black"/>
                    </a:solidFill>
                  </a:rPr>
                  <a:t/>
                </a:r>
                <a:br>
                  <a:rPr lang="en-US" altLang="ja-JP" sz="1100" dirty="0">
                    <a:solidFill>
                      <a:prstClr val="black"/>
                    </a:solidFill>
                  </a:rPr>
                </a:br>
                <a:endParaRPr lang="ja-JP" altLang="en-US" dirty="0">
                  <a:solidFill>
                    <a:prstClr val="black"/>
                  </a:solidFill>
                </a:endParaRPr>
              </a:p>
            </p:txBody>
          </p:sp>
        </mc:Choice>
        <mc:Fallback xmlns="">
          <p:sp>
            <p:nvSpPr>
              <p:cNvPr id="87" name="テキスト ボックス 86"/>
              <p:cNvSpPr txBox="1">
                <a:spLocks noRot="1" noChangeAspect="1" noMove="1" noResize="1" noEditPoints="1" noAdjustHandles="1" noChangeArrowheads="1" noChangeShapeType="1" noTextEdit="1"/>
              </p:cNvSpPr>
              <p:nvPr/>
            </p:nvSpPr>
            <p:spPr>
              <a:xfrm>
                <a:off x="2645482" y="5834745"/>
                <a:ext cx="384721" cy="600164"/>
              </a:xfrm>
              <a:prstGeom prst="rect">
                <a:avLst/>
              </a:prstGeom>
              <a:blipFill>
                <a:blip r:embed="rId25"/>
                <a:stretch>
                  <a:fillRect l="-20635" r="-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8" name="テキスト ボックス 87"/>
              <p:cNvSpPr txBox="1"/>
              <p:nvPr/>
            </p:nvSpPr>
            <p:spPr>
              <a:xfrm>
                <a:off x="3347493" y="5878539"/>
                <a:ext cx="421334" cy="323165"/>
              </a:xfrm>
              <a:prstGeom prst="rect">
                <a:avLst/>
              </a:prstGeom>
              <a:noFill/>
            </p:spPr>
            <p:txBody>
              <a:bodyPr wrap="none" lIns="0" tIns="0" rIns="0" bIns="0" rtlCol="0">
                <a:spAutoFit/>
              </a:bodyPr>
              <a:lstStyle/>
              <a:p>
                <a:pPr defTabSz="457200"/>
                <a14:m>
                  <m:oMathPara xmlns:m="http://schemas.openxmlformats.org/officeDocument/2006/math">
                    <m:oMathParaPr>
                      <m:jc m:val="centerGroup"/>
                    </m:oMathParaPr>
                    <m:oMath xmlns:m="http://schemas.openxmlformats.org/officeDocument/2006/math">
                      <m:r>
                        <a:rPr lang="en-US" altLang="ja-JP" sz="1100" i="1" smtClean="0">
                          <a:solidFill>
                            <a:prstClr val="black"/>
                          </a:solidFill>
                          <a:latin typeface="Cambria Math" panose="02040503050406030204" pitchFamily="18" charset="0"/>
                        </a:rPr>
                        <m:t>𝑙</m:t>
                      </m:r>
                      <m:r>
                        <a:rPr lang="en-US" altLang="ja-JP" sz="1100" i="1" smtClean="0">
                          <a:solidFill>
                            <a:prstClr val="black"/>
                          </a:solidFill>
                          <a:latin typeface="Cambria Math" panose="02040503050406030204" pitchFamily="18" charset="0"/>
                        </a:rPr>
                        <m:t>=4</m:t>
                      </m:r>
                    </m:oMath>
                  </m:oMathPara>
                </a14:m>
                <a:endParaRPr lang="en-US" altLang="ja-JP" dirty="0">
                  <a:solidFill>
                    <a:prstClr val="black"/>
                  </a:solidFill>
                </a:endParaRPr>
              </a:p>
              <a:p>
                <a:pPr defTabSz="457200"/>
                <a:r>
                  <a:rPr lang="ja-JP" altLang="en-US" sz="1000" dirty="0">
                    <a:solidFill>
                      <a:prstClr val="black"/>
                    </a:solidFill>
                  </a:rPr>
                  <a:t>出力層</a:t>
                </a:r>
              </a:p>
            </p:txBody>
          </p:sp>
        </mc:Choice>
        <mc:Fallback xmlns="">
          <p:sp>
            <p:nvSpPr>
              <p:cNvPr id="88" name="テキスト ボックス 87"/>
              <p:cNvSpPr txBox="1">
                <a:spLocks noRot="1" noChangeAspect="1" noMove="1" noResize="1" noEditPoints="1" noAdjustHandles="1" noChangeArrowheads="1" noChangeShapeType="1" noTextEdit="1"/>
              </p:cNvSpPr>
              <p:nvPr/>
            </p:nvSpPr>
            <p:spPr>
              <a:xfrm>
                <a:off x="3347493" y="5878539"/>
                <a:ext cx="421334" cy="323165"/>
              </a:xfrm>
              <a:prstGeom prst="rect">
                <a:avLst/>
              </a:prstGeom>
              <a:blipFill>
                <a:blip r:embed="rId26"/>
                <a:stretch>
                  <a:fillRect l="-18841" r="-10145" b="-24528"/>
                </a:stretch>
              </a:blipFill>
            </p:spPr>
            <p:txBody>
              <a:bodyPr/>
              <a:lstStyle/>
              <a:p>
                <a:r>
                  <a:rPr lang="ja-JP" altLang="en-US">
                    <a:noFill/>
                  </a:rPr>
                  <a:t> </a:t>
                </a:r>
              </a:p>
            </p:txBody>
          </p:sp>
        </mc:Fallback>
      </mc:AlternateContent>
      <p:sp>
        <p:nvSpPr>
          <p:cNvPr id="2" name="下矢印 1"/>
          <p:cNvSpPr/>
          <p:nvPr/>
        </p:nvSpPr>
        <p:spPr>
          <a:xfrm rot="16200000">
            <a:off x="4287536" y="1491132"/>
            <a:ext cx="672594" cy="7300155"/>
          </a:xfrm>
          <a:prstGeom prst="downArrow">
            <a:avLst/>
          </a:prstGeom>
          <a:solidFill>
            <a:srgbClr val="FF0000">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dirty="0">
              <a:solidFill>
                <a:prstClr val="white"/>
              </a:solidFill>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776212" y="5004874"/>
                <a:ext cx="6758453" cy="307777"/>
              </a:xfrm>
              <a:prstGeom prst="rect">
                <a:avLst/>
              </a:prstGeom>
              <a:noFill/>
            </p:spPr>
            <p:txBody>
              <a:bodyPr wrap="none" rtlCol="0">
                <a:spAutoFit/>
              </a:bodyPr>
              <a:lstStyle/>
              <a:p>
                <a:pPr defTabSz="457200"/>
                <a:r>
                  <a:rPr lang="ja-JP" altLang="en-US" sz="1200" b="1" dirty="0">
                    <a:solidFill>
                      <a:prstClr val="white"/>
                    </a:solidFill>
                  </a:rPr>
                  <a:t>　　　　　　</a:t>
                </a:r>
                <a:r>
                  <a:rPr lang="ja-JP" altLang="en-US" sz="1400" b="1" dirty="0">
                    <a:solidFill>
                      <a:prstClr val="white"/>
                    </a:solidFill>
                  </a:rPr>
                  <a:t>訓練されたニューラルネットに入れれば，</a:t>
                </a:r>
                <a14:m>
                  <m:oMath xmlns:m="http://schemas.openxmlformats.org/officeDocument/2006/math">
                    <m:r>
                      <a:rPr lang="en-US" altLang="ja-JP" sz="1400" b="1" i="1" dirty="0" smtClean="0">
                        <a:solidFill>
                          <a:prstClr val="white"/>
                        </a:solidFill>
                        <a:latin typeface="Cambria Math" panose="02040503050406030204" pitchFamily="18" charset="0"/>
                      </a:rPr>
                      <m:t>𝒚</m:t>
                    </m:r>
                    <m:r>
                      <a:rPr lang="en-US" altLang="ja-JP" sz="1400" b="1" i="1" dirty="0" smtClean="0">
                        <a:solidFill>
                          <a:prstClr val="white"/>
                        </a:solidFill>
                        <a:latin typeface="Cambria Math" panose="02040503050406030204" pitchFamily="18" charset="0"/>
                      </a:rPr>
                      <m:t>=</m:t>
                    </m:r>
                    <m:r>
                      <a:rPr lang="en-US" altLang="ja-JP" sz="1400" b="1" i="1" dirty="0" smtClean="0">
                        <a:solidFill>
                          <a:prstClr val="white"/>
                        </a:solidFill>
                        <a:latin typeface="Cambria Math" panose="02040503050406030204" pitchFamily="18" charset="0"/>
                      </a:rPr>
                      <m:t>𝟎</m:t>
                    </m:r>
                    <m:r>
                      <a:rPr lang="en-US" altLang="ja-JP" sz="1400" b="1" i="1" dirty="0" smtClean="0">
                        <a:solidFill>
                          <a:prstClr val="white"/>
                        </a:solidFill>
                        <a:latin typeface="Cambria Math" panose="02040503050406030204" pitchFamily="18" charset="0"/>
                      </a:rPr>
                      <m:t>,</m:t>
                    </m:r>
                    <m:r>
                      <a:rPr lang="en-US" altLang="ja-JP" sz="1400" b="1" i="1" dirty="0" smtClean="0">
                        <a:solidFill>
                          <a:prstClr val="white"/>
                        </a:solidFill>
                        <a:latin typeface="Cambria Math" panose="02040503050406030204" pitchFamily="18" charset="0"/>
                      </a:rPr>
                      <m:t>𝟏</m:t>
                    </m:r>
                  </m:oMath>
                </a14:m>
                <a:r>
                  <a:rPr lang="ja-JP" altLang="en-US" sz="1400" b="1" dirty="0" err="1">
                    <a:solidFill>
                      <a:prstClr val="white"/>
                    </a:solidFill>
                  </a:rPr>
                  <a:t>，</a:t>
                </a:r>
                <a:r>
                  <a:rPr lang="ja-JP" altLang="en-US" sz="1400" b="1" dirty="0">
                    <a:solidFill>
                      <a:prstClr val="white"/>
                    </a:solidFill>
                  </a:rPr>
                  <a:t>を判定できる！！</a:t>
                </a:r>
                <a:endParaRPr lang="ja-JP" altLang="en-US" sz="1200" b="1" dirty="0">
                  <a:solidFill>
                    <a:prstClr val="white"/>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776212" y="5004874"/>
                <a:ext cx="6758453" cy="307777"/>
              </a:xfrm>
              <a:prstGeom prst="rect">
                <a:avLst/>
              </a:prstGeom>
              <a:blipFill>
                <a:blip r:embed="rId27"/>
                <a:stretch>
                  <a:fillRect t="-4000" b="-22000"/>
                </a:stretch>
              </a:blipFill>
            </p:spPr>
            <p:txBody>
              <a:bodyPr/>
              <a:lstStyle/>
              <a:p>
                <a:r>
                  <a:rPr lang="ja-JP" altLang="en-US">
                    <a:noFill/>
                  </a:rPr>
                  <a:t> </a:t>
                </a:r>
              </a:p>
            </p:txBody>
          </p:sp>
        </mc:Fallback>
      </mc:AlternateContent>
      <p:sp>
        <p:nvSpPr>
          <p:cNvPr id="10" name="スライド番号プレースホルダー 9">
            <a:extLst>
              <a:ext uri="{FF2B5EF4-FFF2-40B4-BE49-F238E27FC236}">
                <a16:creationId xmlns:a16="http://schemas.microsoft.com/office/drawing/2014/main" xmlns="" id="{A4BB8211-D262-481C-A8B7-8543F2832D5D}"/>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29</a:t>
            </a:fld>
            <a:endParaRPr kumimoji="1" lang="ja-JP" altLang="en-US">
              <a:solidFill>
                <a:prstClr val="black">
                  <a:tint val="75000"/>
                </a:prstClr>
              </a:solidFill>
            </a:endParaRPr>
          </a:p>
        </p:txBody>
      </p:sp>
    </p:spTree>
    <p:extLst>
      <p:ext uri="{BB962C8B-B14F-4D97-AF65-F5344CB8AC3E}">
        <p14:creationId xmlns:p14="http://schemas.microsoft.com/office/powerpoint/2010/main" val="179753394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54E0D70B-9546-4227-A4B8-7EDE6DCE34A9}"/>
              </a:ext>
            </a:extLst>
          </p:cNvPr>
          <p:cNvSpPr>
            <a:spLocks noGrp="1"/>
          </p:cNvSpPr>
          <p:nvPr>
            <p:ph type="ctrTitle"/>
          </p:nvPr>
        </p:nvSpPr>
        <p:spPr>
          <a:solidFill>
            <a:schemeClr val="accent6">
              <a:lumMod val="60000"/>
              <a:lumOff val="40000"/>
            </a:schemeClr>
          </a:solidFill>
        </p:spPr>
        <p:txBody>
          <a:bodyPr>
            <a:normAutofit/>
          </a:bodyPr>
          <a:lstStyle/>
          <a:p>
            <a:r>
              <a:rPr kumimoji="1" lang="ja-JP" altLang="en-US" sz="4800" dirty="0"/>
              <a:t>機械学習ゼミ</a:t>
            </a:r>
            <a:r>
              <a:rPr kumimoji="1" lang="en-US" altLang="ja-JP" sz="4800" dirty="0"/>
              <a:t/>
            </a:r>
            <a:br>
              <a:rPr kumimoji="1" lang="en-US" altLang="ja-JP" sz="4800" dirty="0"/>
            </a:br>
            <a:r>
              <a:rPr lang="en-US" altLang="ja-JP" sz="3200" dirty="0"/>
              <a:t>2</a:t>
            </a:r>
            <a:r>
              <a:rPr lang="ja-JP" altLang="en-US" sz="3200" dirty="0"/>
              <a:t>章：機械学習と深層学習</a:t>
            </a:r>
            <a:endParaRPr kumimoji="1" lang="ja-JP" altLang="en-US" sz="4800" dirty="0"/>
          </a:p>
        </p:txBody>
      </p:sp>
      <p:sp>
        <p:nvSpPr>
          <p:cNvPr id="3" name="字幕 2">
            <a:extLst>
              <a:ext uri="{FF2B5EF4-FFF2-40B4-BE49-F238E27FC236}">
                <a16:creationId xmlns:a16="http://schemas.microsoft.com/office/drawing/2014/main" xmlns="" id="{C8633149-B2C7-438C-8A32-4E7407C7ABE4}"/>
              </a:ext>
            </a:extLst>
          </p:cNvPr>
          <p:cNvSpPr>
            <a:spLocks noGrp="1"/>
          </p:cNvSpPr>
          <p:nvPr>
            <p:ph type="subTitle" idx="1"/>
          </p:nvPr>
        </p:nvSpPr>
        <p:spPr>
          <a:xfrm>
            <a:off x="1143000" y="5152893"/>
            <a:ext cx="6858000" cy="1655762"/>
          </a:xfrm>
        </p:spPr>
        <p:txBody>
          <a:bodyPr/>
          <a:lstStyle/>
          <a:p>
            <a:r>
              <a:rPr kumimoji="1" lang="en-US" altLang="ja-JP" dirty="0"/>
              <a:t>2018.07.06</a:t>
            </a:r>
          </a:p>
          <a:p>
            <a:r>
              <a:rPr kumimoji="1" lang="ja-JP" altLang="en-US" dirty="0"/>
              <a:t>福田研究室</a:t>
            </a:r>
            <a:r>
              <a:rPr kumimoji="1" lang="en-US" altLang="ja-JP" dirty="0"/>
              <a:t>M3</a:t>
            </a:r>
            <a:endParaRPr lang="en-US" altLang="ja-JP" dirty="0"/>
          </a:p>
          <a:p>
            <a:r>
              <a:rPr lang="ja-JP" altLang="en-US" dirty="0"/>
              <a:t>金子法子</a:t>
            </a:r>
            <a:endParaRPr kumimoji="1" lang="ja-JP" altLang="en-US" dirty="0"/>
          </a:p>
        </p:txBody>
      </p:sp>
      <p:sp>
        <p:nvSpPr>
          <p:cNvPr id="4" name="スライド番号プレースホルダー 3">
            <a:extLst>
              <a:ext uri="{FF2B5EF4-FFF2-40B4-BE49-F238E27FC236}">
                <a16:creationId xmlns:a16="http://schemas.microsoft.com/office/drawing/2014/main" xmlns="" id="{F7057E60-0B62-4D56-AB57-81DDEC259D25}"/>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3</a:t>
            </a:fld>
            <a:endParaRPr kumimoji="1" lang="ja-JP" altLang="en-US">
              <a:solidFill>
                <a:prstClr val="black">
                  <a:tint val="75000"/>
                </a:prstClr>
              </a:solidFill>
            </a:endParaRPr>
          </a:p>
        </p:txBody>
      </p:sp>
    </p:spTree>
    <p:extLst>
      <p:ext uri="{BB962C8B-B14F-4D97-AF65-F5344CB8AC3E}">
        <p14:creationId xmlns:p14="http://schemas.microsoft.com/office/powerpoint/2010/main" val="32208722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テキスト ボックス 3">
                <a:extLst>
                  <a:ext uri="{FF2B5EF4-FFF2-40B4-BE49-F238E27FC236}">
                    <a16:creationId xmlns:a16="http://schemas.microsoft.com/office/drawing/2014/main" xmlns="" id="{E2A81FF6-195D-40DB-A7F4-C4AE9C3EA2AB}"/>
                  </a:ext>
                </a:extLst>
              </p:cNvPr>
              <p:cNvSpPr txBox="1"/>
              <p:nvPr/>
            </p:nvSpPr>
            <p:spPr>
              <a:xfrm>
                <a:off x="0" y="566443"/>
                <a:ext cx="9144000" cy="3323987"/>
              </a:xfrm>
              <a:prstGeom prst="rect">
                <a:avLst/>
              </a:prstGeom>
              <a:noFill/>
            </p:spPr>
            <p:txBody>
              <a:bodyPr wrap="square" rtlCol="0">
                <a:spAutoFit/>
              </a:bodyPr>
              <a:lstStyle/>
              <a:p>
                <a:pPr defTabSz="457200"/>
                <a:r>
                  <a:rPr lang="en-US" altLang="ja-JP" dirty="0">
                    <a:solidFill>
                      <a:prstClr val="black"/>
                    </a:solidFill>
                  </a:rPr>
                  <a:t>3.5.3 </a:t>
                </a:r>
                <a:r>
                  <a:rPr lang="ja-JP" altLang="en-US" dirty="0">
                    <a:solidFill>
                      <a:prstClr val="black"/>
                    </a:solidFill>
                  </a:rPr>
                  <a:t>多クラス分類</a:t>
                </a:r>
                <a:endParaRPr lang="en-US" altLang="ja-JP" dirty="0">
                  <a:solidFill>
                    <a:prstClr val="black"/>
                  </a:solidFill>
                </a:endParaRPr>
              </a:p>
              <a:p>
                <a:pPr defTabSz="457200"/>
                <a:endParaRPr lang="en-US" altLang="ja-JP" dirty="0">
                  <a:solidFill>
                    <a:prstClr val="black"/>
                  </a:solidFill>
                </a:endParaRPr>
              </a:p>
              <a:p>
                <a:pPr defTabSz="457200"/>
                <a:r>
                  <a:rPr lang="en-US" altLang="ja-JP" sz="1600" dirty="0">
                    <a:solidFill>
                      <a:prstClr val="black"/>
                    </a:solidFill>
                  </a:rPr>
                  <a:t>2</a:t>
                </a:r>
                <a:r>
                  <a:rPr lang="ja-JP" altLang="en-US" sz="1600" dirty="0">
                    <a:solidFill>
                      <a:prstClr val="black"/>
                    </a:solidFill>
                  </a:rPr>
                  <a:t>章でやったとおり</a:t>
                </a:r>
                <a:r>
                  <a:rPr lang="en-US" altLang="ja-JP" sz="1600" dirty="0">
                    <a:solidFill>
                      <a:prstClr val="black"/>
                    </a:solidFill>
                  </a:rPr>
                  <a:t>!!!!</a:t>
                </a:r>
              </a:p>
              <a:p>
                <a:pPr marL="285750" indent="-285750" defTabSz="457200">
                  <a:buFont typeface="Wingdings" panose="05000000000000000000" pitchFamily="2" charset="2"/>
                  <a:buChar char="u"/>
                </a:pPr>
                <a:r>
                  <a:rPr lang="ja-JP" altLang="en-US" sz="1600" dirty="0">
                    <a:solidFill>
                      <a:prstClr val="black"/>
                    </a:solidFill>
                  </a:rPr>
                  <a:t>各ユニットは出力値として，入力</a:t>
                </a:r>
                <a14:m>
                  <m:oMath xmlns:m="http://schemas.openxmlformats.org/officeDocument/2006/math">
                    <m:r>
                      <a:rPr lang="en-US" altLang="ja-JP" sz="1600" i="1" dirty="0" smtClean="0">
                        <a:solidFill>
                          <a:prstClr val="black"/>
                        </a:solidFill>
                        <a:latin typeface="Cambria Math" panose="02040503050406030204" pitchFamily="18" charset="0"/>
                      </a:rPr>
                      <m:t>𝑥</m:t>
                    </m:r>
                  </m:oMath>
                </a14:m>
                <a:r>
                  <a:rPr lang="ja-JP" altLang="en-US" sz="1600" dirty="0">
                    <a:solidFill>
                      <a:prstClr val="black"/>
                    </a:solidFill>
                  </a:rPr>
                  <a:t>が</a:t>
                </a:r>
                <a14:m>
                  <m:oMath xmlns:m="http://schemas.openxmlformats.org/officeDocument/2006/math">
                    <m:r>
                      <a:rPr lang="en-US" altLang="ja-JP" sz="1600" i="1" dirty="0" smtClean="0">
                        <a:solidFill>
                          <a:prstClr val="black"/>
                        </a:solidFill>
                        <a:latin typeface="Cambria Math" panose="02040503050406030204" pitchFamily="18" charset="0"/>
                      </a:rPr>
                      <m:t>𝑦</m:t>
                    </m:r>
                    <m:r>
                      <a:rPr lang="en-US" altLang="ja-JP" sz="1600" i="1" dirty="0" smtClean="0">
                        <a:solidFill>
                          <a:prstClr val="black"/>
                        </a:solidFill>
                        <a:latin typeface="Cambria Math" panose="02040503050406030204" pitchFamily="18" charset="0"/>
                      </a:rPr>
                      <m:t>=</m:t>
                    </m:r>
                    <m:r>
                      <a:rPr lang="en-US" altLang="ja-JP" sz="1600" i="1" dirty="0" smtClean="0">
                        <a:solidFill>
                          <a:prstClr val="black"/>
                        </a:solidFill>
                        <a:latin typeface="Cambria Math" panose="02040503050406030204" pitchFamily="18" charset="0"/>
                      </a:rPr>
                      <m:t>𝑘</m:t>
                    </m:r>
                    <m:r>
                      <a:rPr lang="ja-JP" altLang="en-US" sz="1600" i="1" dirty="0">
                        <a:solidFill>
                          <a:prstClr val="black"/>
                        </a:solidFill>
                        <a:latin typeface="Cambria Math" panose="02040503050406030204" pitchFamily="18" charset="0"/>
                      </a:rPr>
                      <m:t>の</m:t>
                    </m:r>
                  </m:oMath>
                </a14:m>
                <a:r>
                  <a:rPr lang="ja-JP" altLang="en-US" dirty="0">
                    <a:solidFill>
                      <a:prstClr val="black"/>
                    </a:solidFill>
                  </a:rPr>
                  <a:t>クラスに属する確率</a:t>
                </a:r>
                <a14:m>
                  <m:oMath xmlns:m="http://schemas.openxmlformats.org/officeDocument/2006/math">
                    <m:r>
                      <a:rPr lang="en-US" altLang="ja-JP" i="1">
                        <a:solidFill>
                          <a:prstClr val="black"/>
                        </a:solidFill>
                        <a:latin typeface="Cambria Math" panose="02040503050406030204" pitchFamily="18" charset="0"/>
                      </a:rPr>
                      <m:t>𝑃</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𝑦</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𝑘</m:t>
                        </m:r>
                      </m:e>
                      <m:e>
                        <m:r>
                          <a:rPr lang="en-US" altLang="ja-JP" b="1" i="1">
                            <a:solidFill>
                              <a:prstClr val="black"/>
                            </a:solidFill>
                            <a:latin typeface="Cambria Math" panose="02040503050406030204" pitchFamily="18" charset="0"/>
                          </a:rPr>
                          <m:t>𝒙</m:t>
                        </m:r>
                      </m:e>
                    </m:d>
                  </m:oMath>
                </a14:m>
                <a:r>
                  <a:rPr lang="ja-JP" altLang="en-US" dirty="0">
                    <a:solidFill>
                      <a:prstClr val="black"/>
                    </a:solidFill>
                  </a:rPr>
                  <a:t>を推定する</a:t>
                </a:r>
                <a:endParaRPr lang="en-US" altLang="ja-JP" dirty="0">
                  <a:solidFill>
                    <a:prstClr val="black"/>
                  </a:solidFill>
                </a:endParaRPr>
              </a:p>
              <a:p>
                <a:pPr marL="285750" indent="-285750" defTabSz="457200">
                  <a:buFont typeface="Wingdings" panose="05000000000000000000" pitchFamily="2" charset="2"/>
                  <a:buChar char="u"/>
                </a:pPr>
                <a:endParaRPr lang="en-US" altLang="ja-JP" dirty="0">
                  <a:solidFill>
                    <a:prstClr val="black"/>
                  </a:solidFill>
                </a:endParaRPr>
              </a:p>
              <a:p>
                <a:pPr marL="285750" indent="-285750" defTabSz="457200">
                  <a:buFont typeface="Wingdings" panose="05000000000000000000" pitchFamily="2" charset="2"/>
                  <a:buChar char="u"/>
                </a:pPr>
                <a:endParaRPr lang="en-US" altLang="ja-JP" dirty="0">
                  <a:solidFill>
                    <a:prstClr val="black"/>
                  </a:solidFill>
                </a:endParaRPr>
              </a:p>
              <a:p>
                <a:pPr marL="285750" indent="-285750" defTabSz="457200">
                  <a:buFont typeface="Wingdings" panose="05000000000000000000" pitchFamily="2" charset="2"/>
                  <a:buChar char="u"/>
                </a:pPr>
                <a:endParaRPr lang="en-US" altLang="ja-JP" dirty="0">
                  <a:solidFill>
                    <a:prstClr val="black"/>
                  </a:solidFill>
                </a:endParaRPr>
              </a:p>
              <a:p>
                <a:pPr marL="285750" indent="-285750" defTabSz="457200">
                  <a:buFont typeface="Wingdings" panose="05000000000000000000" pitchFamily="2" charset="2"/>
                  <a:buChar char="u"/>
                </a:pPr>
                <a:endParaRPr lang="en-US" altLang="ja-JP" dirty="0">
                  <a:solidFill>
                    <a:prstClr val="black"/>
                  </a:solidFill>
                </a:endParaRPr>
              </a:p>
              <a:p>
                <a:pPr marL="285750" indent="-285750" defTabSz="457200">
                  <a:buFont typeface="Wingdings" panose="05000000000000000000" pitchFamily="2" charset="2"/>
                  <a:buChar char="u"/>
                </a:pPr>
                <a:endParaRPr lang="en-US" altLang="ja-JP" dirty="0">
                  <a:solidFill>
                    <a:prstClr val="black"/>
                  </a:solidFill>
                </a:endParaRPr>
              </a:p>
              <a:p>
                <a:pPr marL="285750" indent="-285750" defTabSz="457200">
                  <a:buFont typeface="Wingdings" panose="05000000000000000000" pitchFamily="2" charset="2"/>
                  <a:buChar char="u"/>
                </a:pPr>
                <a:r>
                  <a:rPr lang="ja-JP" altLang="en-US" sz="1600" dirty="0">
                    <a:solidFill>
                      <a:prstClr val="black"/>
                    </a:solidFill>
                  </a:rPr>
                  <a:t>交差エントロピー</a:t>
                </a:r>
                <a:r>
                  <a:rPr lang="en-US" altLang="ja-JP" sz="1600" dirty="0">
                    <a:solidFill>
                      <a:prstClr val="black"/>
                    </a:solidFill>
                  </a:rPr>
                  <a:t>(</a:t>
                </a:r>
                <a:r>
                  <a:rPr lang="ja-JP" altLang="en-US" sz="1600" dirty="0">
                    <a:solidFill>
                      <a:prstClr val="black"/>
                    </a:solidFill>
                  </a:rPr>
                  <a:t>誤差関数</a:t>
                </a:r>
                <a:r>
                  <a:rPr lang="en-US" altLang="ja-JP" sz="1600" dirty="0">
                    <a:solidFill>
                      <a:prstClr val="black"/>
                    </a:solidFill>
                  </a:rPr>
                  <a:t>)</a:t>
                </a:r>
              </a:p>
              <a:p>
                <a:pPr defTabSz="457200"/>
                <a:endParaRPr lang="en-US" altLang="ja-JP" sz="1600" dirty="0">
                  <a:solidFill>
                    <a:prstClr val="black"/>
                  </a:solidFill>
                </a:endParaRPr>
              </a:p>
              <a:p>
                <a:pPr defTabSz="457200"/>
                <a:endParaRPr lang="en-US" altLang="ja-JP" dirty="0">
                  <a:solidFill>
                    <a:prstClr val="black"/>
                  </a:solidFill>
                </a:endParaRPr>
              </a:p>
            </p:txBody>
          </p:sp>
        </mc:Choice>
        <mc:Fallback xmlns="">
          <p:sp>
            <p:nvSpPr>
              <p:cNvPr id="4" name="テキスト ボックス 3">
                <a:extLst>
                  <a:ext uri="{FF2B5EF4-FFF2-40B4-BE49-F238E27FC236}">
                    <a16:creationId xmlns:a16="http://schemas.microsoft.com/office/drawing/2014/main" id="{E2A81FF6-195D-40DB-A7F4-C4AE9C3EA2AB}"/>
                  </a:ext>
                </a:extLst>
              </p:cNvPr>
              <p:cNvSpPr txBox="1">
                <a:spLocks noRot="1" noChangeAspect="1" noMove="1" noResize="1" noEditPoints="1" noAdjustHandles="1" noChangeArrowheads="1" noChangeShapeType="1" noTextEdit="1"/>
              </p:cNvSpPr>
              <p:nvPr/>
            </p:nvSpPr>
            <p:spPr>
              <a:xfrm>
                <a:off x="0" y="566443"/>
                <a:ext cx="9144000" cy="3323987"/>
              </a:xfrm>
              <a:prstGeom prst="rect">
                <a:avLst/>
              </a:prstGeom>
              <a:blipFill>
                <a:blip r:embed="rId2"/>
                <a:stretch>
                  <a:fillRect l="-533" t="-1101"/>
                </a:stretch>
              </a:blipFill>
            </p:spPr>
            <p:txBody>
              <a:bodyPr/>
              <a:lstStyle/>
              <a:p>
                <a:r>
                  <a:rPr lang="ja-JP" altLang="en-US">
                    <a:noFill/>
                  </a:rPr>
                  <a:t> </a:t>
                </a:r>
              </a:p>
            </p:txBody>
          </p:sp>
        </mc:Fallback>
      </mc:AlternateContent>
      <p:sp>
        <p:nvSpPr>
          <p:cNvPr id="5"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3.5 </a:t>
            </a:r>
            <a:r>
              <a:rPr lang="ja-JP" altLang="en-US" sz="2800" dirty="0">
                <a:solidFill>
                  <a:prstClr val="white"/>
                </a:solidFill>
              </a:rPr>
              <a:t>ニューラルネットによる機械学習</a:t>
            </a:r>
          </a:p>
        </p:txBody>
      </p:sp>
      <mc:AlternateContent xmlns:mc="http://schemas.openxmlformats.org/markup-compatibility/2006" xmlns:a14="http://schemas.microsoft.com/office/drawing/2010/main">
        <mc:Choice Requires="a14">
          <p:sp>
            <p:nvSpPr>
              <p:cNvPr id="7" name="正方形/長方形 6"/>
              <p:cNvSpPr/>
              <p:nvPr/>
            </p:nvSpPr>
            <p:spPr>
              <a:xfrm>
                <a:off x="1689826" y="2010263"/>
                <a:ext cx="5045313" cy="814262"/>
              </a:xfrm>
              <a:prstGeom prst="rect">
                <a:avLst/>
              </a:prstGeom>
              <a:solidFill>
                <a:schemeClr val="accent1">
                  <a:lumMod val="20000"/>
                  <a:lumOff val="80000"/>
                </a:schemeClr>
              </a:solidFill>
            </p:spPr>
            <p:txBody>
              <a:bodyPr wrap="square">
                <a:spAutoFit/>
              </a:bodyPr>
              <a:lstStyle/>
              <a:p>
                <a:pPr defTabSz="457200"/>
                <a:r>
                  <a:rPr lang="ja-JP" altLang="en-US" sz="1400" dirty="0">
                    <a:solidFill>
                      <a:prstClr val="black"/>
                    </a:solidFill>
                  </a:rPr>
                  <a:t>定義</a:t>
                </a:r>
                <a:r>
                  <a:rPr lang="en-US" altLang="ja-JP" sz="1400" dirty="0">
                    <a:solidFill>
                      <a:prstClr val="black"/>
                    </a:solidFill>
                  </a:rPr>
                  <a:t>3.3 (</a:t>
                </a:r>
                <a:r>
                  <a:rPr lang="ja-JP" altLang="en-US" sz="1400" dirty="0">
                    <a:solidFill>
                      <a:prstClr val="black"/>
                    </a:solidFill>
                  </a:rPr>
                  <a:t>ソフトマックスユニット</a:t>
                </a:r>
                <a:r>
                  <a:rPr lang="en-US" altLang="ja-JP" sz="1400" dirty="0">
                    <a:solidFill>
                      <a:prstClr val="black"/>
                    </a:solidFill>
                  </a:rPr>
                  <a:t>)</a:t>
                </a:r>
              </a:p>
              <a:p>
                <a:pPr defTabSz="457200"/>
                <a14:m>
                  <m:oMathPara xmlns:m="http://schemas.openxmlformats.org/officeDocument/2006/math">
                    <m:oMathParaPr>
                      <m:jc m:val="centerGroup"/>
                    </m:oMathParaPr>
                    <m:oMath xmlns:m="http://schemas.openxmlformats.org/officeDocument/2006/math">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𝑦</m:t>
                          </m:r>
                        </m:e>
                        <m:sub>
                          <m:r>
                            <a:rPr lang="en-US" altLang="ja-JP" sz="1400" i="1" smtClean="0">
                              <a:solidFill>
                                <a:prstClr val="black"/>
                              </a:solidFill>
                              <a:latin typeface="Cambria Math" panose="02040503050406030204" pitchFamily="18" charset="0"/>
                            </a:rPr>
                            <m:t>𝑘</m:t>
                          </m:r>
                        </m:sub>
                      </m:sSub>
                      <m:d>
                        <m:dPr>
                          <m:ctrlPr>
                            <a:rPr lang="en-US" altLang="ja-JP" sz="1400" i="1" smtClean="0">
                              <a:solidFill>
                                <a:prstClr val="black"/>
                              </a:solidFill>
                              <a:latin typeface="Cambria Math" panose="02040503050406030204" pitchFamily="18" charset="0"/>
                            </a:rPr>
                          </m:ctrlPr>
                        </m:dPr>
                        <m:e>
                          <m:r>
                            <a:rPr lang="en-US" altLang="ja-JP" sz="1400" b="1" i="1" smtClean="0">
                              <a:solidFill>
                                <a:prstClr val="black"/>
                              </a:solidFill>
                              <a:latin typeface="Cambria Math" panose="02040503050406030204" pitchFamily="18" charset="0"/>
                            </a:rPr>
                            <m:t>𝒙</m:t>
                          </m:r>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𝒘</m:t>
                          </m:r>
                        </m:e>
                      </m:d>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𝑃</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𝑦</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𝑘</m:t>
                          </m:r>
                        </m:e>
                        <m:e>
                          <m:r>
                            <a:rPr lang="en-US" altLang="ja-JP" sz="1400" b="1" i="1" smtClean="0">
                              <a:solidFill>
                                <a:prstClr val="black"/>
                              </a:solidFill>
                              <a:latin typeface="Cambria Math" panose="02040503050406030204" pitchFamily="18" charset="0"/>
                            </a:rPr>
                            <m:t>𝒙</m:t>
                          </m:r>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𝒘</m:t>
                          </m:r>
                        </m:e>
                      </m:d>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𝑠𝑜𝑓𝑡𝑚𝑎</m:t>
                      </m:r>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𝑥</m:t>
                          </m:r>
                        </m:e>
                        <m:sub>
                          <m:r>
                            <a:rPr lang="en-US" altLang="ja-JP" sz="1400" i="1" smtClean="0">
                              <a:solidFill>
                                <a:prstClr val="black"/>
                              </a:solidFill>
                              <a:latin typeface="Cambria Math" panose="02040503050406030204" pitchFamily="18" charset="0"/>
                            </a:rPr>
                            <m:t>𝑘</m:t>
                          </m:r>
                        </m:sub>
                      </m:sSub>
                      <m:r>
                        <a:rPr lang="en-US" altLang="ja-JP" sz="1400" i="1" smtClean="0">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1</m:t>
                          </m:r>
                        </m:sub>
                        <m:sup>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𝐿</m:t>
                              </m:r>
                            </m:e>
                          </m:d>
                        </m:sup>
                      </m:sSubSup>
                      <m:r>
                        <a:rPr lang="en-US" altLang="ja-JP" sz="1400" i="1" smtClean="0">
                          <a:solidFill>
                            <a:prstClr val="black"/>
                          </a:solidFill>
                          <a:latin typeface="Cambria Math" panose="02040503050406030204" pitchFamily="18" charset="0"/>
                        </a:rPr>
                        <m:t>,</m:t>
                      </m:r>
                      <m:sSubSup>
                        <m:sSubSupPr>
                          <m:ctrlPr>
                            <a:rPr lang="en-US" altLang="ja-JP" sz="1400" i="1">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2</m:t>
                          </m:r>
                        </m:sub>
                        <m:sup>
                          <m:d>
                            <m:dPr>
                              <m:ctrlPr>
                                <a:rPr lang="en-US" altLang="ja-JP" sz="1400" i="1">
                                  <a:solidFill>
                                    <a:prstClr val="black"/>
                                  </a:solidFill>
                                  <a:latin typeface="Cambria Math" panose="02040503050406030204" pitchFamily="18" charset="0"/>
                                </a:rPr>
                              </m:ctrlPr>
                            </m:dPr>
                            <m:e>
                              <m:r>
                                <a:rPr lang="en-US" altLang="ja-JP" sz="1400" i="1">
                                  <a:solidFill>
                                    <a:prstClr val="black"/>
                                  </a:solidFill>
                                  <a:latin typeface="Cambria Math" panose="02040503050406030204" pitchFamily="18" charset="0"/>
                                </a:rPr>
                                <m:t>𝐿</m:t>
                              </m:r>
                            </m:e>
                          </m:d>
                        </m:sup>
                      </m:sSubSup>
                      <m:r>
                        <a:rPr lang="en-US" altLang="ja-JP" sz="1400" i="1" smtClean="0">
                          <a:solidFill>
                            <a:prstClr val="black"/>
                          </a:solidFill>
                          <a:latin typeface="Cambria Math" panose="02040503050406030204" pitchFamily="18" charset="0"/>
                        </a:rPr>
                        <m:t>,…,</m:t>
                      </m:r>
                      <m:sSubSup>
                        <m:sSubSupPr>
                          <m:ctrlPr>
                            <a:rPr lang="en-US" altLang="ja-JP" sz="1400" i="1">
                              <a:solidFill>
                                <a:prstClr val="black"/>
                              </a:solidFill>
                              <a:latin typeface="Cambria Math" panose="02040503050406030204" pitchFamily="18" charset="0"/>
                            </a:rPr>
                          </m:ctrlPr>
                        </m:sSubSupPr>
                        <m:e>
                          <m:r>
                            <a:rPr lang="en-US" altLang="ja-JP" sz="1400" i="1">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𝑘</m:t>
                          </m:r>
                        </m:sub>
                        <m:sup>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𝐿</m:t>
                          </m:r>
                          <m:r>
                            <a:rPr lang="en-US" altLang="ja-JP" sz="1400" i="1">
                              <a:solidFill>
                                <a:prstClr val="black"/>
                              </a:solidFill>
                              <a:latin typeface="Cambria Math" panose="02040503050406030204" pitchFamily="18" charset="0"/>
                            </a:rPr>
                            <m:t>)</m:t>
                          </m:r>
                        </m:sup>
                      </m:sSubSup>
                      <m:r>
                        <a:rPr lang="en-US" altLang="ja-JP" sz="1400" i="1" smtClean="0">
                          <a:solidFill>
                            <a:prstClr val="black"/>
                          </a:solidFill>
                          <a:latin typeface="Cambria Math" panose="02040503050406030204" pitchFamily="18" charset="0"/>
                        </a:rPr>
                        <m:t>)</m:t>
                      </m:r>
                    </m:oMath>
                  </m:oMathPara>
                </a14:m>
                <a:endParaRPr lang="en-US" altLang="ja-JP" sz="1400" dirty="0">
                  <a:solidFill>
                    <a:prstClr val="black"/>
                  </a:solidFill>
                </a:endParaRPr>
              </a:p>
              <a:p>
                <a:pPr defTabSz="457200"/>
                <a14:m>
                  <m:oMathPara xmlns:m="http://schemas.openxmlformats.org/officeDocument/2006/math">
                    <m:oMathParaPr>
                      <m:jc m:val="centerGroup"/>
                    </m:oMathParaPr>
                    <m:oMath xmlns:m="http://schemas.openxmlformats.org/officeDocument/2006/math">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𝒖</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𝑳</m:t>
                          </m:r>
                          <m:r>
                            <a:rPr lang="en-US" altLang="ja-JP" sz="1400" b="1" i="1" smtClean="0">
                              <a:solidFill>
                                <a:prstClr val="black"/>
                              </a:solidFill>
                              <a:latin typeface="Cambria Math" panose="02040503050406030204" pitchFamily="18" charset="0"/>
                            </a:rPr>
                            <m:t>)</m:t>
                          </m:r>
                        </m:sup>
                      </m:sSup>
                      <m:r>
                        <a:rPr lang="en-US" altLang="ja-JP" sz="1400" b="1" i="1" smtClean="0">
                          <a:solidFill>
                            <a:prstClr val="black"/>
                          </a:solidFill>
                          <a:latin typeface="Cambria Math" panose="02040503050406030204" pitchFamily="18" charset="0"/>
                        </a:rPr>
                        <m:t>=</m:t>
                      </m:r>
                      <m:sSup>
                        <m:sSupPr>
                          <m:ctrlPr>
                            <a:rPr lang="en-US" altLang="ja-JP" sz="1400" b="1" i="1" smtClean="0">
                              <a:solidFill>
                                <a:prstClr val="black"/>
                              </a:solidFill>
                              <a:latin typeface="Cambria Math" panose="02040503050406030204" pitchFamily="18" charset="0"/>
                            </a:rPr>
                          </m:ctrlPr>
                        </m:sSupPr>
                        <m:e>
                          <m:r>
                            <a:rPr lang="en-US" altLang="ja-JP" sz="1400" b="1" i="1" smtClean="0">
                              <a:solidFill>
                                <a:prstClr val="black"/>
                              </a:solidFill>
                              <a:latin typeface="Cambria Math" panose="02040503050406030204" pitchFamily="18" charset="0"/>
                            </a:rPr>
                            <m:t>𝑾</m:t>
                          </m:r>
                        </m:e>
                        <m:sup>
                          <m:r>
                            <a:rPr lang="en-US" altLang="ja-JP" sz="1400" b="1" i="1" smtClean="0">
                              <a:solidFill>
                                <a:prstClr val="black"/>
                              </a:solidFill>
                              <a:latin typeface="Cambria Math" panose="02040503050406030204" pitchFamily="18" charset="0"/>
                            </a:rPr>
                            <m:t>(</m:t>
                          </m:r>
                          <m:r>
                            <a:rPr lang="en-US" altLang="ja-JP" sz="1400" b="1" i="1" smtClean="0">
                              <a:solidFill>
                                <a:prstClr val="black"/>
                              </a:solidFill>
                              <a:latin typeface="Cambria Math" panose="02040503050406030204" pitchFamily="18" charset="0"/>
                            </a:rPr>
                            <m:t>𝑳</m:t>
                          </m:r>
                          <m:r>
                            <a:rPr lang="en-US" altLang="ja-JP" sz="1400" b="1" i="1" smtClean="0">
                              <a:solidFill>
                                <a:prstClr val="black"/>
                              </a:solidFill>
                              <a:latin typeface="Cambria Math" panose="02040503050406030204" pitchFamily="18" charset="0"/>
                            </a:rPr>
                            <m:t>)</m:t>
                          </m:r>
                        </m:sup>
                      </m:sSup>
                      <m:r>
                        <a:rPr lang="en-US" altLang="ja-JP" sz="1400" b="1" i="1" smtClean="0">
                          <a:solidFill>
                            <a:prstClr val="black"/>
                          </a:solidFill>
                          <a:latin typeface="Cambria Math" panose="02040503050406030204" pitchFamily="18" charset="0"/>
                        </a:rPr>
                        <m:t>𝒉</m:t>
                      </m:r>
                    </m:oMath>
                  </m:oMathPara>
                </a14:m>
                <a:endParaRPr lang="en-US" altLang="ja-JP" sz="1400" b="1" dirty="0">
                  <a:solidFill>
                    <a:prstClr val="black"/>
                  </a:solidFill>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1689826" y="2010263"/>
                <a:ext cx="5045313" cy="814262"/>
              </a:xfrm>
              <a:prstGeom prst="rect">
                <a:avLst/>
              </a:prstGeom>
              <a:blipFill>
                <a:blip r:embed="rId3"/>
                <a:stretch>
                  <a:fillRect l="-362" t="-150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1689825" y="3427166"/>
                <a:ext cx="5045313" cy="551113"/>
              </a:xfrm>
              <a:prstGeom prst="rect">
                <a:avLst/>
              </a:prstGeom>
              <a:solidFill>
                <a:schemeClr val="accent1">
                  <a:lumMod val="20000"/>
                  <a:lumOff val="80000"/>
                </a:schemeClr>
              </a:solidFill>
            </p:spPr>
            <p:txBody>
              <a:bodyPr wrap="square">
                <a:spAutoFit/>
              </a:bodyPr>
              <a:lstStyle/>
              <a:p>
                <a:pPr defTabSz="457200"/>
                <a14:m>
                  <m:oMathPara xmlns:m="http://schemas.openxmlformats.org/officeDocument/2006/math">
                    <m:oMathParaPr>
                      <m:jc m:val="centerGroup"/>
                    </m:oMathParaPr>
                    <m:oMath xmlns:m="http://schemas.openxmlformats.org/officeDocument/2006/math">
                      <m:r>
                        <a:rPr lang="en-US" altLang="ja-JP" sz="1400" i="1" smtClean="0">
                          <a:solidFill>
                            <a:prstClr val="black"/>
                          </a:solidFill>
                          <a:latin typeface="Cambria Math" panose="02040503050406030204" pitchFamily="18" charset="0"/>
                        </a:rPr>
                        <m:t>𝐸</m:t>
                      </m:r>
                      <m:d>
                        <m:dPr>
                          <m:ctrlPr>
                            <a:rPr lang="en-US" altLang="ja-JP" sz="1400" i="1" smtClean="0">
                              <a:solidFill>
                                <a:prstClr val="black"/>
                              </a:solidFill>
                              <a:latin typeface="Cambria Math" panose="02040503050406030204" pitchFamily="18" charset="0"/>
                            </a:rPr>
                          </m:ctrlPr>
                        </m:dPr>
                        <m:e>
                          <m:r>
                            <a:rPr lang="en-US" altLang="ja-JP" sz="1400" i="1" smtClean="0">
                              <a:solidFill>
                                <a:prstClr val="black"/>
                              </a:solidFill>
                              <a:latin typeface="Cambria Math" panose="02040503050406030204" pitchFamily="18" charset="0"/>
                            </a:rPr>
                            <m:t>𝜃</m:t>
                          </m:r>
                        </m:e>
                      </m:d>
                      <m:r>
                        <a:rPr lang="en-US" altLang="ja-JP" sz="1400" i="1" smtClean="0">
                          <a:solidFill>
                            <a:prstClr val="black"/>
                          </a:solidFill>
                          <a:latin typeface="Cambria Math" panose="02040503050406030204" pitchFamily="18" charset="0"/>
                        </a:rPr>
                        <m:t>=−</m:t>
                      </m:r>
                      <m:nary>
                        <m:naryPr>
                          <m:chr m:val="∑"/>
                          <m:limLoc m:val="subSup"/>
                          <m:ctrlPr>
                            <a:rPr lang="en-US" altLang="ja-JP" sz="1400" i="1" smtClean="0">
                              <a:solidFill>
                                <a:prstClr val="black"/>
                              </a:solidFill>
                              <a:latin typeface="Cambria Math" panose="02040503050406030204" pitchFamily="18" charset="0"/>
                            </a:rPr>
                          </m:ctrlPr>
                        </m:naryPr>
                        <m:sub>
                          <m:r>
                            <m:rPr>
                              <m:brk m:alnAt="25"/>
                            </m:rPr>
                            <a:rPr lang="en-US" altLang="ja-JP" sz="1400" i="1" smtClean="0">
                              <a:solidFill>
                                <a:prstClr val="black"/>
                              </a:solidFill>
                              <a:latin typeface="Cambria Math" panose="02040503050406030204" pitchFamily="18" charset="0"/>
                            </a:rPr>
                            <m:t>𝑛</m:t>
                          </m:r>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𝑁</m:t>
                          </m:r>
                        </m:sup>
                        <m:e>
                          <m:nary>
                            <m:naryPr>
                              <m:chr m:val="∑"/>
                              <m:limLoc m:val="subSup"/>
                              <m:ctrlPr>
                                <a:rPr lang="en-US" altLang="ja-JP" sz="1400" i="1" smtClean="0">
                                  <a:solidFill>
                                    <a:prstClr val="black"/>
                                  </a:solidFill>
                                  <a:latin typeface="Cambria Math" panose="02040503050406030204" pitchFamily="18" charset="0"/>
                                </a:rPr>
                              </m:ctrlPr>
                            </m:naryPr>
                            <m:sub>
                              <m:r>
                                <m:rPr>
                                  <m:brk m:alnAt="25"/>
                                </m:rPr>
                                <a:rPr lang="en-US" altLang="ja-JP" sz="1400" i="1" smtClean="0">
                                  <a:solidFill>
                                    <a:prstClr val="black"/>
                                  </a:solidFill>
                                  <a:latin typeface="Cambria Math" panose="02040503050406030204" pitchFamily="18" charset="0"/>
                                </a:rPr>
                                <m:t>𝑘</m:t>
                              </m:r>
                              <m:r>
                                <a:rPr lang="en-US" altLang="ja-JP" sz="1400" i="1" smtClean="0">
                                  <a:solidFill>
                                    <a:prstClr val="black"/>
                                  </a:solidFill>
                                  <a:latin typeface="Cambria Math" panose="02040503050406030204" pitchFamily="18" charset="0"/>
                                </a:rPr>
                                <m:t>=1</m:t>
                              </m:r>
                            </m:sub>
                            <m:sup>
                              <m:r>
                                <a:rPr lang="en-US" altLang="ja-JP" sz="1400" i="1" smtClean="0">
                                  <a:solidFill>
                                    <a:prstClr val="black"/>
                                  </a:solidFill>
                                  <a:latin typeface="Cambria Math" panose="02040503050406030204" pitchFamily="18" charset="0"/>
                                </a:rPr>
                                <m:t>𝐾</m:t>
                              </m:r>
                            </m:sup>
                            <m:e>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𝑡</m:t>
                                  </m:r>
                                </m:e>
                                <m:sub>
                                  <m:r>
                                    <a:rPr lang="en-US" altLang="ja-JP" sz="1400" i="1" smtClean="0">
                                      <a:solidFill>
                                        <a:prstClr val="black"/>
                                      </a:solidFill>
                                      <a:latin typeface="Cambria Math" panose="02040503050406030204" pitchFamily="18" charset="0"/>
                                    </a:rPr>
                                    <m:t>𝑛</m:t>
                                  </m:r>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𝑘</m:t>
                                  </m:r>
                                </m:sub>
                              </m:sSub>
                              <m:r>
                                <a:rPr lang="en-US" altLang="ja-JP" sz="1400" i="1" smtClean="0">
                                  <a:solidFill>
                                    <a:prstClr val="black"/>
                                  </a:solidFill>
                                  <a:latin typeface="Cambria Math" panose="02040503050406030204" pitchFamily="18" charset="0"/>
                                </a:rPr>
                                <m:t>𝑙𝑜𝑔</m:t>
                              </m:r>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𝑦</m:t>
                                  </m:r>
                                </m:e>
                                <m:sub>
                                  <m:r>
                                    <a:rPr lang="en-US" altLang="ja-JP" sz="1400" i="1" smtClean="0">
                                      <a:solidFill>
                                        <a:prstClr val="black"/>
                                      </a:solidFill>
                                      <a:latin typeface="Cambria Math" panose="02040503050406030204" pitchFamily="18" charset="0"/>
                                    </a:rPr>
                                    <m:t>𝑘</m:t>
                                  </m:r>
                                </m:sub>
                              </m:sSub>
                              <m:r>
                                <a:rPr lang="en-US" altLang="ja-JP" sz="1400" i="1" smtClean="0">
                                  <a:solidFill>
                                    <a:prstClr val="black"/>
                                  </a:solidFill>
                                  <a:latin typeface="Cambria Math" panose="02040503050406030204" pitchFamily="18" charset="0"/>
                                </a:rPr>
                                <m:t>(</m:t>
                              </m:r>
                              <m:sSub>
                                <m:sSubPr>
                                  <m:ctrlPr>
                                    <a:rPr lang="en-US" altLang="ja-JP" sz="1400" i="1" smtClean="0">
                                      <a:solidFill>
                                        <a:prstClr val="black"/>
                                      </a:solidFill>
                                      <a:latin typeface="Cambria Math" panose="02040503050406030204" pitchFamily="18" charset="0"/>
                                    </a:rPr>
                                  </m:ctrlPr>
                                </m:sSubPr>
                                <m:e>
                                  <m:r>
                                    <a:rPr lang="en-US" altLang="ja-JP" sz="1400" i="1" smtClean="0">
                                      <a:solidFill>
                                        <a:prstClr val="black"/>
                                      </a:solidFill>
                                      <a:latin typeface="Cambria Math" panose="02040503050406030204" pitchFamily="18" charset="0"/>
                                    </a:rPr>
                                    <m:t>𝑥</m:t>
                                  </m:r>
                                </m:e>
                                <m:sub>
                                  <m:r>
                                    <a:rPr lang="en-US" altLang="ja-JP" sz="1400" i="1" smtClean="0">
                                      <a:solidFill>
                                        <a:prstClr val="black"/>
                                      </a:solidFill>
                                      <a:latin typeface="Cambria Math" panose="02040503050406030204" pitchFamily="18" charset="0"/>
                                    </a:rPr>
                                    <m:t>𝑛</m:t>
                                  </m:r>
                                </m:sub>
                              </m:sSub>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𝜃</m:t>
                              </m:r>
                              <m:r>
                                <a:rPr lang="en-US" altLang="ja-JP" sz="1400" i="1" smtClean="0">
                                  <a:solidFill>
                                    <a:prstClr val="black"/>
                                  </a:solidFill>
                                  <a:latin typeface="Cambria Math" panose="02040503050406030204" pitchFamily="18" charset="0"/>
                                </a:rPr>
                                <m:t>)</m:t>
                              </m:r>
                            </m:e>
                          </m:nary>
                        </m:e>
                      </m:nary>
                    </m:oMath>
                  </m:oMathPara>
                </a14:m>
                <a:endParaRPr lang="en-US" altLang="ja-JP" sz="1400" dirty="0">
                  <a:solidFill>
                    <a:prstClr val="black"/>
                  </a:solidFill>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1689825" y="3427166"/>
                <a:ext cx="5045313" cy="551113"/>
              </a:xfrm>
              <a:prstGeom prst="rect">
                <a:avLst/>
              </a:prstGeom>
              <a:blipFill>
                <a:blip r:embed="rId4"/>
                <a:stretch>
                  <a:fillRect t="-129670" b="-194505"/>
                </a:stretch>
              </a:blipFill>
            </p:spPr>
            <p:txBody>
              <a:bodyPr/>
              <a:lstStyle/>
              <a:p>
                <a:r>
                  <a:rPr lang="ja-JP" altLang="en-US">
                    <a:noFill/>
                  </a:rPr>
                  <a:t> </a:t>
                </a:r>
              </a:p>
            </p:txBody>
          </p:sp>
        </mc:Fallback>
      </mc:AlternateContent>
      <p:sp>
        <p:nvSpPr>
          <p:cNvPr id="2" name="スライド番号プレースホルダー 1">
            <a:extLst>
              <a:ext uri="{FF2B5EF4-FFF2-40B4-BE49-F238E27FC236}">
                <a16:creationId xmlns:a16="http://schemas.microsoft.com/office/drawing/2014/main" xmlns="" id="{21502BC7-B254-405C-B73C-5A38FF15047F}"/>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30</a:t>
            </a:fld>
            <a:endParaRPr kumimoji="1" lang="ja-JP" altLang="en-US">
              <a:solidFill>
                <a:prstClr val="black">
                  <a:tint val="75000"/>
                </a:prstClr>
              </a:solidFill>
            </a:endParaRPr>
          </a:p>
        </p:txBody>
      </p:sp>
    </p:spTree>
    <p:extLst>
      <p:ext uri="{BB962C8B-B14F-4D97-AF65-F5344CB8AC3E}">
        <p14:creationId xmlns:p14="http://schemas.microsoft.com/office/powerpoint/2010/main" val="39827270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E2A81FF6-195D-40DB-A7F4-C4AE9C3EA2AB}"/>
              </a:ext>
            </a:extLst>
          </p:cNvPr>
          <p:cNvSpPr txBox="1"/>
          <p:nvPr/>
        </p:nvSpPr>
        <p:spPr>
          <a:xfrm>
            <a:off x="0" y="566443"/>
            <a:ext cx="9144000" cy="892552"/>
          </a:xfrm>
          <a:prstGeom prst="rect">
            <a:avLst/>
          </a:prstGeom>
          <a:noFill/>
        </p:spPr>
        <p:txBody>
          <a:bodyPr wrap="square" rtlCol="0">
            <a:spAutoFit/>
          </a:bodyPr>
          <a:lstStyle/>
          <a:p>
            <a:pPr defTabSz="457200"/>
            <a:r>
              <a:rPr lang="ja-JP" altLang="en-US" dirty="0">
                <a:solidFill>
                  <a:prstClr val="black"/>
                </a:solidFill>
              </a:rPr>
              <a:t>活性化関数は経験的に決める</a:t>
            </a:r>
            <a:endParaRPr lang="en-US" altLang="ja-JP" dirty="0">
              <a:solidFill>
                <a:prstClr val="black"/>
              </a:solidFill>
            </a:endParaRPr>
          </a:p>
          <a:p>
            <a:pPr defTabSz="457200"/>
            <a:endParaRPr lang="en-US" altLang="ja-JP" dirty="0">
              <a:solidFill>
                <a:prstClr val="black"/>
              </a:solidFill>
            </a:endParaRPr>
          </a:p>
          <a:p>
            <a:pPr defTabSz="457200"/>
            <a:r>
              <a:rPr lang="en-US" altLang="ja-JP" sz="1600" dirty="0">
                <a:solidFill>
                  <a:prstClr val="black"/>
                </a:solidFill>
              </a:rPr>
              <a:t>3.6.1 </a:t>
            </a:r>
            <a:r>
              <a:rPr lang="ja-JP" altLang="en-US" sz="1600" dirty="0">
                <a:solidFill>
                  <a:prstClr val="black"/>
                </a:solidFill>
              </a:rPr>
              <a:t>シグモイド関数と</a:t>
            </a:r>
            <a:endParaRPr lang="en-US" altLang="ja-JP" dirty="0">
              <a:solidFill>
                <a:prstClr val="black"/>
              </a:solidFill>
            </a:endParaRPr>
          </a:p>
        </p:txBody>
      </p:sp>
      <p:sp>
        <p:nvSpPr>
          <p:cNvPr id="5"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3.6</a:t>
            </a:r>
            <a:r>
              <a:rPr lang="ja-JP" altLang="en-US" sz="2800" dirty="0">
                <a:solidFill>
                  <a:prstClr val="white"/>
                </a:solidFill>
              </a:rPr>
              <a:t>　活性化関数</a:t>
            </a:r>
          </a:p>
        </p:txBody>
      </p:sp>
      <p:sp>
        <p:nvSpPr>
          <p:cNvPr id="2" name="正方形/長方形 1"/>
          <p:cNvSpPr/>
          <p:nvPr/>
        </p:nvSpPr>
        <p:spPr>
          <a:xfrm>
            <a:off x="0" y="1115810"/>
            <a:ext cx="4572000" cy="5742190"/>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0" name="正方形/長方形 9"/>
          <p:cNvSpPr/>
          <p:nvPr/>
        </p:nvSpPr>
        <p:spPr>
          <a:xfrm>
            <a:off x="4572000" y="1115809"/>
            <a:ext cx="4572000" cy="5742191"/>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3" name="テキスト ボックス 2"/>
              <p:cNvSpPr txBox="1"/>
              <p:nvPr/>
            </p:nvSpPr>
            <p:spPr>
              <a:xfrm>
                <a:off x="0" y="1132885"/>
                <a:ext cx="3727111" cy="3379258"/>
              </a:xfrm>
              <a:prstGeom prst="rect">
                <a:avLst/>
              </a:prstGeom>
              <a:noFill/>
            </p:spPr>
            <p:txBody>
              <a:bodyPr wrap="none" rtlCol="0">
                <a:spAutoFit/>
              </a:bodyPr>
              <a:lstStyle/>
              <a:p>
                <a:pPr defTabSz="457200"/>
                <a:r>
                  <a:rPr lang="en-US" altLang="ja-JP" dirty="0">
                    <a:solidFill>
                      <a:prstClr val="black"/>
                    </a:solidFill>
                  </a:rPr>
                  <a:t>3.6.1 </a:t>
                </a:r>
                <a:r>
                  <a:rPr lang="ja-JP" altLang="en-US" dirty="0">
                    <a:solidFill>
                      <a:prstClr val="black"/>
                    </a:solidFill>
                  </a:rPr>
                  <a:t>シグモイド関数と仲間たち</a:t>
                </a:r>
                <a:endParaRPr lang="en-US" altLang="ja-JP" dirty="0">
                  <a:solidFill>
                    <a:prstClr val="black"/>
                  </a:solidFill>
                </a:endParaRPr>
              </a:p>
              <a:p>
                <a:pPr defTabSz="457200"/>
                <a:endParaRPr lang="en-US" altLang="ja-JP" dirty="0">
                  <a:solidFill>
                    <a:prstClr val="black"/>
                  </a:solidFill>
                </a:endParaRPr>
              </a:p>
              <a:p>
                <a:pPr defTabSz="457200"/>
                <a:r>
                  <a:rPr lang="ja-JP" altLang="en-US" b="1" dirty="0">
                    <a:solidFill>
                      <a:prstClr val="black"/>
                    </a:solidFill>
                  </a:rPr>
                  <a:t>シグモイド関数</a:t>
                </a:r>
                <a:endParaRPr lang="en-US" altLang="ja-JP" b="1" dirty="0">
                  <a:solidFill>
                    <a:prstClr val="black"/>
                  </a:solidFill>
                </a:endParaRPr>
              </a:p>
              <a:p>
                <a:pPr defTabSz="457200"/>
                <a:endParaRPr lang="en-US" altLang="ja-JP" dirty="0">
                  <a:solidFill>
                    <a:prstClr val="black"/>
                  </a:solidFill>
                </a:endParaRPr>
              </a:p>
              <a:p>
                <a:pPr defTabSz="457200"/>
                <a:endParaRPr lang="en-US" altLang="ja-JP" dirty="0">
                  <a:solidFill>
                    <a:prstClr val="black"/>
                  </a:solidFill>
                </a:endParaRPr>
              </a:p>
              <a:p>
                <a:pPr defTabSz="457200"/>
                <a:endParaRPr lang="en-US" altLang="ja-JP" dirty="0">
                  <a:solidFill>
                    <a:prstClr val="black"/>
                  </a:solidFill>
                </a:endParaRPr>
              </a:p>
              <a:p>
                <a:pPr defTabSz="457200"/>
                <a:r>
                  <a:rPr lang="ja-JP" altLang="en-US" dirty="0">
                    <a:solidFill>
                      <a:prstClr val="black"/>
                    </a:solidFill>
                  </a:rPr>
                  <a:t>微分すると</a:t>
                </a:r>
                <a14:m>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𝜎</m:t>
                        </m:r>
                      </m:e>
                      <m:sup>
                        <m:r>
                          <a:rPr lang="en-US" altLang="ja-JP" i="1" smtClean="0">
                            <a:solidFill>
                              <a:prstClr val="black"/>
                            </a:solidFill>
                            <a:latin typeface="Cambria Math" panose="02040503050406030204" pitchFamily="18" charset="0"/>
                          </a:rPr>
                          <m:t>′</m:t>
                        </m:r>
                      </m:sup>
                    </m:sSup>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𝜎</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r>
                      <a:rPr lang="en-US" altLang="ja-JP" i="1" smtClean="0">
                        <a:solidFill>
                          <a:prstClr val="black"/>
                        </a:solidFill>
                        <a:latin typeface="Cambria Math" panose="02040503050406030204" pitchFamily="18" charset="0"/>
                      </a:rPr>
                      <m:t>)(1−</m:t>
                    </m:r>
                    <m:r>
                      <a:rPr lang="en-US" altLang="ja-JP" i="1" smtClean="0">
                        <a:solidFill>
                          <a:prstClr val="black"/>
                        </a:solidFill>
                        <a:latin typeface="Cambria Math" panose="02040503050406030204" pitchFamily="18" charset="0"/>
                      </a:rPr>
                      <m:t>𝜎</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r>
                      <a:rPr lang="en-US" altLang="ja-JP" i="1" smtClean="0">
                        <a:solidFill>
                          <a:prstClr val="black"/>
                        </a:solidFill>
                        <a:latin typeface="Cambria Math" panose="02040503050406030204" pitchFamily="18" charset="0"/>
                      </a:rPr>
                      <m:t>))</m:t>
                    </m:r>
                  </m:oMath>
                </a14:m>
                <a:endParaRPr lang="en-US" altLang="ja-JP" dirty="0">
                  <a:solidFill>
                    <a:prstClr val="black"/>
                  </a:solidFill>
                </a:endParaRPr>
              </a:p>
              <a:p>
                <a:pPr defTabSz="457200"/>
                <a:r>
                  <a:rPr lang="en-US" altLang="ja-JP" sz="1400" dirty="0">
                    <a:solidFill>
                      <a:prstClr val="black"/>
                    </a:solidFill>
                  </a:rPr>
                  <a:t>※</a:t>
                </a:r>
                <a:r>
                  <a:rPr lang="ja-JP" altLang="en-US" sz="1400" dirty="0">
                    <a:solidFill>
                      <a:prstClr val="black"/>
                    </a:solidFill>
                  </a:rPr>
                  <a:t>あんまり使われない</a:t>
                </a:r>
                <a:endParaRPr lang="en-US" altLang="ja-JP" dirty="0">
                  <a:solidFill>
                    <a:prstClr val="black"/>
                  </a:solidFill>
                </a:endParaRPr>
              </a:p>
              <a:p>
                <a:pPr defTabSz="457200"/>
                <a:endParaRPr lang="en-US" altLang="ja-JP" dirty="0">
                  <a:solidFill>
                    <a:prstClr val="black"/>
                  </a:solidFill>
                </a:endParaRPr>
              </a:p>
              <a:p>
                <a:pPr defTabSz="457200"/>
                <a:r>
                  <a:rPr lang="ja-JP" altLang="en-US" b="1" dirty="0">
                    <a:solidFill>
                      <a:prstClr val="black"/>
                    </a:solidFill>
                  </a:rPr>
                  <a:t>双曲線正接関数</a:t>
                </a:r>
                <a:endParaRPr lang="en-US" altLang="ja-JP" b="1"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𝑒</m:t>
                              </m:r>
                            </m:e>
                            <m:sup>
                              <m:r>
                                <a:rPr lang="en-US" altLang="ja-JP" i="1" smtClean="0">
                                  <a:solidFill>
                                    <a:prstClr val="black"/>
                                  </a:solidFill>
                                  <a:latin typeface="Cambria Math" panose="02040503050406030204" pitchFamily="18" charset="0"/>
                                </a:rPr>
                                <m:t>𝑢</m:t>
                              </m:r>
                            </m:sup>
                          </m:sSup>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𝑒</m:t>
                              </m:r>
                            </m:e>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𝑢</m:t>
                              </m:r>
                            </m:sup>
                          </m:sSup>
                        </m:num>
                        <m:den>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𝑒</m:t>
                              </m:r>
                            </m:e>
                            <m:sup>
                              <m:r>
                                <a:rPr lang="en-US" altLang="ja-JP" i="1">
                                  <a:solidFill>
                                    <a:prstClr val="black"/>
                                  </a:solidFill>
                                  <a:latin typeface="Cambria Math" panose="02040503050406030204" pitchFamily="18" charset="0"/>
                                </a:rPr>
                                <m:t>𝑢</m:t>
                              </m:r>
                            </m:sup>
                          </m:sSup>
                          <m:r>
                            <a:rPr lang="en-US" altLang="ja-JP" i="1" smtClean="0">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𝑒</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𝑢</m:t>
                              </m:r>
                            </m:sup>
                          </m:sSup>
                        </m:den>
                      </m:f>
                    </m:oMath>
                  </m:oMathPara>
                </a14:m>
                <a:endParaRPr lang="ja-JP" altLang="en-US" dirty="0">
                  <a:solidFill>
                    <a:prstClr val="black"/>
                  </a:solidFill>
                </a:endParaRPr>
              </a:p>
            </p:txBody>
          </p:sp>
        </mc:Choice>
        <mc:Fallback xmlns="">
          <p:sp>
            <p:nvSpPr>
              <p:cNvPr id="3" name="テキスト ボックス 2"/>
              <p:cNvSpPr txBox="1">
                <a:spLocks noRot="1" noChangeAspect="1" noMove="1" noResize="1" noEditPoints="1" noAdjustHandles="1" noChangeArrowheads="1" noChangeShapeType="1" noTextEdit="1"/>
              </p:cNvSpPr>
              <p:nvPr/>
            </p:nvSpPr>
            <p:spPr>
              <a:xfrm>
                <a:off x="0" y="1132885"/>
                <a:ext cx="3727111" cy="3379258"/>
              </a:xfrm>
              <a:prstGeom prst="rect">
                <a:avLst/>
              </a:prstGeom>
              <a:blipFill>
                <a:blip r:embed="rId2"/>
                <a:stretch>
                  <a:fillRect l="-1309" t="-1083"/>
                </a:stretch>
              </a:blipFill>
            </p:spPr>
            <p:txBody>
              <a:bodyPr/>
              <a:lstStyle/>
              <a:p>
                <a:r>
                  <a:rPr lang="ja-JP" altLang="en-US">
                    <a:noFill/>
                  </a:rPr>
                  <a:t> </a:t>
                </a:r>
              </a:p>
            </p:txBody>
          </p:sp>
        </mc:Fallback>
      </mc:AlternateContent>
      <p:pic>
        <p:nvPicPr>
          <p:cNvPr id="11" name="図 10"/>
          <p:cNvPicPr>
            <a:picLocks noChangeAspect="1"/>
          </p:cNvPicPr>
          <p:nvPr/>
        </p:nvPicPr>
        <p:blipFill>
          <a:blip r:embed="rId3"/>
          <a:stretch>
            <a:fillRect/>
          </a:stretch>
        </p:blipFill>
        <p:spPr>
          <a:xfrm>
            <a:off x="82393" y="5107467"/>
            <a:ext cx="1695552" cy="1369178"/>
          </a:xfrm>
          <a:prstGeom prst="rect">
            <a:avLst/>
          </a:prstGeom>
        </p:spPr>
      </p:pic>
      <p:pic>
        <p:nvPicPr>
          <p:cNvPr id="12" name="図 11"/>
          <p:cNvPicPr>
            <a:picLocks noChangeAspect="1"/>
          </p:cNvPicPr>
          <p:nvPr/>
        </p:nvPicPr>
        <p:blipFill>
          <a:blip r:embed="rId4"/>
          <a:stretch>
            <a:fillRect/>
          </a:stretch>
        </p:blipFill>
        <p:spPr>
          <a:xfrm>
            <a:off x="1994069" y="5096273"/>
            <a:ext cx="2334339" cy="1333908"/>
          </a:xfrm>
          <a:prstGeom prst="rect">
            <a:avLst/>
          </a:prstGeom>
        </p:spPr>
      </p:pic>
      <p:pic>
        <p:nvPicPr>
          <p:cNvPr id="15" name="図 14"/>
          <p:cNvPicPr>
            <a:picLocks noChangeAspect="1"/>
          </p:cNvPicPr>
          <p:nvPr/>
        </p:nvPicPr>
        <p:blipFill>
          <a:blip r:embed="rId5"/>
          <a:stretch>
            <a:fillRect/>
          </a:stretch>
        </p:blipFill>
        <p:spPr>
          <a:xfrm>
            <a:off x="5337243" y="5075479"/>
            <a:ext cx="3186312" cy="1237613"/>
          </a:xfrm>
          <a:prstGeom prst="rect">
            <a:avLst/>
          </a:prstGeom>
        </p:spPr>
      </p:pic>
      <mc:AlternateContent xmlns:mc="http://schemas.openxmlformats.org/markup-compatibility/2006" xmlns:a14="http://schemas.microsoft.com/office/drawing/2010/main">
        <mc:Choice Requires="a14">
          <p:sp>
            <p:nvSpPr>
              <p:cNvPr id="19" name="正方形/長方形 18"/>
              <p:cNvSpPr/>
              <p:nvPr/>
            </p:nvSpPr>
            <p:spPr>
              <a:xfrm>
                <a:off x="4572000" y="1147439"/>
                <a:ext cx="4572000" cy="2926186"/>
              </a:xfrm>
              <a:prstGeom prst="rect">
                <a:avLst/>
              </a:prstGeom>
            </p:spPr>
            <p:txBody>
              <a:bodyPr>
                <a:spAutoFit/>
              </a:bodyPr>
              <a:lstStyle/>
              <a:p>
                <a:pPr defTabSz="457200"/>
                <a:r>
                  <a:rPr lang="en-US" altLang="ja-JP" dirty="0">
                    <a:solidFill>
                      <a:prstClr val="black"/>
                    </a:solidFill>
                  </a:rPr>
                  <a:t>3.6.2 </a:t>
                </a:r>
                <a:r>
                  <a:rPr lang="ja-JP" altLang="en-US" dirty="0">
                    <a:solidFill>
                      <a:prstClr val="black"/>
                    </a:solidFill>
                  </a:rPr>
                  <a:t>正規化線形関数</a:t>
                </a:r>
                <a:endParaRPr lang="en-US" altLang="ja-JP" dirty="0">
                  <a:solidFill>
                    <a:prstClr val="black"/>
                  </a:solidFill>
                </a:endParaRPr>
              </a:p>
              <a:p>
                <a:pPr defTabSz="457200"/>
                <a:endParaRPr lang="en-US" altLang="ja-JP" dirty="0">
                  <a:solidFill>
                    <a:prstClr val="black"/>
                  </a:solidFill>
                </a:endParaRPr>
              </a:p>
              <a:p>
                <a:pPr defTabSz="457200"/>
                <a:r>
                  <a:rPr lang="ja-JP" altLang="en-US" dirty="0">
                    <a:solidFill>
                      <a:prstClr val="black"/>
                    </a:solidFill>
                  </a:rPr>
                  <a:t>→学習をスムーズに進行させる</a:t>
                </a:r>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r>
                        <a:rPr lang="en-US" altLang="ja-JP" i="1" smtClean="0">
                          <a:solidFill>
                            <a:prstClr val="black"/>
                          </a:solidFill>
                          <a:latin typeface="Cambria Math" panose="02040503050406030204" pitchFamily="18" charset="0"/>
                        </a:rPr>
                        <m:t>=</m:t>
                      </m:r>
                      <m:func>
                        <m:funcPr>
                          <m:ctrlPr>
                            <a:rPr lang="en-US" altLang="ja-JP" i="1" smtClean="0">
                              <a:solidFill>
                                <a:prstClr val="black"/>
                              </a:solidFill>
                              <a:latin typeface="Cambria Math" panose="02040503050406030204" pitchFamily="18" charset="0"/>
                            </a:rPr>
                          </m:ctrlPr>
                        </m:funcPr>
                        <m:fName>
                          <m:r>
                            <m:rPr>
                              <m:sty m:val="p"/>
                            </m:rPr>
                            <a:rPr lang="en-US" altLang="ja-JP" smtClean="0">
                              <a:solidFill>
                                <a:prstClr val="black"/>
                              </a:solidFill>
                              <a:latin typeface="Cambria Math" panose="02040503050406030204" pitchFamily="18" charset="0"/>
                            </a:rPr>
                            <m:t>max</m:t>
                          </m:r>
                        </m:fName>
                        <m:e>
                          <m:d>
                            <m:dPr>
                              <m:begChr m:val="{"/>
                              <m:endChr m:val="}"/>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0,</m:t>
                              </m:r>
                              <m:r>
                                <a:rPr lang="en-US" altLang="ja-JP" i="1" smtClean="0">
                                  <a:solidFill>
                                    <a:prstClr val="black"/>
                                  </a:solidFill>
                                  <a:latin typeface="Cambria Math" panose="02040503050406030204" pitchFamily="18" charset="0"/>
                                </a:rPr>
                                <m:t>𝑢</m:t>
                              </m:r>
                            </m:e>
                          </m:d>
                        </m:e>
                      </m:func>
                      <m:r>
                        <a:rPr lang="en-US" altLang="ja-JP" i="1" smtClean="0">
                          <a:solidFill>
                            <a:prstClr val="black"/>
                          </a:solidFill>
                          <a:latin typeface="Cambria Math" panose="02040503050406030204" pitchFamily="18" charset="0"/>
                        </a:rPr>
                        <m:t>=</m:t>
                      </m:r>
                      <m:d>
                        <m:dPr>
                          <m:begChr m:val="{"/>
                          <m:endChr m:val=""/>
                          <m:ctrlPr>
                            <a:rPr lang="en-US" altLang="ja-JP" i="1" smtClean="0">
                              <a:solidFill>
                                <a:prstClr val="black"/>
                              </a:solidFill>
                              <a:latin typeface="Cambria Math" panose="02040503050406030204" pitchFamily="18" charset="0"/>
                            </a:rPr>
                          </m:ctrlPr>
                        </m:dPr>
                        <m:e>
                          <m:eqArr>
                            <m:eqArrPr>
                              <m:ctrlPr>
                                <a:rPr lang="en-US" altLang="ja-JP" i="1" smtClean="0">
                                  <a:solidFill>
                                    <a:prstClr val="black"/>
                                  </a:solidFill>
                                  <a:latin typeface="Cambria Math" panose="02040503050406030204" pitchFamily="18" charset="0"/>
                                </a:rPr>
                              </m:ctrlPr>
                            </m:eqArrPr>
                            <m:e>
                              <m:r>
                                <a:rPr lang="en-US" altLang="ja-JP" i="1" smtClean="0">
                                  <a:solidFill>
                                    <a:prstClr val="black"/>
                                  </a:solidFill>
                                  <a:latin typeface="Cambria Math" panose="02040503050406030204" pitchFamily="18" charset="0"/>
                                </a:rPr>
                                <m:t>𝑢</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𝑥</m:t>
                              </m:r>
                              <m:r>
                                <a:rPr lang="en-US" altLang="ja-JP" i="1" smtClean="0">
                                  <a:solidFill>
                                    <a:prstClr val="black"/>
                                  </a:solidFill>
                                  <a:latin typeface="Cambria Math" panose="02040503050406030204" pitchFamily="18" charset="0"/>
                                </a:rPr>
                                <m:t>&gt;0)</m:t>
                              </m:r>
                            </m:e>
                            <m:e>
                              <m:r>
                                <a:rPr lang="en-US" altLang="ja-JP" i="1" smtClean="0">
                                  <a:solidFill>
                                    <a:prstClr val="black"/>
                                  </a:solidFill>
                                  <a:latin typeface="Cambria Math" panose="02040503050406030204" pitchFamily="18" charset="0"/>
                                </a:rPr>
                                <m:t>0(</m:t>
                              </m:r>
                              <m:r>
                                <a:rPr lang="en-US" altLang="ja-JP" i="1" smtClean="0">
                                  <a:solidFill>
                                    <a:prstClr val="black"/>
                                  </a:solidFill>
                                  <a:latin typeface="Cambria Math" panose="02040503050406030204" pitchFamily="18" charset="0"/>
                                </a:rPr>
                                <m:t>𝑥</m:t>
                              </m:r>
                              <m:r>
                                <a:rPr lang="en-US" altLang="ja-JP" i="1" smtClean="0">
                                  <a:solidFill>
                                    <a:prstClr val="black"/>
                                  </a:solidFill>
                                  <a:latin typeface="Cambria Math" panose="02040503050406030204" pitchFamily="18" charset="0"/>
                                </a:rPr>
                                <m:t>≤0)</m:t>
                              </m:r>
                            </m:e>
                          </m:eqArr>
                        </m:e>
                      </m:d>
                    </m:oMath>
                  </m:oMathPara>
                </a14:m>
                <a:endParaRPr lang="en-US" altLang="ja-JP" dirty="0">
                  <a:solidFill>
                    <a:prstClr val="black"/>
                  </a:solidFill>
                </a:endParaRPr>
              </a:p>
              <a:p>
                <a:pPr defTabSz="457200"/>
                <a:r>
                  <a:rPr lang="ja-JP" altLang="en-US" dirty="0">
                    <a:solidFill>
                      <a:prstClr val="black"/>
                    </a:solidFill>
                  </a:rPr>
                  <a:t>→これを持つユニットを</a:t>
                </a:r>
                <a:r>
                  <a:rPr lang="en-US" altLang="ja-JP" dirty="0" err="1">
                    <a:solidFill>
                      <a:prstClr val="black"/>
                    </a:solidFill>
                  </a:rPr>
                  <a:t>ReLU</a:t>
                </a:r>
                <a:r>
                  <a:rPr lang="ja-JP" altLang="en-US" dirty="0">
                    <a:solidFill>
                      <a:prstClr val="black"/>
                    </a:solidFill>
                  </a:rPr>
                  <a:t>と呼ぶ</a:t>
                </a:r>
                <a:r>
                  <a:rPr lang="en-US" altLang="ja-JP" dirty="0">
                    <a:solidFill>
                      <a:prstClr val="black"/>
                    </a:solidFill>
                  </a:rPr>
                  <a:t/>
                </a:r>
                <a:br>
                  <a:rPr lang="en-US" altLang="ja-JP" dirty="0">
                    <a:solidFill>
                      <a:prstClr val="black"/>
                    </a:solidFill>
                  </a:rPr>
                </a:br>
                <a:r>
                  <a:rPr lang="en-US" altLang="ja-JP" dirty="0">
                    <a:solidFill>
                      <a:prstClr val="black"/>
                    </a:solidFill>
                  </a:rPr>
                  <a:t>    </a:t>
                </a:r>
                <a:r>
                  <a:rPr lang="ja-JP" altLang="en-US" dirty="0">
                    <a:solidFill>
                      <a:prstClr val="black"/>
                    </a:solidFill>
                  </a:rPr>
                  <a:t>＊一般化した形</a:t>
                </a:r>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𝑓</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𝛼</m:t>
                      </m:r>
                      <m:func>
                        <m:funcPr>
                          <m:ctrlPr>
                            <a:rPr lang="en-US" altLang="ja-JP" i="1" smtClean="0">
                              <a:solidFill>
                                <a:prstClr val="black"/>
                              </a:solidFill>
                              <a:latin typeface="Cambria Math" panose="02040503050406030204" pitchFamily="18" charset="0"/>
                            </a:rPr>
                          </m:ctrlPr>
                        </m:funcPr>
                        <m:fName>
                          <m:r>
                            <m:rPr>
                              <m:sty m:val="p"/>
                            </m:rPr>
                            <a:rPr lang="en-US" altLang="ja-JP" smtClean="0">
                              <a:solidFill>
                                <a:prstClr val="black"/>
                              </a:solidFill>
                              <a:latin typeface="Cambria Math" panose="02040503050406030204" pitchFamily="18" charset="0"/>
                            </a:rPr>
                            <m:t>min</m:t>
                          </m:r>
                        </m:fName>
                        <m:e>
                          <m:d>
                            <m:dPr>
                              <m:begChr m:val="{"/>
                              <m:endChr m:val="}"/>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0,</m:t>
                              </m:r>
                              <m:r>
                                <a:rPr lang="en-US" altLang="ja-JP" i="1" smtClean="0">
                                  <a:solidFill>
                                    <a:prstClr val="black"/>
                                  </a:solidFill>
                                  <a:latin typeface="Cambria Math" panose="02040503050406030204" pitchFamily="18" charset="0"/>
                                </a:rPr>
                                <m:t>𝑢</m:t>
                              </m:r>
                            </m:e>
                          </m:d>
                        </m:e>
                      </m:func>
                      <m:r>
                        <a:rPr lang="en-US" altLang="ja-JP" i="1" smtClean="0">
                          <a:solidFill>
                            <a:prstClr val="black"/>
                          </a:solidFill>
                          <a:latin typeface="Cambria Math" panose="02040503050406030204" pitchFamily="18" charset="0"/>
                        </a:rPr>
                        <m:t>+</m:t>
                      </m:r>
                      <m:func>
                        <m:funcPr>
                          <m:ctrlPr>
                            <a:rPr lang="en-US" altLang="ja-JP" i="1" smtClean="0">
                              <a:solidFill>
                                <a:prstClr val="black"/>
                              </a:solidFill>
                              <a:latin typeface="Cambria Math" panose="02040503050406030204" pitchFamily="18" charset="0"/>
                            </a:rPr>
                          </m:ctrlPr>
                        </m:funcPr>
                        <m:fName>
                          <m:r>
                            <m:rPr>
                              <m:sty m:val="p"/>
                            </m:rPr>
                            <a:rPr lang="en-US" altLang="ja-JP" smtClean="0">
                              <a:solidFill>
                                <a:prstClr val="black"/>
                              </a:solidFill>
                              <a:latin typeface="Cambria Math" panose="02040503050406030204" pitchFamily="18" charset="0"/>
                            </a:rPr>
                            <m:t>max</m:t>
                          </m:r>
                        </m:fName>
                        <m:e>
                          <m:d>
                            <m:dPr>
                              <m:begChr m:val="{"/>
                              <m:endChr m:val="}"/>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0,</m:t>
                              </m:r>
                              <m:r>
                                <a:rPr lang="en-US" altLang="ja-JP" i="1" smtClean="0">
                                  <a:solidFill>
                                    <a:prstClr val="black"/>
                                  </a:solidFill>
                                  <a:latin typeface="Cambria Math" panose="02040503050406030204" pitchFamily="18" charset="0"/>
                                </a:rPr>
                                <m:t>𝑢</m:t>
                              </m:r>
                            </m:e>
                          </m:d>
                        </m:e>
                      </m:func>
                    </m:oMath>
                  </m:oMathPara>
                </a14:m>
                <a:endParaRPr lang="en-US" altLang="ja-JP" dirty="0">
                  <a:solidFill>
                    <a:prstClr val="black"/>
                  </a:solidFill>
                </a:endParaRPr>
              </a:p>
              <a:p>
                <a:pPr defTabSz="457200"/>
                <a:r>
                  <a:rPr lang="ja-JP" altLang="en-US" dirty="0">
                    <a:solidFill>
                      <a:prstClr val="black"/>
                    </a:solidFill>
                  </a:rPr>
                  <a:t>　　　</a:t>
                </a:r>
                <a:r>
                  <a:rPr lang="en-US" altLang="ja-JP" dirty="0">
                    <a:solidFill>
                      <a:prstClr val="black"/>
                    </a:solidFill>
                  </a:rPr>
                  <a:t> </a:t>
                </a:r>
                <a14:m>
                  <m:oMath xmlns:m="http://schemas.openxmlformats.org/officeDocument/2006/math">
                    <m:r>
                      <a:rPr lang="en-US" altLang="ja-JP" i="1">
                        <a:solidFill>
                          <a:prstClr val="black"/>
                        </a:solidFill>
                        <a:latin typeface="Cambria Math" panose="02040503050406030204" pitchFamily="18" charset="0"/>
                      </a:rPr>
                      <m:t>𝛼</m:t>
                    </m:r>
                  </m:oMath>
                </a14:m>
                <a:r>
                  <a:rPr lang="ja-JP" altLang="en-US" dirty="0">
                    <a:solidFill>
                      <a:prstClr val="black"/>
                    </a:solidFill>
                  </a:rPr>
                  <a:t>：ハイパーパラメータ</a:t>
                </a:r>
                <a:endParaRPr lang="en-US" altLang="ja-JP" dirty="0">
                  <a:solidFill>
                    <a:prstClr val="black"/>
                  </a:solidFill>
                </a:endParaRPr>
              </a:p>
              <a:p>
                <a:pPr defTabSz="457200"/>
                <a:r>
                  <a:rPr lang="ja-JP" altLang="en-US" dirty="0">
                    <a:solidFill>
                      <a:prstClr val="black"/>
                    </a:solidFill>
                  </a:rPr>
                  <a:t>→</a:t>
                </a:r>
                <a:r>
                  <a:rPr lang="en-US" altLang="ja-JP" dirty="0">
                    <a:solidFill>
                      <a:prstClr val="black"/>
                    </a:solidFill>
                  </a:rPr>
                  <a:t> </a:t>
                </a:r>
                <a14:m>
                  <m:oMath xmlns:m="http://schemas.openxmlformats.org/officeDocument/2006/math">
                    <m:r>
                      <a:rPr lang="en-US" altLang="ja-JP" i="1">
                        <a:solidFill>
                          <a:prstClr val="black"/>
                        </a:solidFill>
                        <a:latin typeface="Cambria Math" panose="02040503050406030204" pitchFamily="18" charset="0"/>
                      </a:rPr>
                      <m:t>𝛼</m:t>
                    </m:r>
                    <m:r>
                      <a:rPr lang="ja-JP" altLang="en-US" i="1">
                        <a:solidFill>
                          <a:prstClr val="black"/>
                        </a:solidFill>
                        <a:latin typeface="Cambria Math" panose="02040503050406030204" pitchFamily="18" charset="0"/>
                      </a:rPr>
                      <m:t>も</m:t>
                    </m:r>
                  </m:oMath>
                </a14:m>
                <a:r>
                  <a:rPr lang="ja-JP" altLang="en-US" dirty="0">
                    <a:solidFill>
                      <a:prstClr val="black"/>
                    </a:solidFill>
                  </a:rPr>
                  <a:t>重みとして学習させるとき</a:t>
                </a:r>
                <a:r>
                  <a:rPr lang="en-US" altLang="ja-JP" dirty="0" err="1">
                    <a:solidFill>
                      <a:prstClr val="black"/>
                    </a:solidFill>
                  </a:rPr>
                  <a:t>pReLU</a:t>
                </a:r>
                <a:endParaRPr lang="en-US" altLang="ja-JP" dirty="0">
                  <a:solidFill>
                    <a:prstClr val="black"/>
                  </a:solidFill>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4572000" y="1147439"/>
                <a:ext cx="4572000" cy="2926186"/>
              </a:xfrm>
              <a:prstGeom prst="rect">
                <a:avLst/>
              </a:prstGeom>
              <a:blipFill>
                <a:blip r:embed="rId6"/>
                <a:stretch>
                  <a:fillRect l="-1067" t="-1042" b="-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a:extLst>
                  <a:ext uri="{FF2B5EF4-FFF2-40B4-BE49-F238E27FC236}">
                    <a16:creationId xmlns:a16="http://schemas.microsoft.com/office/drawing/2014/main" xmlns="" id="{62DA0269-EAE3-45A5-B0FC-E36D8DB42F21}"/>
                  </a:ext>
                </a:extLst>
              </p:cNvPr>
              <p:cNvSpPr/>
              <p:nvPr/>
            </p:nvSpPr>
            <p:spPr>
              <a:xfrm>
                <a:off x="506990" y="1965156"/>
                <a:ext cx="2877903" cy="661912"/>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𝜎</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𝑢</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𝑏</m:t>
                          </m:r>
                        </m:e>
                      </m:d>
                      <m:r>
                        <a:rPr lang="en-US" altLang="ja-JP" i="1">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1+</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𝑒</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𝑢</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𝑏</m:t>
                              </m:r>
                            </m:sup>
                          </m:sSup>
                          <m:r>
                            <a:rPr lang="en-US" altLang="ja-JP" i="1">
                              <a:solidFill>
                                <a:prstClr val="black"/>
                              </a:solidFill>
                              <a:latin typeface="Cambria Math" panose="02040503050406030204" pitchFamily="18" charset="0"/>
                            </a:rPr>
                            <m:t>)</m:t>
                          </m:r>
                        </m:den>
                      </m:f>
                      <m:r>
                        <a:rPr lang="ja-JP" altLang="en-US" i="1" smtClean="0">
                          <a:solidFill>
                            <a:prstClr val="black"/>
                          </a:solidFill>
                          <a:latin typeface="Cambria Math" panose="02040503050406030204" pitchFamily="18" charset="0"/>
                        </a:rPr>
                        <m:t>　</m:t>
                      </m:r>
                    </m:oMath>
                  </m:oMathPara>
                </a14:m>
                <a:endParaRPr lang="en-US" altLang="ja-JP" dirty="0">
                  <a:solidFill>
                    <a:prstClr val="black"/>
                  </a:solidFill>
                </a:endParaRPr>
              </a:p>
            </p:txBody>
          </p:sp>
        </mc:Choice>
        <mc:Fallback xmlns="">
          <p:sp>
            <p:nvSpPr>
              <p:cNvPr id="6" name="正方形/長方形 5">
                <a:extLst>
                  <a:ext uri="{FF2B5EF4-FFF2-40B4-BE49-F238E27FC236}">
                    <a16:creationId xmlns:a16="http://schemas.microsoft.com/office/drawing/2014/main" id="{62DA0269-EAE3-45A5-B0FC-E36D8DB42F21}"/>
                  </a:ext>
                </a:extLst>
              </p:cNvPr>
              <p:cNvSpPr>
                <a:spLocks noRot="1" noChangeAspect="1" noMove="1" noResize="1" noEditPoints="1" noAdjustHandles="1" noChangeArrowheads="1" noChangeShapeType="1" noTextEdit="1"/>
              </p:cNvSpPr>
              <p:nvPr/>
            </p:nvSpPr>
            <p:spPr>
              <a:xfrm>
                <a:off x="506990" y="1965156"/>
                <a:ext cx="2877903" cy="661912"/>
              </a:xfrm>
              <a:prstGeom prst="rect">
                <a:avLst/>
              </a:prstGeom>
              <a:blipFill>
                <a:blip r:embed="rId7"/>
                <a:stretch>
                  <a:fillRect/>
                </a:stretch>
              </a:blipFill>
            </p:spPr>
            <p:txBody>
              <a:bodyPr/>
              <a:lstStyle/>
              <a:p>
                <a:r>
                  <a:rPr lang="ja-JP" altLang="en-US">
                    <a:noFill/>
                  </a:rPr>
                  <a:t> </a:t>
                </a:r>
              </a:p>
            </p:txBody>
          </p:sp>
        </mc:Fallback>
      </mc:AlternateContent>
      <p:sp>
        <p:nvSpPr>
          <p:cNvPr id="7" name="正方形/長方形 6">
            <a:extLst>
              <a:ext uri="{FF2B5EF4-FFF2-40B4-BE49-F238E27FC236}">
                <a16:creationId xmlns:a16="http://schemas.microsoft.com/office/drawing/2014/main" xmlns="" id="{FDD5D1F1-9B2D-4F61-AD99-3AEBE1E3CC1B}"/>
              </a:ext>
            </a:extLst>
          </p:cNvPr>
          <p:cNvSpPr/>
          <p:nvPr/>
        </p:nvSpPr>
        <p:spPr>
          <a:xfrm>
            <a:off x="0" y="6519446"/>
            <a:ext cx="1826141" cy="338554"/>
          </a:xfrm>
          <a:prstGeom prst="rect">
            <a:avLst/>
          </a:prstGeom>
        </p:spPr>
        <p:txBody>
          <a:bodyPr wrap="none">
            <a:spAutoFit/>
          </a:bodyPr>
          <a:lstStyle/>
          <a:p>
            <a:pPr defTabSz="457200"/>
            <a:r>
              <a:rPr lang="en-US" altLang="ja-JP" sz="1600" dirty="0">
                <a:solidFill>
                  <a:prstClr val="black"/>
                </a:solidFill>
              </a:rPr>
              <a:t>※</a:t>
            </a:r>
            <a:r>
              <a:rPr lang="ja-JP" altLang="en-US" sz="1600" dirty="0">
                <a:solidFill>
                  <a:prstClr val="black"/>
                </a:solidFill>
              </a:rPr>
              <a:t>シグモイド関数</a:t>
            </a:r>
            <a:endParaRPr lang="en-US" altLang="ja-JP" dirty="0">
              <a:solidFill>
                <a:prstClr val="black"/>
              </a:solidFill>
            </a:endParaRPr>
          </a:p>
        </p:txBody>
      </p:sp>
      <p:sp>
        <p:nvSpPr>
          <p:cNvPr id="24" name="正方形/長方形 23">
            <a:extLst>
              <a:ext uri="{FF2B5EF4-FFF2-40B4-BE49-F238E27FC236}">
                <a16:creationId xmlns:a16="http://schemas.microsoft.com/office/drawing/2014/main" xmlns="" id="{2BC79269-0696-4C41-8570-8938F6890F6F}"/>
              </a:ext>
            </a:extLst>
          </p:cNvPr>
          <p:cNvSpPr/>
          <p:nvPr/>
        </p:nvSpPr>
        <p:spPr>
          <a:xfrm>
            <a:off x="1877683" y="6490692"/>
            <a:ext cx="1826141" cy="338554"/>
          </a:xfrm>
          <a:prstGeom prst="rect">
            <a:avLst/>
          </a:prstGeom>
        </p:spPr>
        <p:txBody>
          <a:bodyPr wrap="none">
            <a:spAutoFit/>
          </a:bodyPr>
          <a:lstStyle/>
          <a:p>
            <a:pPr defTabSz="457200"/>
            <a:r>
              <a:rPr lang="en-US" altLang="ja-JP" sz="1600" dirty="0">
                <a:solidFill>
                  <a:prstClr val="black"/>
                </a:solidFill>
              </a:rPr>
              <a:t>※</a:t>
            </a:r>
            <a:r>
              <a:rPr lang="ja-JP" altLang="en-US" sz="1600" dirty="0">
                <a:solidFill>
                  <a:prstClr val="black"/>
                </a:solidFill>
              </a:rPr>
              <a:t>双曲線正接関数</a:t>
            </a:r>
            <a:endParaRPr lang="en-US" altLang="ja-JP" dirty="0">
              <a:solidFill>
                <a:prstClr val="black"/>
              </a:solidFill>
            </a:endParaRPr>
          </a:p>
        </p:txBody>
      </p:sp>
      <p:sp>
        <p:nvSpPr>
          <p:cNvPr id="26" name="正方形/長方形 25">
            <a:extLst>
              <a:ext uri="{FF2B5EF4-FFF2-40B4-BE49-F238E27FC236}">
                <a16:creationId xmlns:a16="http://schemas.microsoft.com/office/drawing/2014/main" xmlns="" id="{DEFFF7E6-3D58-45A4-BEAD-2FEA542A6FB1}"/>
              </a:ext>
            </a:extLst>
          </p:cNvPr>
          <p:cNvSpPr/>
          <p:nvPr/>
        </p:nvSpPr>
        <p:spPr>
          <a:xfrm>
            <a:off x="4965940" y="6378548"/>
            <a:ext cx="814647" cy="338554"/>
          </a:xfrm>
          <a:prstGeom prst="rect">
            <a:avLst/>
          </a:prstGeom>
        </p:spPr>
        <p:txBody>
          <a:bodyPr wrap="none">
            <a:spAutoFit/>
          </a:bodyPr>
          <a:lstStyle/>
          <a:p>
            <a:pPr defTabSz="457200"/>
            <a:r>
              <a:rPr lang="en-US" altLang="ja-JP" sz="1600" dirty="0">
                <a:solidFill>
                  <a:prstClr val="black"/>
                </a:solidFill>
              </a:rPr>
              <a:t>※</a:t>
            </a:r>
            <a:r>
              <a:rPr lang="en-US" altLang="ja-JP" sz="1600" dirty="0" err="1">
                <a:solidFill>
                  <a:prstClr val="black"/>
                </a:solidFill>
              </a:rPr>
              <a:t>ReLU</a:t>
            </a:r>
            <a:endParaRPr lang="en-US" altLang="ja-JP" dirty="0">
              <a:solidFill>
                <a:prstClr val="black"/>
              </a:solidFill>
            </a:endParaRPr>
          </a:p>
        </p:txBody>
      </p:sp>
      <p:sp>
        <p:nvSpPr>
          <p:cNvPr id="27" name="正方形/長方形 26">
            <a:extLst>
              <a:ext uri="{FF2B5EF4-FFF2-40B4-BE49-F238E27FC236}">
                <a16:creationId xmlns:a16="http://schemas.microsoft.com/office/drawing/2014/main" xmlns="" id="{7B9C72B6-3E96-402C-99F5-6D6F5C0B3543}"/>
              </a:ext>
            </a:extLst>
          </p:cNvPr>
          <p:cNvSpPr/>
          <p:nvPr/>
        </p:nvSpPr>
        <p:spPr>
          <a:xfrm>
            <a:off x="6843623" y="6349794"/>
            <a:ext cx="922047" cy="338554"/>
          </a:xfrm>
          <a:prstGeom prst="rect">
            <a:avLst/>
          </a:prstGeom>
        </p:spPr>
        <p:txBody>
          <a:bodyPr wrap="none">
            <a:spAutoFit/>
          </a:bodyPr>
          <a:lstStyle/>
          <a:p>
            <a:pPr defTabSz="457200"/>
            <a:r>
              <a:rPr lang="en-US" altLang="ja-JP" sz="1600" dirty="0">
                <a:solidFill>
                  <a:prstClr val="black"/>
                </a:solidFill>
              </a:rPr>
              <a:t>※</a:t>
            </a:r>
            <a:r>
              <a:rPr lang="en-US" altLang="ja-JP" sz="1600" dirty="0" err="1">
                <a:solidFill>
                  <a:prstClr val="black"/>
                </a:solidFill>
              </a:rPr>
              <a:t>pReLU</a:t>
            </a:r>
            <a:endParaRPr lang="en-US" altLang="ja-JP" dirty="0">
              <a:solidFill>
                <a:prstClr val="black"/>
              </a:solidFill>
            </a:endParaRPr>
          </a:p>
        </p:txBody>
      </p:sp>
      <p:sp>
        <p:nvSpPr>
          <p:cNvPr id="8" name="スライド番号プレースホルダー 7">
            <a:extLst>
              <a:ext uri="{FF2B5EF4-FFF2-40B4-BE49-F238E27FC236}">
                <a16:creationId xmlns:a16="http://schemas.microsoft.com/office/drawing/2014/main" xmlns="" id="{3C890AB2-431D-41B1-99C7-C1DAF7D2BF5E}"/>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31</a:t>
            </a:fld>
            <a:endParaRPr kumimoji="1" lang="ja-JP" altLang="en-US">
              <a:solidFill>
                <a:prstClr val="black">
                  <a:tint val="75000"/>
                </a:prstClr>
              </a:solidFill>
            </a:endParaRPr>
          </a:p>
        </p:txBody>
      </p:sp>
    </p:spTree>
    <p:extLst>
      <p:ext uri="{BB962C8B-B14F-4D97-AF65-F5344CB8AC3E}">
        <p14:creationId xmlns:p14="http://schemas.microsoft.com/office/powerpoint/2010/main" val="3259499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xmlns="" id="{E2A81FF6-195D-40DB-A7F4-C4AE9C3EA2AB}"/>
              </a:ext>
            </a:extLst>
          </p:cNvPr>
          <p:cNvSpPr txBox="1"/>
          <p:nvPr/>
        </p:nvSpPr>
        <p:spPr>
          <a:xfrm>
            <a:off x="0" y="566443"/>
            <a:ext cx="9144000" cy="646331"/>
          </a:xfrm>
          <a:prstGeom prst="rect">
            <a:avLst/>
          </a:prstGeom>
          <a:noFill/>
        </p:spPr>
        <p:txBody>
          <a:bodyPr wrap="square" rtlCol="0">
            <a:spAutoFit/>
          </a:bodyPr>
          <a:lstStyle/>
          <a:p>
            <a:pPr defTabSz="457200"/>
            <a:r>
              <a:rPr lang="ja-JP" altLang="en-US" dirty="0">
                <a:solidFill>
                  <a:prstClr val="black"/>
                </a:solidFill>
              </a:rPr>
              <a:t>活性化関数は経験的に決める</a:t>
            </a:r>
            <a:endParaRPr lang="en-US" altLang="ja-JP" dirty="0">
              <a:solidFill>
                <a:prstClr val="black"/>
              </a:solidFill>
            </a:endParaRPr>
          </a:p>
          <a:p>
            <a:pPr defTabSz="457200"/>
            <a:endParaRPr lang="en-US" altLang="ja-JP" dirty="0">
              <a:solidFill>
                <a:prstClr val="black"/>
              </a:solidFill>
            </a:endParaRPr>
          </a:p>
        </p:txBody>
      </p:sp>
      <p:sp>
        <p:nvSpPr>
          <p:cNvPr id="5"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en-US" altLang="ja-JP" sz="2800" dirty="0">
                <a:solidFill>
                  <a:prstClr val="white"/>
                </a:solidFill>
              </a:rPr>
              <a:t>3.6</a:t>
            </a:r>
            <a:r>
              <a:rPr lang="ja-JP" altLang="en-US" sz="2800" dirty="0">
                <a:solidFill>
                  <a:prstClr val="white"/>
                </a:solidFill>
              </a:rPr>
              <a:t>　活性化関数</a:t>
            </a:r>
          </a:p>
        </p:txBody>
      </p:sp>
      <p:sp>
        <p:nvSpPr>
          <p:cNvPr id="16" name="正方形/長方形 15"/>
          <p:cNvSpPr/>
          <p:nvPr/>
        </p:nvSpPr>
        <p:spPr>
          <a:xfrm>
            <a:off x="0" y="1000664"/>
            <a:ext cx="9144000" cy="4278702"/>
          </a:xfrm>
          <a:prstGeom prst="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mc:AlternateContent xmlns:mc="http://schemas.openxmlformats.org/markup-compatibility/2006" xmlns:a14="http://schemas.microsoft.com/office/drawing/2010/main">
        <mc:Choice Requires="a14">
          <p:sp>
            <p:nvSpPr>
              <p:cNvPr id="13" name="正方形/長方形 12"/>
              <p:cNvSpPr/>
              <p:nvPr/>
            </p:nvSpPr>
            <p:spPr>
              <a:xfrm>
                <a:off x="0" y="1045684"/>
                <a:ext cx="9144000" cy="1521955"/>
              </a:xfrm>
              <a:prstGeom prst="rect">
                <a:avLst/>
              </a:prstGeom>
            </p:spPr>
            <p:txBody>
              <a:bodyPr wrap="square">
                <a:spAutoFit/>
              </a:bodyPr>
              <a:lstStyle/>
              <a:p>
                <a:pPr defTabSz="457200"/>
                <a:r>
                  <a:rPr lang="en-US" altLang="ja-JP" dirty="0">
                    <a:solidFill>
                      <a:prstClr val="black"/>
                    </a:solidFill>
                  </a:rPr>
                  <a:t>3.6.3 </a:t>
                </a:r>
                <a:r>
                  <a:rPr lang="ja-JP" altLang="en-US" dirty="0">
                    <a:solidFill>
                      <a:prstClr val="black"/>
                    </a:solidFill>
                  </a:rPr>
                  <a:t>マックスアウト</a:t>
                </a:r>
                <a:endParaRPr lang="en-US" altLang="ja-JP" i="1" dirty="0">
                  <a:solidFill>
                    <a:prstClr val="black"/>
                  </a:solidFill>
                  <a:latin typeface="Cambria Math" panose="02040503050406030204" pitchFamily="18" charset="0"/>
                </a:endParaRPr>
              </a:p>
              <a:p>
                <a:pPr defTabSz="457200"/>
                <a:r>
                  <a:rPr lang="ja-JP" altLang="en-US" dirty="0">
                    <a:solidFill>
                      <a:prstClr val="black"/>
                    </a:solidFill>
                  </a:rPr>
                  <a:t>関数形を学習できる区分線形関数</a:t>
                </a:r>
                <a:endParaRPr lang="en-US" altLang="ja-JP" dirty="0">
                  <a:solidFill>
                    <a:prstClr val="black"/>
                  </a:solidFill>
                </a:endParaRPr>
              </a:p>
              <a:p>
                <a:pPr defTabSz="457200"/>
                <a:r>
                  <a:rPr lang="ja-JP" altLang="en-US" dirty="0">
                    <a:solidFill>
                      <a:prstClr val="black"/>
                    </a:solidFill>
                  </a:rPr>
                  <a:t>総入力</a:t>
                </a:r>
                <a14:m>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Sub>
                    <m:r>
                      <a:rPr lang="en-US" altLang="ja-JP" i="1" smtClean="0">
                        <a:solidFill>
                          <a:prstClr val="black"/>
                        </a:solidFill>
                        <a:latin typeface="Cambria Math" panose="02040503050406030204" pitchFamily="18" charset="0"/>
                      </a:rPr>
                      <m:t>, </m:t>
                    </m:r>
                    <m:r>
                      <a:rPr lang="ja-JP" altLang="en-US" i="1">
                        <a:solidFill>
                          <a:prstClr val="black"/>
                        </a:solidFill>
                        <a:latin typeface="Cambria Math" panose="02040503050406030204" pitchFamily="18" charset="0"/>
                      </a:rPr>
                      <m:t>同じ</m:t>
                    </m:r>
                  </m:oMath>
                </a14:m>
                <a:r>
                  <a:rPr lang="ja-JP" altLang="en-US" dirty="0">
                    <a:solidFill>
                      <a:prstClr val="black"/>
                    </a:solidFill>
                  </a:rPr>
                  <a:t>マックスアウト層に属する</a:t>
                </a:r>
                <a14:m>
                  <m:oMath xmlns:m="http://schemas.openxmlformats.org/officeDocument/2006/math">
                    <m:r>
                      <a:rPr lang="en-US" altLang="ja-JP" i="1" smtClean="0">
                        <a:solidFill>
                          <a:prstClr val="black"/>
                        </a:solidFill>
                        <a:latin typeface="Cambria Math" panose="02040503050406030204" pitchFamily="18" charset="0"/>
                      </a:rPr>
                      <m:t>𝑘</m:t>
                    </m:r>
                    <m:r>
                      <a:rPr lang="ja-JP" altLang="en-US" i="1">
                        <a:solidFill>
                          <a:prstClr val="black"/>
                        </a:solidFill>
                        <a:latin typeface="Cambria Math" panose="02040503050406030204" pitchFamily="18" charset="0"/>
                      </a:rPr>
                      <m:t>個の</m:t>
                    </m:r>
                  </m:oMath>
                </a14:m>
                <a:r>
                  <a:rPr lang="ja-JP" altLang="en-US" dirty="0">
                    <a:solidFill>
                      <a:prstClr val="black"/>
                    </a:solidFill>
                  </a:rPr>
                  <a:t>ユニットの総入力をすべて使い出力する</a:t>
                </a:r>
                <a:endParaRPr lang="en-US" altLang="ja-JP" dirty="0">
                  <a:solidFill>
                    <a:prstClr val="black"/>
                  </a:solidFill>
                </a:endParaRPr>
              </a:p>
              <a:p>
                <a:pPr defTabSz="457200"/>
                <a:endParaRPr lang="en-US" altLang="ja-JP" dirty="0">
                  <a:solidFill>
                    <a:prstClr val="black"/>
                  </a:solidFill>
                </a:endParaRPr>
              </a:p>
              <a:p>
                <a:pPr defTabSz="457200"/>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𝑓</m:t>
                      </m:r>
                      <m:sSub>
                        <m:sSubPr>
                          <m:ctrlPr>
                            <a:rPr lang="en-US" altLang="ja-JP" i="1" smtClean="0">
                              <a:solidFill>
                                <a:prstClr val="black"/>
                              </a:solidFill>
                              <a:latin typeface="Cambria Math" panose="02040503050406030204" pitchFamily="18" charset="0"/>
                            </a:rPr>
                          </m:ctrlPr>
                        </m:sSubPr>
                        <m:e>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e>
                        <m:sub>
                          <m:r>
                            <a:rPr lang="en-US" altLang="ja-JP" i="1" smtClean="0">
                              <a:solidFill>
                                <a:prstClr val="black"/>
                              </a:solidFill>
                              <a:latin typeface="Cambria Math" panose="02040503050406030204" pitchFamily="18" charset="0"/>
                            </a:rPr>
                            <m:t>𝑗</m:t>
                          </m:r>
                        </m:sub>
                      </m:sSub>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𝑚𝑎𝑥</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m:t>
                          </m:r>
                        </m:sub>
                      </m:sSub>
                      <m:r>
                        <a:rPr lang="en-US" altLang="ja-JP" i="1" smtClean="0">
                          <a:solidFill>
                            <a:prstClr val="black"/>
                          </a:solidFill>
                          <a:latin typeface="Cambria Math" panose="02040503050406030204" pitchFamily="18" charset="0"/>
                        </a:rPr>
                        <m:t>, </m:t>
                      </m:r>
                      <m:sSub>
                        <m:sSubPr>
                          <m:ctrlPr>
                            <a:rPr lang="en-US" altLang="ja-JP" i="1" smtClean="0">
                              <a:solidFill>
                                <a:prstClr val="black"/>
                              </a:solidFill>
                              <a:latin typeface="Cambria Math" panose="02040503050406030204" pitchFamily="18" charset="0"/>
                              <a:ea typeface="Cambria Math" panose="02040503050406030204" pitchFamily="18" charset="0"/>
                            </a:rPr>
                          </m:ctrlPr>
                        </m:sSubPr>
                        <m:e>
                          <m:r>
                            <m:rPr>
                              <m:sty m:val="p"/>
                            </m:rPr>
                            <a:rPr lang="en-US" altLang="ja-JP" i="1">
                              <a:solidFill>
                                <a:prstClr val="black"/>
                              </a:solidFill>
                              <a:latin typeface="Cambria Math" panose="02040503050406030204" pitchFamily="18" charset="0"/>
                              <a:ea typeface="Cambria Math" panose="02040503050406030204" pitchFamily="18" charset="0"/>
                            </a:rPr>
                            <m:t>Ι</m:t>
                          </m:r>
                        </m:e>
                        <m:sub>
                          <m:r>
                            <a:rPr lang="en-US" altLang="ja-JP" i="1" smtClean="0">
                              <a:solidFill>
                                <a:prstClr val="black"/>
                              </a:solidFill>
                              <a:latin typeface="Cambria Math" panose="02040503050406030204" pitchFamily="18" charset="0"/>
                              <a:ea typeface="Cambria Math" panose="02040503050406030204" pitchFamily="18" charset="0"/>
                            </a:rPr>
                            <m:t>𝑘</m:t>
                          </m:r>
                          <m:r>
                            <a:rPr lang="en-US" altLang="ja-JP" i="1" smtClean="0">
                              <a:solidFill>
                                <a:prstClr val="black"/>
                              </a:solidFill>
                              <a:latin typeface="Cambria Math" panose="02040503050406030204" pitchFamily="18" charset="0"/>
                              <a:ea typeface="Cambria Math" panose="02040503050406030204" pitchFamily="18" charset="0"/>
                            </a:rPr>
                            <m:t>,</m:t>
                          </m:r>
                          <m:r>
                            <a:rPr lang="en-US" altLang="ja-JP" i="1" smtClean="0">
                              <a:solidFill>
                                <a:prstClr val="black"/>
                              </a:solidFill>
                              <a:latin typeface="Cambria Math" panose="02040503050406030204" pitchFamily="18" charset="0"/>
                              <a:ea typeface="Cambria Math" panose="02040503050406030204" pitchFamily="18" charset="0"/>
                            </a:rPr>
                            <m:t>𝑗</m:t>
                          </m:r>
                        </m:sub>
                      </m:sSub>
                      <m:r>
                        <a:rPr lang="en-US" altLang="ja-JP" i="1" smtClean="0">
                          <a:solidFill>
                            <a:prstClr val="black"/>
                          </a:solidFill>
                          <a:latin typeface="Cambria Math" panose="02040503050406030204" pitchFamily="18" charset="0"/>
                          <a:ea typeface="Cambria Math" panose="02040503050406030204" pitchFamily="18" charset="0"/>
                        </a:rPr>
                        <m:t>=</m:t>
                      </m:r>
                      <m:d>
                        <m:dPr>
                          <m:begChr m:val="{"/>
                          <m:endChr m:val="}"/>
                          <m:ctrlPr>
                            <a:rPr lang="en-US" altLang="ja-JP" i="1" smtClean="0">
                              <a:solidFill>
                                <a:prstClr val="black"/>
                              </a:solidFill>
                              <a:latin typeface="Cambria Math" panose="02040503050406030204" pitchFamily="18" charset="0"/>
                              <a:ea typeface="Cambria Math" panose="02040503050406030204" pitchFamily="18" charset="0"/>
                            </a:rPr>
                          </m:ctrlPr>
                        </m:dPr>
                        <m:e>
                          <m:d>
                            <m:dPr>
                              <m:ctrlPr>
                                <a:rPr lang="en-US" altLang="ja-JP" i="1" smtClean="0">
                                  <a:solidFill>
                                    <a:prstClr val="black"/>
                                  </a:solidFill>
                                  <a:latin typeface="Cambria Math" panose="02040503050406030204" pitchFamily="18" charset="0"/>
                                  <a:ea typeface="Cambria Math" panose="02040503050406030204" pitchFamily="18" charset="0"/>
                                </a:rPr>
                              </m:ctrlPr>
                            </m:dPr>
                            <m:e>
                              <m:r>
                                <a:rPr lang="en-US" altLang="ja-JP" i="1" smtClean="0">
                                  <a:solidFill>
                                    <a:prstClr val="black"/>
                                  </a:solidFill>
                                  <a:latin typeface="Cambria Math" panose="02040503050406030204" pitchFamily="18" charset="0"/>
                                  <a:ea typeface="Cambria Math" panose="02040503050406030204" pitchFamily="18" charset="0"/>
                                </a:rPr>
                                <m:t>𝑗</m:t>
                              </m:r>
                              <m:r>
                                <a:rPr lang="en-US" altLang="ja-JP" i="1" smtClean="0">
                                  <a:solidFill>
                                    <a:prstClr val="black"/>
                                  </a:solidFill>
                                  <a:latin typeface="Cambria Math" panose="02040503050406030204" pitchFamily="18" charset="0"/>
                                  <a:ea typeface="Cambria Math" panose="02040503050406030204" pitchFamily="18" charset="0"/>
                                </a:rPr>
                                <m:t>−1</m:t>
                              </m:r>
                            </m:e>
                          </m:d>
                          <m:r>
                            <a:rPr lang="en-US" altLang="ja-JP" i="1" smtClean="0">
                              <a:solidFill>
                                <a:prstClr val="black"/>
                              </a:solidFill>
                              <a:latin typeface="Cambria Math" panose="02040503050406030204" pitchFamily="18" charset="0"/>
                              <a:ea typeface="Cambria Math" panose="02040503050406030204" pitchFamily="18" charset="0"/>
                            </a:rPr>
                            <m:t>𝑘</m:t>
                          </m:r>
                          <m:r>
                            <a:rPr lang="en-US" altLang="ja-JP" i="1" smtClean="0">
                              <a:solidFill>
                                <a:prstClr val="black"/>
                              </a:solidFill>
                              <a:latin typeface="Cambria Math" panose="02040503050406030204" pitchFamily="18" charset="0"/>
                              <a:ea typeface="Cambria Math" panose="02040503050406030204" pitchFamily="18" charset="0"/>
                            </a:rPr>
                            <m:t>+1,</m:t>
                          </m:r>
                          <m:d>
                            <m:dPr>
                              <m:ctrlPr>
                                <a:rPr lang="en-US" altLang="ja-JP" i="1" smtClean="0">
                                  <a:solidFill>
                                    <a:prstClr val="black"/>
                                  </a:solidFill>
                                  <a:latin typeface="Cambria Math" panose="02040503050406030204" pitchFamily="18" charset="0"/>
                                  <a:ea typeface="Cambria Math" panose="02040503050406030204" pitchFamily="18" charset="0"/>
                                </a:rPr>
                              </m:ctrlPr>
                            </m:dPr>
                            <m:e>
                              <m:r>
                                <a:rPr lang="en-US" altLang="ja-JP" i="1" smtClean="0">
                                  <a:solidFill>
                                    <a:prstClr val="black"/>
                                  </a:solidFill>
                                  <a:latin typeface="Cambria Math" panose="02040503050406030204" pitchFamily="18" charset="0"/>
                                  <a:ea typeface="Cambria Math" panose="02040503050406030204" pitchFamily="18" charset="0"/>
                                </a:rPr>
                                <m:t>𝑗</m:t>
                              </m:r>
                              <m:r>
                                <a:rPr lang="en-US" altLang="ja-JP" i="1" smtClean="0">
                                  <a:solidFill>
                                    <a:prstClr val="black"/>
                                  </a:solidFill>
                                  <a:latin typeface="Cambria Math" panose="02040503050406030204" pitchFamily="18" charset="0"/>
                                  <a:ea typeface="Cambria Math" panose="02040503050406030204" pitchFamily="18" charset="0"/>
                                </a:rPr>
                                <m:t>−1</m:t>
                              </m:r>
                            </m:e>
                          </m:d>
                          <m:r>
                            <a:rPr lang="en-US" altLang="ja-JP" i="1" smtClean="0">
                              <a:solidFill>
                                <a:prstClr val="black"/>
                              </a:solidFill>
                              <a:latin typeface="Cambria Math" panose="02040503050406030204" pitchFamily="18" charset="0"/>
                              <a:ea typeface="Cambria Math" panose="02040503050406030204" pitchFamily="18" charset="0"/>
                            </a:rPr>
                            <m:t>𝑘</m:t>
                          </m:r>
                          <m:r>
                            <a:rPr lang="en-US" altLang="ja-JP" i="1" smtClean="0">
                              <a:solidFill>
                                <a:prstClr val="black"/>
                              </a:solidFill>
                              <a:latin typeface="Cambria Math" panose="02040503050406030204" pitchFamily="18" charset="0"/>
                              <a:ea typeface="Cambria Math" panose="02040503050406030204" pitchFamily="18" charset="0"/>
                            </a:rPr>
                            <m:t>+2,…,</m:t>
                          </m:r>
                          <m:r>
                            <a:rPr lang="en-US" altLang="ja-JP" i="1" smtClean="0">
                              <a:solidFill>
                                <a:prstClr val="black"/>
                              </a:solidFill>
                              <a:latin typeface="Cambria Math" panose="02040503050406030204" pitchFamily="18" charset="0"/>
                              <a:ea typeface="Cambria Math" panose="02040503050406030204" pitchFamily="18" charset="0"/>
                            </a:rPr>
                            <m:t>𝑗𝑘</m:t>
                          </m:r>
                        </m:e>
                      </m:d>
                    </m:oMath>
                  </m:oMathPara>
                </a14:m>
                <a:endParaRPr lang="en-US" altLang="ja-JP" dirty="0">
                  <a:solidFill>
                    <a:prstClr val="black"/>
                  </a:solidFill>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0" y="1045684"/>
                <a:ext cx="9144000" cy="1521955"/>
              </a:xfrm>
              <a:prstGeom prst="rect">
                <a:avLst/>
              </a:prstGeom>
              <a:blipFill>
                <a:blip r:embed="rId2"/>
                <a:stretch>
                  <a:fillRect l="-533" t="-2410" b="-1205"/>
                </a:stretch>
              </a:blipFill>
            </p:spPr>
            <p:txBody>
              <a:bodyPr/>
              <a:lstStyle/>
              <a:p>
                <a:r>
                  <a:rPr lang="ja-JP" altLang="en-US">
                    <a:noFill/>
                  </a:rPr>
                  <a:t> </a:t>
                </a:r>
              </a:p>
            </p:txBody>
          </p:sp>
        </mc:Fallback>
      </mc:AlternateContent>
      <p:sp>
        <p:nvSpPr>
          <p:cNvPr id="20" name="正方形/長方形 19"/>
          <p:cNvSpPr/>
          <p:nvPr/>
        </p:nvSpPr>
        <p:spPr>
          <a:xfrm>
            <a:off x="2775198" y="2707168"/>
            <a:ext cx="3125814" cy="176412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cxnSp>
        <p:nvCxnSpPr>
          <p:cNvPr id="22" name="直線矢印コネクタ 21"/>
          <p:cNvCxnSpPr/>
          <p:nvPr/>
        </p:nvCxnSpPr>
        <p:spPr>
          <a:xfrm flipV="1">
            <a:off x="3188695" y="3794943"/>
            <a:ext cx="2396776" cy="370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直線矢印コネクタ 24"/>
          <p:cNvCxnSpPr/>
          <p:nvPr/>
        </p:nvCxnSpPr>
        <p:spPr>
          <a:xfrm flipV="1">
            <a:off x="4562310" y="2707168"/>
            <a:ext cx="4028" cy="172384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線コネクタ 31"/>
          <p:cNvCxnSpPr/>
          <p:nvPr/>
        </p:nvCxnSpPr>
        <p:spPr>
          <a:xfrm>
            <a:off x="3237034" y="2880159"/>
            <a:ext cx="1603221" cy="1453584"/>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4" name="直線コネクタ 33"/>
          <p:cNvCxnSpPr/>
          <p:nvPr/>
        </p:nvCxnSpPr>
        <p:spPr>
          <a:xfrm>
            <a:off x="3237034" y="3303119"/>
            <a:ext cx="2126886" cy="625300"/>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p:nvPr/>
        </p:nvCxnSpPr>
        <p:spPr>
          <a:xfrm flipV="1">
            <a:off x="3676107" y="3117823"/>
            <a:ext cx="1514601" cy="913186"/>
          </a:xfrm>
          <a:prstGeom prst="line">
            <a:avLst/>
          </a:prstGeom>
          <a:ln>
            <a:prstDash val="sysDot"/>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flipV="1">
            <a:off x="4346731" y="3103870"/>
            <a:ext cx="852603" cy="510554"/>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42" name="直線コネクタ 41"/>
          <p:cNvCxnSpPr/>
          <p:nvPr/>
        </p:nvCxnSpPr>
        <p:spPr>
          <a:xfrm>
            <a:off x="3968151" y="3527369"/>
            <a:ext cx="369954" cy="95682"/>
          </a:xfrm>
          <a:prstGeom prst="line">
            <a:avLst/>
          </a:prstGeom>
          <a:ln>
            <a:prstDash val="solid"/>
          </a:ln>
        </p:spPr>
        <p:style>
          <a:lnRef idx="1">
            <a:schemeClr val="accent1"/>
          </a:lnRef>
          <a:fillRef idx="0">
            <a:schemeClr val="accent1"/>
          </a:fillRef>
          <a:effectRef idx="0">
            <a:schemeClr val="accent1"/>
          </a:effectRef>
          <a:fontRef idx="minor">
            <a:schemeClr val="tx1"/>
          </a:fontRef>
        </p:style>
      </p:cxnSp>
      <p:cxnSp>
        <p:nvCxnSpPr>
          <p:cNvPr id="46" name="直線コネクタ 45"/>
          <p:cNvCxnSpPr/>
          <p:nvPr/>
        </p:nvCxnSpPr>
        <p:spPr>
          <a:xfrm flipH="1" flipV="1">
            <a:off x="3237034" y="2880159"/>
            <a:ext cx="728303" cy="647210"/>
          </a:xfrm>
          <a:prstGeom prst="line">
            <a:avLst/>
          </a:prstGeom>
          <a:ln>
            <a:prstDash val="solid"/>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xmlns="" id="{24A19ACB-2AFA-4A1A-B14E-B4809F4CE6A0}"/>
              </a:ext>
            </a:extLst>
          </p:cNvPr>
          <p:cNvSpPr txBox="1"/>
          <p:nvPr/>
        </p:nvSpPr>
        <p:spPr>
          <a:xfrm>
            <a:off x="6081623" y="3976777"/>
            <a:ext cx="2723823" cy="646331"/>
          </a:xfrm>
          <a:prstGeom prst="rect">
            <a:avLst/>
          </a:prstGeom>
          <a:noFill/>
        </p:spPr>
        <p:txBody>
          <a:bodyPr wrap="none" rtlCol="0">
            <a:spAutoFit/>
          </a:bodyPr>
          <a:lstStyle/>
          <a:p>
            <a:pPr defTabSz="457200"/>
            <a:r>
              <a:rPr lang="ja-JP" altLang="en-US" dirty="0">
                <a:solidFill>
                  <a:prstClr val="black"/>
                </a:solidFill>
              </a:rPr>
              <a:t>区分線系近似の形になる</a:t>
            </a:r>
            <a:endParaRPr lang="en-US" altLang="ja-JP" dirty="0">
              <a:solidFill>
                <a:prstClr val="black"/>
              </a:solidFill>
            </a:endParaRPr>
          </a:p>
          <a:p>
            <a:pPr defTabSz="457200"/>
            <a:r>
              <a:rPr lang="ja-JP" altLang="en-US" dirty="0">
                <a:solidFill>
                  <a:prstClr val="black"/>
                </a:solidFill>
              </a:rPr>
              <a:t>最近よく使われている！</a:t>
            </a:r>
          </a:p>
        </p:txBody>
      </p:sp>
      <p:sp>
        <p:nvSpPr>
          <p:cNvPr id="2" name="スライド番号プレースホルダー 1">
            <a:extLst>
              <a:ext uri="{FF2B5EF4-FFF2-40B4-BE49-F238E27FC236}">
                <a16:creationId xmlns:a16="http://schemas.microsoft.com/office/drawing/2014/main" xmlns="" id="{CB5C85CA-40B3-4BBB-A54D-5B72C07106BE}"/>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32</a:t>
            </a:fld>
            <a:endParaRPr kumimoji="1" lang="ja-JP" altLang="en-US">
              <a:solidFill>
                <a:prstClr val="black">
                  <a:tint val="75000"/>
                </a:prstClr>
              </a:solidFill>
            </a:endParaRPr>
          </a:p>
        </p:txBody>
      </p:sp>
    </p:spTree>
    <p:extLst>
      <p:ext uri="{BB962C8B-B14F-4D97-AF65-F5344CB8AC3E}">
        <p14:creationId xmlns:p14="http://schemas.microsoft.com/office/powerpoint/2010/main" val="335801465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9113" y="692947"/>
            <a:ext cx="7377638" cy="3693319"/>
          </a:xfrm>
          <a:prstGeom prst="rect">
            <a:avLst/>
          </a:prstGeom>
        </p:spPr>
        <p:txBody>
          <a:bodyPr wrap="square">
            <a:spAutoFit/>
          </a:bodyPr>
          <a:lstStyle/>
          <a:p>
            <a:pPr marL="285750" indent="-285750" defTabSz="457200">
              <a:buFont typeface="Arial" panose="020B0604020202020204" pitchFamily="34" charset="0"/>
              <a:buChar char="•"/>
            </a:pPr>
            <a:endParaRPr kumimoji="0" lang="en-US" altLang="ja-JP" dirty="0">
              <a:solidFill>
                <a:prstClr val="black"/>
              </a:solidFill>
            </a:endParaRPr>
          </a:p>
          <a:p>
            <a:pPr marL="285750" indent="-285750" defTabSz="457200">
              <a:buFont typeface="Arial" panose="020B0604020202020204" pitchFamily="34" charset="0"/>
              <a:buChar char="•"/>
            </a:pPr>
            <a:r>
              <a:rPr kumimoji="0" lang="ja-JP" altLang="en-US" dirty="0">
                <a:solidFill>
                  <a:prstClr val="black"/>
                </a:solidFill>
              </a:rPr>
              <a:t>これならわかる深層学習入門</a:t>
            </a:r>
            <a:r>
              <a:rPr kumimoji="0" lang="en-US" altLang="ja-JP" dirty="0">
                <a:solidFill>
                  <a:prstClr val="black"/>
                </a:solidFill>
              </a:rPr>
              <a:t>(1</a:t>
            </a:r>
            <a:r>
              <a:rPr kumimoji="0" lang="ja-JP" altLang="en-US" dirty="0">
                <a:solidFill>
                  <a:prstClr val="black"/>
                </a:solidFill>
              </a:rPr>
              <a:t>～</a:t>
            </a:r>
            <a:r>
              <a:rPr kumimoji="0" lang="en-US" altLang="ja-JP" dirty="0">
                <a:solidFill>
                  <a:prstClr val="black"/>
                </a:solidFill>
              </a:rPr>
              <a:t>3</a:t>
            </a:r>
            <a:r>
              <a:rPr kumimoji="0" lang="ja-JP" altLang="en-US" dirty="0">
                <a:solidFill>
                  <a:prstClr val="black"/>
                </a:solidFill>
              </a:rPr>
              <a:t>章</a:t>
            </a:r>
            <a:r>
              <a:rPr kumimoji="0" lang="en-US" altLang="ja-JP" dirty="0">
                <a:solidFill>
                  <a:prstClr val="black"/>
                </a:solidFill>
              </a:rPr>
              <a:t>)</a:t>
            </a:r>
          </a:p>
          <a:p>
            <a:pPr marL="285750" indent="-285750" defTabSz="457200">
              <a:buFont typeface="Arial" panose="020B0604020202020204" pitchFamily="34" charset="0"/>
              <a:buChar char="•"/>
            </a:pPr>
            <a:r>
              <a:rPr kumimoji="0" lang="en-US" altLang="ja-JP" dirty="0">
                <a:solidFill>
                  <a:prstClr val="black"/>
                </a:solidFill>
              </a:rPr>
              <a:t>AITC</a:t>
            </a:r>
            <a:r>
              <a:rPr kumimoji="0" lang="ja-JP" altLang="en-US" dirty="0">
                <a:solidFill>
                  <a:prstClr val="black"/>
                </a:solidFill>
              </a:rPr>
              <a:t>オープンラボ</a:t>
            </a:r>
            <a:r>
              <a:rPr kumimoji="0" lang="en-US" altLang="ja-JP" dirty="0">
                <a:solidFill>
                  <a:prstClr val="black"/>
                </a:solidFill>
              </a:rPr>
              <a:t>: </a:t>
            </a:r>
            <a:r>
              <a:rPr kumimoji="0" lang="ja-JP" altLang="en-US" dirty="0">
                <a:solidFill>
                  <a:prstClr val="black"/>
                </a:solidFill>
              </a:rPr>
              <a:t>第</a:t>
            </a:r>
            <a:r>
              <a:rPr kumimoji="0" lang="en-US" altLang="ja-JP" dirty="0">
                <a:solidFill>
                  <a:prstClr val="black"/>
                </a:solidFill>
              </a:rPr>
              <a:t>1</a:t>
            </a:r>
            <a:r>
              <a:rPr kumimoji="0" lang="ja-JP" altLang="en-US" dirty="0">
                <a:solidFill>
                  <a:prstClr val="black"/>
                </a:solidFill>
              </a:rPr>
              <a:t>回 機械学習勉強会</a:t>
            </a:r>
            <a:endParaRPr kumimoji="0" lang="en-US" altLang="ja-JP" dirty="0">
              <a:solidFill>
                <a:prstClr val="black"/>
              </a:solidFill>
            </a:endParaRPr>
          </a:p>
          <a:p>
            <a:pPr marL="285750" indent="-285750" defTabSz="457200">
              <a:buFont typeface="Arial" panose="020B0604020202020204" pitchFamily="34" charset="0"/>
              <a:buChar char="•"/>
            </a:pPr>
            <a:r>
              <a:rPr kumimoji="0" lang="en-US" altLang="ja-JP" dirty="0" err="1">
                <a:solidFill>
                  <a:prstClr val="black"/>
                </a:solidFill>
              </a:rPr>
              <a:t>DeNA</a:t>
            </a:r>
            <a:r>
              <a:rPr kumimoji="0" lang="en-US" altLang="ja-JP" dirty="0">
                <a:solidFill>
                  <a:prstClr val="black"/>
                </a:solidFill>
              </a:rPr>
              <a:t> TechCon2018 </a:t>
            </a:r>
            <a:r>
              <a:rPr kumimoji="0" lang="ja-JP" altLang="en-US" dirty="0">
                <a:solidFill>
                  <a:prstClr val="black"/>
                </a:solidFill>
              </a:rPr>
              <a:t>ゲーム体験を支えるための強化学習</a:t>
            </a:r>
            <a:endParaRPr kumimoji="0" lang="en-US" altLang="ja-JP" dirty="0">
              <a:solidFill>
                <a:prstClr val="black"/>
              </a:solidFill>
            </a:endParaRPr>
          </a:p>
          <a:p>
            <a:pPr marL="285750" indent="-285750" defTabSz="457200">
              <a:buFont typeface="Arial" panose="020B0604020202020204" pitchFamily="34" charset="0"/>
              <a:buChar char="•"/>
            </a:pPr>
            <a:r>
              <a:rPr kumimoji="0" lang="ja-JP" altLang="en-US" dirty="0">
                <a:solidFill>
                  <a:prstClr val="black"/>
                </a:solidFill>
              </a:rPr>
              <a:t>作って遊ぶ機械学習</a:t>
            </a:r>
            <a:endParaRPr kumimoji="0" lang="en-US" altLang="ja-JP" dirty="0">
              <a:solidFill>
                <a:prstClr val="black"/>
              </a:solidFill>
            </a:endParaRPr>
          </a:p>
          <a:p>
            <a:pPr marL="285750" indent="-285750" defTabSz="457200">
              <a:buFont typeface="Arial" panose="020B0604020202020204" pitchFamily="34" charset="0"/>
              <a:buChar char="•"/>
            </a:pPr>
            <a:r>
              <a:rPr kumimoji="0" lang="en-US" altLang="ja-JP" dirty="0">
                <a:solidFill>
                  <a:prstClr val="black"/>
                </a:solidFill>
              </a:rPr>
              <a:t>Wikipedia(</a:t>
            </a:r>
            <a:r>
              <a:rPr kumimoji="0" lang="ja-JP" altLang="en-US" dirty="0">
                <a:solidFill>
                  <a:prstClr val="black"/>
                </a:solidFill>
              </a:rPr>
              <a:t>主にグラフを引用</a:t>
            </a:r>
            <a:r>
              <a:rPr kumimoji="0" lang="en-US" altLang="ja-JP" dirty="0">
                <a:solidFill>
                  <a:prstClr val="black"/>
                </a:solidFill>
              </a:rPr>
              <a:t>)</a:t>
            </a:r>
          </a:p>
          <a:p>
            <a:pPr marL="285750" indent="-285750" defTabSz="457200">
              <a:buFont typeface="Arial" panose="020B0604020202020204" pitchFamily="34" charset="0"/>
              <a:buChar char="•"/>
            </a:pPr>
            <a:endParaRPr kumimoji="0" lang="ja-JP" altLang="en-US" dirty="0">
              <a:solidFill>
                <a:prstClr val="black"/>
              </a:solidFill>
            </a:endParaRPr>
          </a:p>
          <a:p>
            <a:pPr marL="285750" indent="-285750" defTabSz="457200">
              <a:buFont typeface="Arial" panose="020B0604020202020204" pitchFamily="34" charset="0"/>
              <a:buChar char="•"/>
            </a:pPr>
            <a:r>
              <a:rPr kumimoji="0" lang="ja-JP" altLang="en-US" dirty="0">
                <a:solidFill>
                  <a:prstClr val="black"/>
                </a:solidFill>
              </a:rPr>
              <a:t>ディープラーニングの仕組み</a:t>
            </a:r>
            <a:r>
              <a:rPr kumimoji="0" lang="en-US" altLang="ja-JP" dirty="0">
                <a:solidFill>
                  <a:prstClr val="black"/>
                </a:solidFill>
                <a:hlinkClick r:id="rId2"/>
              </a:rPr>
              <a:t>https://products.sint.co.jp/aisia/blog/vol1-5</a:t>
            </a:r>
            <a:endParaRPr kumimoji="0" lang="en-US" altLang="ja-JP" dirty="0">
              <a:solidFill>
                <a:prstClr val="black"/>
              </a:solidFill>
            </a:endParaRPr>
          </a:p>
          <a:p>
            <a:pPr marL="285750" indent="-285750" defTabSz="457200">
              <a:buFont typeface="Arial" panose="020B0604020202020204" pitchFamily="34" charset="0"/>
              <a:buChar char="•"/>
            </a:pPr>
            <a:endParaRPr kumimoji="0" lang="en-US" altLang="ja-JP" dirty="0">
              <a:solidFill>
                <a:prstClr val="black"/>
              </a:solidFill>
            </a:endParaRPr>
          </a:p>
          <a:p>
            <a:pPr marL="285750" indent="-285750" defTabSz="457200">
              <a:buFont typeface="Arial" panose="020B0604020202020204" pitchFamily="34" charset="0"/>
              <a:buChar char="•"/>
            </a:pPr>
            <a:r>
              <a:rPr kumimoji="0" lang="ja-JP" altLang="en-US" dirty="0">
                <a:solidFill>
                  <a:prstClr val="black"/>
                </a:solidFill>
              </a:rPr>
              <a:t>教師あり学習と教師なし学習 </a:t>
            </a:r>
            <a:r>
              <a:rPr kumimoji="0" lang="en-US" altLang="ja-JP" dirty="0">
                <a:solidFill>
                  <a:prstClr val="black"/>
                </a:solidFill>
              </a:rPr>
              <a:t>(Vol.9)</a:t>
            </a:r>
            <a:br>
              <a:rPr kumimoji="0" lang="en-US" altLang="ja-JP" dirty="0">
                <a:solidFill>
                  <a:prstClr val="black"/>
                </a:solidFill>
              </a:rPr>
            </a:br>
            <a:r>
              <a:rPr kumimoji="0" lang="en-US" altLang="ja-JP" dirty="0">
                <a:solidFill>
                  <a:prstClr val="black"/>
                </a:solidFill>
              </a:rPr>
              <a:t>https://products.sint.co.jp/aisia/blog/vol1-9</a:t>
            </a:r>
          </a:p>
          <a:p>
            <a:pPr marL="285750" indent="-285750" defTabSz="457200">
              <a:buFont typeface="Arial" panose="020B0604020202020204" pitchFamily="34" charset="0"/>
              <a:buChar char="•"/>
            </a:pPr>
            <a:endParaRPr kumimoji="0" lang="ja-JP" altLang="en-US" dirty="0">
              <a:solidFill>
                <a:prstClr val="black"/>
              </a:solidFill>
            </a:endParaRPr>
          </a:p>
        </p:txBody>
      </p:sp>
      <p:sp>
        <p:nvSpPr>
          <p:cNvPr id="5" name="タイトル 1">
            <a:extLst>
              <a:ext uri="{FF2B5EF4-FFF2-40B4-BE49-F238E27FC236}">
                <a16:creationId xmlns:a16="http://schemas.microsoft.com/office/drawing/2014/main" xmlns="" id="{845C1B70-2185-46B2-8F1F-AE8EF7D5B87D}"/>
              </a:ext>
            </a:extLst>
          </p:cNvPr>
          <p:cNvSpPr txBox="1">
            <a:spLocks/>
          </p:cNvSpPr>
          <p:nvPr/>
        </p:nvSpPr>
        <p:spPr>
          <a:xfrm>
            <a:off x="0" y="1"/>
            <a:ext cx="9144000" cy="566442"/>
          </a:xfrm>
          <a:prstGeom prst="rect">
            <a:avLst/>
          </a:prstGeom>
          <a:solidFill>
            <a:schemeClr val="tx1"/>
          </a:solidFill>
        </p:spPr>
        <p:txBody>
          <a:bodyPr vert="horz" lIns="91440" tIns="45720" rIns="91440" bIns="45720"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dirty="0">
                <a:solidFill>
                  <a:prstClr val="white"/>
                </a:solidFill>
              </a:rPr>
              <a:t>参考文献</a:t>
            </a:r>
            <a:endParaRPr lang="en-US" altLang="ja-JP" sz="2800" dirty="0">
              <a:solidFill>
                <a:prstClr val="white"/>
              </a:solidFill>
            </a:endParaRPr>
          </a:p>
        </p:txBody>
      </p:sp>
      <p:sp>
        <p:nvSpPr>
          <p:cNvPr id="2" name="スライド番号プレースホルダー 1">
            <a:extLst>
              <a:ext uri="{FF2B5EF4-FFF2-40B4-BE49-F238E27FC236}">
                <a16:creationId xmlns:a16="http://schemas.microsoft.com/office/drawing/2014/main" xmlns="" id="{F6E8D4E1-282D-47E2-9D38-5F5EFE31A9B2}"/>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33</a:t>
            </a:fld>
            <a:endParaRPr kumimoji="1" lang="ja-JP" altLang="en-US">
              <a:solidFill>
                <a:prstClr val="black">
                  <a:tint val="75000"/>
                </a:prstClr>
              </a:solidFill>
            </a:endParaRPr>
          </a:p>
        </p:txBody>
      </p:sp>
    </p:spTree>
    <p:extLst>
      <p:ext uri="{BB962C8B-B14F-4D97-AF65-F5344CB8AC3E}">
        <p14:creationId xmlns:p14="http://schemas.microsoft.com/office/powerpoint/2010/main" val="404905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p:cNvSpPr/>
          <p:nvPr/>
        </p:nvSpPr>
        <p:spPr>
          <a:xfrm>
            <a:off x="213645" y="205099"/>
            <a:ext cx="8708164" cy="6452075"/>
          </a:xfrm>
          <a:prstGeom prst="rect">
            <a:avLst/>
          </a:prstGeom>
          <a:blipFill dpi="0" rotWithShape="1">
            <a:blip r:embed="rId2">
              <a:alphaModFix amt="1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 name="フレーム 3"/>
          <p:cNvSpPr/>
          <p:nvPr/>
        </p:nvSpPr>
        <p:spPr>
          <a:xfrm>
            <a:off x="0" y="0"/>
            <a:ext cx="9144000" cy="6858000"/>
          </a:xfrm>
          <a:prstGeom prst="frame">
            <a:avLst>
              <a:gd name="adj1" fmla="val 3117"/>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5" name="テキスト ボックス 4"/>
          <p:cNvSpPr txBox="1"/>
          <p:nvPr/>
        </p:nvSpPr>
        <p:spPr>
          <a:xfrm>
            <a:off x="1999822" y="2221906"/>
            <a:ext cx="5144357" cy="1477328"/>
          </a:xfrm>
          <a:prstGeom prst="rect">
            <a:avLst/>
          </a:prstGeom>
          <a:noFill/>
        </p:spPr>
        <p:txBody>
          <a:bodyPr wrap="none" rtlCol="0">
            <a:spAutoFit/>
          </a:bodyPr>
          <a:lstStyle/>
          <a:p>
            <a:pPr algn="ctr"/>
            <a:r>
              <a:rPr lang="ja-JP" altLang="en-US" sz="3600" dirty="0">
                <a:solidFill>
                  <a:prstClr val="black"/>
                </a:solidFill>
                <a:latin typeface="HG丸ｺﾞｼｯｸM-PRO" panose="020F0600000000000000" pitchFamily="50" charset="-128"/>
                <a:ea typeface="HG丸ｺﾞｼｯｸM-PRO" panose="020F0600000000000000" pitchFamily="50" charset="-128"/>
              </a:rPr>
              <a:t>機械学習ゼミ</a:t>
            </a:r>
            <a:endParaRPr lang="en-US" altLang="ja-JP" sz="3600" dirty="0">
              <a:solidFill>
                <a:prstClr val="black"/>
              </a:solidFill>
              <a:latin typeface="HG丸ｺﾞｼｯｸM-PRO" panose="020F0600000000000000" pitchFamily="50" charset="-128"/>
              <a:ea typeface="HG丸ｺﾞｼｯｸM-PRO" panose="020F0600000000000000" pitchFamily="50" charset="-128"/>
            </a:endParaRPr>
          </a:p>
          <a:p>
            <a:pPr algn="ct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3600" dirty="0">
                <a:solidFill>
                  <a:prstClr val="black"/>
                </a:solidFill>
                <a:latin typeface="HG丸ｺﾞｼｯｸM-PRO" panose="020F0600000000000000" pitchFamily="50" charset="-128"/>
                <a:ea typeface="HG丸ｺﾞｼｯｸM-PRO" panose="020F0600000000000000" pitchFamily="50" charset="-128"/>
              </a:rPr>
              <a:t>深層学習（４章～</a:t>
            </a:r>
            <a:r>
              <a:rPr lang="en-US" altLang="ja-JP" sz="3600" dirty="0">
                <a:solidFill>
                  <a:prstClr val="black"/>
                </a:solidFill>
                <a:latin typeface="HG丸ｺﾞｼｯｸM-PRO" panose="020F0600000000000000" pitchFamily="50" charset="-128"/>
                <a:ea typeface="HG丸ｺﾞｼｯｸM-PRO" panose="020F0600000000000000" pitchFamily="50" charset="-128"/>
              </a:rPr>
              <a:t>6</a:t>
            </a:r>
            <a:r>
              <a:rPr lang="ja-JP" altLang="en-US" sz="3600" dirty="0">
                <a:solidFill>
                  <a:prstClr val="black"/>
                </a:solidFill>
                <a:latin typeface="HG丸ｺﾞｼｯｸM-PRO" panose="020F0600000000000000" pitchFamily="50" charset="-128"/>
                <a:ea typeface="HG丸ｺﾞｼｯｸM-PRO" panose="020F0600000000000000" pitchFamily="50" charset="-128"/>
              </a:rPr>
              <a:t>章）</a:t>
            </a:r>
            <a:endParaRPr lang="en-US" altLang="ja-JP" sz="3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6092973" y="5690307"/>
            <a:ext cx="2236511" cy="461665"/>
          </a:xfrm>
          <a:prstGeom prst="rect">
            <a:avLst/>
          </a:prstGeom>
          <a:noFill/>
        </p:spPr>
        <p:txBody>
          <a:bodyPr wrap="none" rtlCol="0">
            <a:spAutoFit/>
          </a:bodyPr>
          <a:lstStyle/>
          <a:p>
            <a:pPr algn="ctr"/>
            <a:r>
              <a:rPr lang="en-US" altLang="ja-JP" sz="2400" dirty="0">
                <a:solidFill>
                  <a:prstClr val="black"/>
                </a:solidFill>
                <a:latin typeface="HG丸ｺﾞｼｯｸM-PRO" panose="020F0600000000000000" pitchFamily="50" charset="-128"/>
                <a:ea typeface="HG丸ｺﾞｼｯｸM-PRO" panose="020F0600000000000000" pitchFamily="50" charset="-128"/>
              </a:rPr>
              <a:t>M1</a:t>
            </a:r>
            <a:r>
              <a:rPr lang="ja-JP" altLang="en-US" sz="2400" dirty="0">
                <a:solidFill>
                  <a:prstClr val="black"/>
                </a:solidFill>
                <a:latin typeface="HG丸ｺﾞｼｯｸM-PRO" panose="020F0600000000000000" pitchFamily="50" charset="-128"/>
                <a:ea typeface="HG丸ｺﾞｼｯｸM-PRO" panose="020F0600000000000000" pitchFamily="50" charset="-128"/>
              </a:rPr>
              <a:t>　小川晃平</a:t>
            </a:r>
            <a:endParaRPr lang="en-US" altLang="ja-JP" sz="24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762770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35</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800219"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目次</a:t>
            </a:r>
          </a:p>
        </p:txBody>
      </p:sp>
      <p:pic>
        <p:nvPicPr>
          <p:cNvPr id="4" name="図 3"/>
          <p:cNvPicPr>
            <a:picLocks noChangeAspect="1"/>
          </p:cNvPicPr>
          <p:nvPr/>
        </p:nvPicPr>
        <p:blipFill>
          <a:blip r:embed="rId2"/>
          <a:stretch>
            <a:fillRect/>
          </a:stretch>
        </p:blipFill>
        <p:spPr>
          <a:xfrm>
            <a:off x="5790088" y="1683523"/>
            <a:ext cx="2554568" cy="3550778"/>
          </a:xfrm>
          <a:prstGeom prst="rect">
            <a:avLst/>
          </a:prstGeom>
        </p:spPr>
      </p:pic>
      <p:sp>
        <p:nvSpPr>
          <p:cNvPr id="5" name="テキスト ボックス 4"/>
          <p:cNvSpPr txBox="1"/>
          <p:nvPr/>
        </p:nvSpPr>
        <p:spPr>
          <a:xfrm>
            <a:off x="835944" y="1683523"/>
            <a:ext cx="3775393"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第４章　勾配降下法による学習</a:t>
            </a:r>
          </a:p>
        </p:txBody>
      </p:sp>
      <p:sp>
        <p:nvSpPr>
          <p:cNvPr id="6" name="テキスト ボックス 5"/>
          <p:cNvSpPr txBox="1"/>
          <p:nvPr/>
        </p:nvSpPr>
        <p:spPr>
          <a:xfrm>
            <a:off x="835944" y="3258857"/>
            <a:ext cx="3262432"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第５章　深層学習の正則化</a:t>
            </a:r>
          </a:p>
        </p:txBody>
      </p:sp>
      <p:sp>
        <p:nvSpPr>
          <p:cNvPr id="7" name="テキスト ボックス 6"/>
          <p:cNvSpPr txBox="1"/>
          <p:nvPr/>
        </p:nvSpPr>
        <p:spPr>
          <a:xfrm>
            <a:off x="835944" y="4834191"/>
            <a:ext cx="2749471"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第６章　誤差逆伝播法</a:t>
            </a:r>
          </a:p>
        </p:txBody>
      </p:sp>
    </p:spTree>
    <p:extLst>
      <p:ext uri="{BB962C8B-B14F-4D97-AF65-F5344CB8AC3E}">
        <p14:creationId xmlns:p14="http://schemas.microsoft.com/office/powerpoint/2010/main" val="40927822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36</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5834" y="354763"/>
            <a:ext cx="4493538"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第４章　勾配降下法による学習</a:t>
            </a:r>
          </a:p>
        </p:txBody>
      </p:sp>
      <p:grpSp>
        <p:nvGrpSpPr>
          <p:cNvPr id="9" name="グループ化 8"/>
          <p:cNvGrpSpPr/>
          <p:nvPr/>
        </p:nvGrpSpPr>
        <p:grpSpPr>
          <a:xfrm>
            <a:off x="359460" y="1674977"/>
            <a:ext cx="8304417" cy="2135022"/>
            <a:chOff x="359460" y="1674977"/>
            <a:chExt cx="8304417" cy="2135022"/>
          </a:xfrm>
        </p:grpSpPr>
        <p:pic>
          <p:nvPicPr>
            <p:cNvPr id="1026" name="Picture 2" descr="å­¦ã¶äººå·¥ç¥è½ã®ã¤ã©ã¹ã"/>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460" y="1674977"/>
              <a:ext cx="1964220" cy="2135022"/>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p:cNvSpPr txBox="1"/>
            <p:nvPr/>
          </p:nvSpPr>
          <p:spPr>
            <a:xfrm>
              <a:off x="2323680" y="1674977"/>
              <a:ext cx="6340197"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ニューラルネットによる機械学習，その他の機械学習</a:t>
              </a:r>
            </a:p>
          </p:txBody>
        </p:sp>
        <p:sp>
          <p:nvSpPr>
            <p:cNvPr id="7" name="テキスト ボックス 6"/>
            <p:cNvSpPr txBox="1"/>
            <p:nvPr/>
          </p:nvSpPr>
          <p:spPr>
            <a:xfrm>
              <a:off x="2451920" y="2532814"/>
              <a:ext cx="6083717"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srgbClr val="FF0000"/>
                  </a:solidFill>
                  <a:latin typeface="HG丸ｺﾞｼｯｸM-PRO" panose="020F0600000000000000" pitchFamily="50" charset="-128"/>
                  <a:ea typeface="HG丸ｺﾞｼｯｸM-PRO" panose="020F0600000000000000" pitchFamily="50" charset="-128"/>
                </a:rPr>
                <a:t>誤差関数の最小化問題</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”を解くことで実行される</a:t>
              </a:r>
            </a:p>
          </p:txBody>
        </p:sp>
        <p:sp>
          <p:nvSpPr>
            <p:cNvPr id="8" name="テキスト ボックス 7"/>
            <p:cNvSpPr txBox="1"/>
            <p:nvPr/>
          </p:nvSpPr>
          <p:spPr>
            <a:xfrm>
              <a:off x="2580160" y="3409889"/>
              <a:ext cx="5827237"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複雑で解答が困難，数値的な方法に頼るほかない</a:t>
              </a:r>
            </a:p>
          </p:txBody>
        </p:sp>
      </p:grpSp>
      <p:sp>
        <p:nvSpPr>
          <p:cNvPr id="5" name="二等辺三角形 4"/>
          <p:cNvSpPr/>
          <p:nvPr/>
        </p:nvSpPr>
        <p:spPr>
          <a:xfrm rot="10800000">
            <a:off x="2836183" y="4286964"/>
            <a:ext cx="3350972" cy="368218"/>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テキスト ボックス 10"/>
          <p:cNvSpPr txBox="1"/>
          <p:nvPr/>
        </p:nvSpPr>
        <p:spPr>
          <a:xfrm>
            <a:off x="2580160" y="5653442"/>
            <a:ext cx="3877986" cy="461665"/>
          </a:xfrm>
          <a:prstGeom prst="rect">
            <a:avLst/>
          </a:prstGeom>
          <a:noFill/>
        </p:spPr>
        <p:txBody>
          <a:bodyPr wrap="none" rtlCol="0">
            <a:spAutoFit/>
          </a:bodyPr>
          <a:lstStyle/>
          <a:p>
            <a:pPr algn="ct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u="sng"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勾配降下法</a:t>
            </a: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について紹介</a:t>
            </a:r>
          </a:p>
        </p:txBody>
      </p:sp>
      <p:sp>
        <p:nvSpPr>
          <p:cNvPr id="12" name="テキスト ボックス 11"/>
          <p:cNvSpPr txBox="1"/>
          <p:nvPr/>
        </p:nvSpPr>
        <p:spPr>
          <a:xfrm rot="21047881">
            <a:off x="1307867" y="5197015"/>
            <a:ext cx="2749471" cy="400110"/>
          </a:xfrm>
          <a:prstGeom prst="rect">
            <a:avLst/>
          </a:prstGeom>
          <a:noFill/>
          <a:ln w="38100">
            <a:solidFill>
              <a:srgbClr val="002060"/>
            </a:solidFill>
          </a:ln>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深層学習の標準的手法</a:t>
            </a:r>
          </a:p>
        </p:txBody>
      </p:sp>
    </p:spTree>
    <p:extLst>
      <p:ext uri="{BB962C8B-B14F-4D97-AF65-F5344CB8AC3E}">
        <p14:creationId xmlns:p14="http://schemas.microsoft.com/office/powerpoint/2010/main" val="335538806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37</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p:grpSp>
        <p:nvGrpSpPr>
          <p:cNvPr id="15" name="グループ化 14"/>
          <p:cNvGrpSpPr/>
          <p:nvPr/>
        </p:nvGrpSpPr>
        <p:grpSpPr>
          <a:xfrm>
            <a:off x="1819603" y="1753422"/>
            <a:ext cx="5650424" cy="3471956"/>
            <a:chOff x="1828149" y="1873067"/>
            <a:chExt cx="5650424" cy="3471956"/>
          </a:xfrm>
        </p:grpSpPr>
        <p:grpSp>
          <p:nvGrpSpPr>
            <p:cNvPr id="11" name="グループ化 10"/>
            <p:cNvGrpSpPr/>
            <p:nvPr/>
          </p:nvGrpSpPr>
          <p:grpSpPr>
            <a:xfrm>
              <a:off x="1828149" y="2119289"/>
              <a:ext cx="5040000" cy="2880000"/>
              <a:chOff x="1008404" y="1221981"/>
              <a:chExt cx="5040000" cy="2880000"/>
            </a:xfrm>
          </p:grpSpPr>
          <p:cxnSp>
            <p:nvCxnSpPr>
              <p:cNvPr id="5" name="直線矢印コネクタ 4"/>
              <p:cNvCxnSpPr/>
              <p:nvPr/>
            </p:nvCxnSpPr>
            <p:spPr>
              <a:xfrm>
                <a:off x="1008404" y="4101981"/>
                <a:ext cx="5040000"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直線矢印コネクタ 6"/>
              <p:cNvCxnSpPr/>
              <p:nvPr/>
            </p:nvCxnSpPr>
            <p:spPr>
              <a:xfrm flipV="1">
                <a:off x="3758727" y="1221981"/>
                <a:ext cx="0" cy="2880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0" name="フリーフォーム 9"/>
              <p:cNvSpPr/>
              <p:nvPr/>
            </p:nvSpPr>
            <p:spPr>
              <a:xfrm>
                <a:off x="1293679" y="1623702"/>
                <a:ext cx="4469450" cy="2210959"/>
              </a:xfrm>
              <a:custGeom>
                <a:avLst/>
                <a:gdLst>
                  <a:gd name="connsiteX0" fmla="*/ 0 w 4469450"/>
                  <a:gd name="connsiteY0" fmla="*/ 837487 h 2210959"/>
                  <a:gd name="connsiteX1" fmla="*/ 546931 w 4469450"/>
                  <a:gd name="connsiteY1" fmla="*/ 1760433 h 2210959"/>
                  <a:gd name="connsiteX2" fmla="*/ 1110953 w 4469450"/>
                  <a:gd name="connsiteY2" fmla="*/ 1298960 h 2210959"/>
                  <a:gd name="connsiteX3" fmla="*/ 1674975 w 4469450"/>
                  <a:gd name="connsiteY3" fmla="*/ 2204815 h 2210959"/>
                  <a:gd name="connsiteX4" fmla="*/ 2256089 w 4469450"/>
                  <a:gd name="connsiteY4" fmla="*/ 760575 h 2210959"/>
                  <a:gd name="connsiteX5" fmla="*/ 2871387 w 4469450"/>
                  <a:gd name="connsiteY5" fmla="*/ 1435693 h 2210959"/>
                  <a:gd name="connsiteX6" fmla="*/ 4469450 w 4469450"/>
                  <a:gd name="connsiteY6" fmla="*/ 0 h 2210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69450" h="2210959">
                    <a:moveTo>
                      <a:pt x="0" y="837487"/>
                    </a:moveTo>
                    <a:cubicBezTo>
                      <a:pt x="180886" y="1260504"/>
                      <a:pt x="361772" y="1683521"/>
                      <a:pt x="546931" y="1760433"/>
                    </a:cubicBezTo>
                    <a:cubicBezTo>
                      <a:pt x="732090" y="1837345"/>
                      <a:pt x="922946" y="1224896"/>
                      <a:pt x="1110953" y="1298960"/>
                    </a:cubicBezTo>
                    <a:cubicBezTo>
                      <a:pt x="1298960" y="1373024"/>
                      <a:pt x="1484119" y="2294546"/>
                      <a:pt x="1674975" y="2204815"/>
                    </a:cubicBezTo>
                    <a:cubicBezTo>
                      <a:pt x="1865831" y="2115084"/>
                      <a:pt x="2056687" y="888762"/>
                      <a:pt x="2256089" y="760575"/>
                    </a:cubicBezTo>
                    <a:cubicBezTo>
                      <a:pt x="2455491" y="632388"/>
                      <a:pt x="2502494" y="1562455"/>
                      <a:pt x="2871387" y="1435693"/>
                    </a:cubicBezTo>
                    <a:cubicBezTo>
                      <a:pt x="3240280" y="1308931"/>
                      <a:pt x="3854865" y="654465"/>
                      <a:pt x="4469450" y="0"/>
                    </a:cubicBezTo>
                  </a:path>
                </a:pathLst>
              </a:custGeom>
              <a:ln w="19050"/>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grpSp>
        <p:sp>
          <p:nvSpPr>
            <p:cNvPr id="12" name="テキスト ボックス 11"/>
            <p:cNvSpPr txBox="1"/>
            <p:nvPr/>
          </p:nvSpPr>
          <p:spPr>
            <a:xfrm>
              <a:off x="2132638" y="5006469"/>
              <a:ext cx="4431021" cy="338554"/>
            </a:xfrm>
            <a:prstGeom prst="rect">
              <a:avLst/>
            </a:prstGeom>
            <a:noFill/>
          </p:spPr>
          <p:txBody>
            <a:bodyPr wrap="non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4.1</a:t>
              </a:r>
              <a:r>
                <a:rPr lang="ja-JP" altLang="en-US" sz="1600" dirty="0">
                  <a:solidFill>
                    <a:prstClr val="black"/>
                  </a:solidFill>
                  <a:latin typeface="HG丸ｺﾞｼｯｸM-PRO" panose="020F0600000000000000" pitchFamily="50" charset="-128"/>
                  <a:ea typeface="HG丸ｺﾞｼｯｸM-PRO" panose="020F0600000000000000" pitchFamily="50" charset="-128"/>
                </a:rPr>
                <a:t>　勾配降下法による極小値の見つけ方　</a:t>
              </a:r>
            </a:p>
          </p:txBody>
        </p:sp>
        <mc:AlternateContent xmlns:mc="http://schemas.openxmlformats.org/markup-compatibility/2006" xmlns:a14="http://schemas.microsoft.com/office/drawing/2010/main">
          <mc:Choice Requires="a14">
            <p:sp>
              <p:nvSpPr>
                <p:cNvPr id="13" name="テキスト ボックス 12"/>
                <p:cNvSpPr txBox="1"/>
                <p:nvPr/>
              </p:nvSpPr>
              <p:spPr>
                <a:xfrm>
                  <a:off x="4119981" y="1873067"/>
                  <a:ext cx="916982"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1600" i="1">
                            <a:solidFill>
                              <a:prstClr val="black"/>
                            </a:solidFill>
                            <a:latin typeface="Cambria Math" panose="02040503050406030204" pitchFamily="18" charset="0"/>
                          </a:rPr>
                          <m:t>誤差</m:t>
                        </m:r>
                        <m:r>
                          <a:rPr lang="en-US" altLang="ja-JP" sz="1600" i="1">
                            <a:solidFill>
                              <a:prstClr val="black"/>
                            </a:solidFill>
                            <a:latin typeface="Cambria Math" panose="02040503050406030204" pitchFamily="18" charset="0"/>
                          </a:rPr>
                          <m:t>𝐸</m:t>
                        </m:r>
                        <m:d>
                          <m:dPr>
                            <m:ctrlPr>
                              <a:rPr lang="en-US" altLang="ja-JP" sz="1600" i="1">
                                <a:solidFill>
                                  <a:prstClr val="black"/>
                                </a:solidFill>
                                <a:latin typeface="Cambria Math" panose="02040503050406030204" pitchFamily="18" charset="0"/>
                              </a:rPr>
                            </m:ctrlPr>
                          </m:dPr>
                          <m:e>
                            <m:r>
                              <a:rPr lang="ja-JP" altLang="en-US" sz="1600" i="1">
                                <a:solidFill>
                                  <a:prstClr val="black"/>
                                </a:solidFill>
                                <a:latin typeface="Cambria Math" panose="02040503050406030204" pitchFamily="18" charset="0"/>
                              </a:rPr>
                              <m:t>𝜔</m:t>
                            </m:r>
                          </m:e>
                        </m:d>
                      </m:oMath>
                    </m:oMathPara>
                  </a14:m>
                  <a:endParaRPr lang="ja-JP" altLang="en-US" sz="1600" dirty="0">
                    <a:solidFill>
                      <a:prstClr val="black"/>
                    </a:solidFill>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4119981" y="1873067"/>
                  <a:ext cx="916982" cy="246221"/>
                </a:xfrm>
                <a:prstGeom prst="rect">
                  <a:avLst/>
                </a:prstGeom>
                <a:blipFill rotWithShape="0">
                  <a:blip r:embed="rId2"/>
                  <a:stretch>
                    <a:fillRect l="-7285" t="-10000" b="-22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テキスト ボックス 13"/>
                <p:cNvSpPr txBox="1"/>
                <p:nvPr/>
              </p:nvSpPr>
              <p:spPr>
                <a:xfrm>
                  <a:off x="6868149" y="4860789"/>
                  <a:ext cx="610424" cy="2462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sz="1600" i="1">
                            <a:solidFill>
                              <a:prstClr val="black"/>
                            </a:solidFill>
                            <a:latin typeface="Cambria Math" panose="02040503050406030204" pitchFamily="18" charset="0"/>
                          </a:rPr>
                          <m:t>重み</m:t>
                        </m:r>
                        <m:r>
                          <a:rPr lang="ja-JP" altLang="en-US" sz="1600" i="1">
                            <a:solidFill>
                              <a:prstClr val="black"/>
                            </a:solidFill>
                            <a:latin typeface="Cambria Math" panose="02040503050406030204" pitchFamily="18" charset="0"/>
                          </a:rPr>
                          <m:t>𝜔</m:t>
                        </m:r>
                      </m:oMath>
                    </m:oMathPara>
                  </a14:m>
                  <a:endParaRPr lang="ja-JP" altLang="en-US" sz="1600" dirty="0">
                    <a:solidFill>
                      <a:prstClr val="black"/>
                    </a:solidFill>
                  </a:endParaRPr>
                </a:p>
              </p:txBody>
            </p:sp>
          </mc:Choice>
          <mc:Fallback xmlns="">
            <p:sp>
              <p:nvSpPr>
                <p:cNvPr id="14" name="テキスト ボックス 13"/>
                <p:cNvSpPr txBox="1">
                  <a:spLocks noRot="1" noChangeAspect="1" noMove="1" noResize="1" noEditPoints="1" noAdjustHandles="1" noChangeArrowheads="1" noChangeShapeType="1" noTextEdit="1"/>
                </p:cNvSpPr>
                <p:nvPr/>
              </p:nvSpPr>
              <p:spPr>
                <a:xfrm>
                  <a:off x="6868149" y="4860789"/>
                  <a:ext cx="610424" cy="246221"/>
                </a:xfrm>
                <a:prstGeom prst="rect">
                  <a:avLst/>
                </a:prstGeom>
                <a:blipFill rotWithShape="0">
                  <a:blip r:embed="rId3"/>
                  <a:stretch>
                    <a:fillRect l="-11000" t="-10000" r="-3000" b="-20000"/>
                  </a:stretch>
                </a:blipFill>
              </p:spPr>
              <p:txBody>
                <a:bodyPr/>
                <a:lstStyle/>
                <a:p>
                  <a:r>
                    <a:rPr lang="ja-JP" altLang="en-US">
                      <a:noFill/>
                    </a:rPr>
                    <a:t> </a:t>
                  </a:r>
                </a:p>
              </p:txBody>
            </p:sp>
          </mc:Fallback>
        </mc:AlternateContent>
      </p:grpSp>
      <p:sp>
        <p:nvSpPr>
          <p:cNvPr id="16" name="円/楕円 15"/>
          <p:cNvSpPr/>
          <p:nvPr/>
        </p:nvSpPr>
        <p:spPr>
          <a:xfrm>
            <a:off x="6350014" y="2353955"/>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8" name="テキスト ボックス 17"/>
          <p:cNvSpPr txBox="1"/>
          <p:nvPr/>
        </p:nvSpPr>
        <p:spPr>
          <a:xfrm>
            <a:off x="886864" y="975541"/>
            <a:ext cx="7366119" cy="707886"/>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勾配降下法の考え方</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⇒上からボールを落とし一番低いところへ辿り着くまで待つ</a:t>
            </a:r>
          </a:p>
        </p:txBody>
      </p:sp>
      <mc:AlternateContent xmlns:mc="http://schemas.openxmlformats.org/markup-compatibility/2006" xmlns:a14="http://schemas.microsoft.com/office/drawing/2010/main">
        <mc:Choice Requires="a14">
          <p:sp>
            <p:nvSpPr>
              <p:cNvPr id="19" name="テキスト ボックス 18"/>
              <p:cNvSpPr txBox="1"/>
              <p:nvPr/>
            </p:nvSpPr>
            <p:spPr>
              <a:xfrm>
                <a:off x="2003675" y="5330359"/>
                <a:ext cx="5132495" cy="67537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rPr>
                            <m:t>𝜕</m:t>
                          </m:r>
                          <m:r>
                            <a:rPr lang="ja-JP" altLang="en-US" b="1" i="1">
                              <a:solidFill>
                                <a:prstClr val="black"/>
                              </a:solidFill>
                              <a:latin typeface="Cambria Math" panose="02040503050406030204" pitchFamily="18" charset="0"/>
                            </a:rPr>
                            <m:t>𝝎</m:t>
                          </m:r>
                        </m:den>
                      </m:f>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𝜔</m:t>
                                      </m:r>
                                    </m:e>
                                    <m:sub>
                                      <m:r>
                                        <a:rPr lang="en-US" altLang="ja-JP" i="1">
                                          <a:solidFill>
                                            <a:prstClr val="black"/>
                                          </a:solidFill>
                                          <a:latin typeface="Cambria Math" panose="02040503050406030204" pitchFamily="18" charset="0"/>
                                          <a:ea typeface="Cambria Math" panose="02040503050406030204" pitchFamily="18" charset="0"/>
                                        </a:rPr>
                                        <m:t>1</m:t>
                                      </m:r>
                                    </m:sub>
                                  </m:sSub>
                                </m:den>
                              </m:f>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𝜔</m:t>
                                      </m:r>
                                    </m:e>
                                    <m:sub>
                                      <m:r>
                                        <a:rPr lang="en-US" altLang="ja-JP" i="1">
                                          <a:solidFill>
                                            <a:prstClr val="black"/>
                                          </a:solidFill>
                                          <a:latin typeface="Cambria Math" panose="02040503050406030204" pitchFamily="18" charset="0"/>
                                          <a:ea typeface="Cambria Math" panose="02040503050406030204" pitchFamily="18" charset="0"/>
                                        </a:rPr>
                                        <m:t>𝐷</m:t>
                                      </m:r>
                                    </m:sub>
                                  </m:sSub>
                                </m:den>
                              </m:f>
                            </m:e>
                          </m:d>
                        </m:e>
                        <m:sup>
                          <m:r>
                            <a:rPr lang="en-US" altLang="ja-JP" i="1">
                              <a:solidFill>
                                <a:prstClr val="black"/>
                              </a:solidFill>
                              <a:latin typeface="Cambria Math" panose="02040503050406030204" pitchFamily="18" charset="0"/>
                              <a:ea typeface="Cambria Math" panose="02040503050406030204" pitchFamily="18" charset="0"/>
                            </a:rPr>
                            <m:t>⊺</m:t>
                          </m:r>
                        </m:sup>
                      </m:sSup>
                      <m:r>
                        <a:rPr lang="en-US" altLang="ja-JP" i="1">
                          <a:solidFill>
                            <a:prstClr val="black"/>
                          </a:solidFill>
                          <a:latin typeface="Cambria Math" panose="02040503050406030204" pitchFamily="18" charset="0"/>
                          <a:ea typeface="Cambria Math" panose="02040503050406030204" pitchFamily="18" charset="0"/>
                        </a:rPr>
                        <m:t>          (4.8)</m:t>
                      </m:r>
                    </m:oMath>
                  </m:oMathPara>
                </a14:m>
                <a:endParaRPr lang="ja-JP" altLang="en-US" dirty="0">
                  <a:solidFill>
                    <a:prstClr val="black"/>
                  </a:solidFill>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2003675" y="5330359"/>
                <a:ext cx="5132495" cy="675378"/>
              </a:xfrm>
              <a:prstGeom prst="rect">
                <a:avLst/>
              </a:prstGeom>
              <a:blipFill rotWithShape="0">
                <a:blip r:embed="rId4"/>
                <a:stretch>
                  <a:fillRect/>
                </a:stretch>
              </a:blipFill>
            </p:spPr>
            <p:txBody>
              <a:bodyPr/>
              <a:lstStyle/>
              <a:p>
                <a:r>
                  <a:rPr lang="ja-JP" altLang="en-US">
                    <a:noFill/>
                  </a:rPr>
                  <a:t> </a:t>
                </a:r>
              </a:p>
            </p:txBody>
          </p:sp>
        </mc:Fallback>
      </mc:AlternateContent>
      <p:sp>
        <p:nvSpPr>
          <p:cNvPr id="20" name="テキスト ボックス 19"/>
          <p:cNvSpPr txBox="1"/>
          <p:nvPr/>
        </p:nvSpPr>
        <p:spPr>
          <a:xfrm>
            <a:off x="886864" y="6148676"/>
            <a:ext cx="7199407" cy="400110"/>
          </a:xfrm>
          <a:prstGeom prst="rect">
            <a:avLst/>
          </a:prstGeom>
          <a:noFill/>
        </p:spPr>
        <p:txBody>
          <a:bodyPr wrap="none" rtlCol="0">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現在位置の勾配の逆方向（傾き：正，値：負）に移動する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4867051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38</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mc:AlternateContent xmlns:mc="http://schemas.openxmlformats.org/markup-compatibility/2006" xmlns:a14="http://schemas.microsoft.com/office/drawing/2010/main">
        <mc:Choice Requires="a14">
          <p:sp>
            <p:nvSpPr>
              <p:cNvPr id="4" name="テキスト ボックス 3"/>
              <p:cNvSpPr txBox="1"/>
              <p:nvPr/>
            </p:nvSpPr>
            <p:spPr>
              <a:xfrm>
                <a:off x="1251960" y="1687064"/>
                <a:ext cx="5388142" cy="317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𝑡</m:t>
                          </m:r>
                          <m:r>
                            <a:rPr lang="en-US" altLang="ja-JP" i="1">
                              <a:solidFill>
                                <a:prstClr val="black"/>
                              </a:solidFill>
                              <a:latin typeface="Cambria Math" panose="02040503050406030204" pitchFamily="18" charset="0"/>
                              <a:ea typeface="Cambria Math" panose="02040503050406030204" pitchFamily="18" charset="0"/>
                            </a:rPr>
                            <m:t>)</m:t>
                          </m:r>
                        </m:sup>
                      </m:sSup>
                      <m:r>
                        <a:rPr lang="en-US" altLang="ja-JP" i="1">
                          <a:solidFill>
                            <a:prstClr val="black"/>
                          </a:solidFill>
                          <a:latin typeface="Cambria Math" panose="02040503050406030204" pitchFamily="18" charset="0"/>
                          <a:ea typeface="Cambria Math" panose="02040503050406030204" pitchFamily="18" charset="0"/>
                        </a:rPr>
                        <m:t> ,∆</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𝑡</m:t>
                          </m:r>
                          <m:r>
                            <a:rPr lang="en-US" altLang="ja-JP" i="1">
                              <a:solidFill>
                                <a:prstClr val="black"/>
                              </a:solidFill>
                              <a:latin typeface="Cambria Math" panose="02040503050406030204" pitchFamily="18" charset="0"/>
                              <a:ea typeface="Cambria Math" panose="02040503050406030204" pitchFamily="18" charset="0"/>
                            </a:rPr>
                            <m:t>)</m:t>
                          </m:r>
                        </m:sup>
                      </m:sSup>
                      <m:r>
                        <a:rPr lang="en-US" altLang="ja-JP" i="1">
                          <a:solidFill>
                            <a:prstClr val="black"/>
                          </a:solidFill>
                          <a:latin typeface="Cambria Math" panose="02040503050406030204" pitchFamily="18" charset="0"/>
                          <a:ea typeface="Cambria Math" panose="02040503050406030204" pitchFamily="18" charset="0"/>
                        </a:rPr>
                        <m:t>=−</m:t>
                      </m:r>
                      <m:r>
                        <a:rPr lang="ja-JP" altLang="en-US" i="1">
                          <a:solidFill>
                            <a:prstClr val="black"/>
                          </a:solidFill>
                          <a:latin typeface="Cambria Math" panose="02040503050406030204" pitchFamily="18" charset="0"/>
                          <a:ea typeface="Cambria Math" panose="02040503050406030204" pitchFamily="18" charset="0"/>
                        </a:rPr>
                        <m:t>𝜂𝛻</m:t>
                      </m:r>
                      <m:r>
                        <a:rPr lang="en-US" altLang="ja-JP" i="1">
                          <a:solidFill>
                            <a:prstClr val="black"/>
                          </a:solidFill>
                          <a:latin typeface="Cambria Math" panose="02040503050406030204" pitchFamily="18" charset="0"/>
                          <a:ea typeface="Cambria Math" panose="02040503050406030204" pitchFamily="18" charset="0"/>
                        </a:rPr>
                        <m:t>𝐸</m:t>
                      </m:r>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r>
                        <a:rPr lang="en-US" altLang="ja-JP" i="1">
                          <a:solidFill>
                            <a:prstClr val="black"/>
                          </a:solidFill>
                          <a:latin typeface="Cambria Math" panose="02040503050406030204" pitchFamily="18" charset="0"/>
                          <a:ea typeface="Cambria Math" panose="02040503050406030204" pitchFamily="18" charset="0"/>
                        </a:rPr>
                        <m:t>         (4.9)</m:t>
                      </m:r>
                    </m:oMath>
                  </m:oMathPara>
                </a14:m>
                <a:endParaRPr lang="ja-JP" altLang="en-US" dirty="0">
                  <a:solidFill>
                    <a:prstClr val="black"/>
                  </a:solidFill>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1251960" y="1687064"/>
                <a:ext cx="5388142" cy="317844"/>
              </a:xfrm>
              <a:prstGeom prst="rect">
                <a:avLst/>
              </a:prstGeom>
              <a:blipFill rotWithShape="0">
                <a:blip r:embed="rId2"/>
                <a:stretch>
                  <a:fillRect l="-113" t="-1923" r="-1131" b="-2692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621945" y="1009324"/>
                <a:ext cx="7416902" cy="412934"/>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時刻</a:t>
                </a:r>
                <a14:m>
                  <m:oMath xmlns:m="http://schemas.openxmlformats.org/officeDocument/2006/math">
                    <m:r>
                      <a:rPr lang="en-US" altLang="ja-JP" sz="2000" i="1">
                        <a:solidFill>
                          <a:prstClr val="black"/>
                        </a:solidFill>
                        <a:latin typeface="Cambria Math" panose="02040503050406030204" pitchFamily="18" charset="0"/>
                      </a:rPr>
                      <m:t>𝑡</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ja-JP" altLang="en-US" sz="2000" b="1" i="1">
                            <a:solidFill>
                              <a:prstClr val="black"/>
                            </a:solidFill>
                            <a:latin typeface="Cambria Math" panose="02040503050406030204" pitchFamily="18" charset="0"/>
                          </a:rPr>
                          <m:t>𝝎</m:t>
                        </m:r>
                      </m:e>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にあったボールを勾配の逆方向へ動かす際のルール</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621945" y="1009324"/>
                <a:ext cx="7416902" cy="412934"/>
              </a:xfrm>
              <a:prstGeom prst="rect">
                <a:avLst/>
              </a:prstGeom>
              <a:blipFill rotWithShape="0">
                <a:blip r:embed="rId3"/>
                <a:stretch>
                  <a:fillRect l="-822" t="-8955" r="-82" b="-2388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621945" y="2251761"/>
                <a:ext cx="8091446" cy="400110"/>
              </a:xfrm>
              <a:prstGeom prst="rect">
                <a:avLst/>
              </a:prstGeom>
              <a:noFill/>
            </p:spPr>
            <p:txBody>
              <a:bodyPr wrap="none" rtlCol="0">
                <a:spAutoFit/>
              </a:bodyPr>
              <a:lstStyle/>
              <a:p>
                <a14:m>
                  <m:oMath xmlns:m="http://schemas.openxmlformats.org/officeDocument/2006/math">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=0,1,2⋯</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と順次繰り返すことで，誤差関数グラフの底へ降りていく</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21945" y="2251761"/>
                <a:ext cx="8091446" cy="400110"/>
              </a:xfrm>
              <a:prstGeom prst="rect">
                <a:avLst/>
              </a:prstGeom>
              <a:blipFill rotWithShape="0">
                <a:blip r:embed="rId4"/>
                <a:stretch>
                  <a:fillRect t="-10606" r="-75" b="-2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913082" y="2962556"/>
                <a:ext cx="6834628" cy="412934"/>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＊１ステップの移動距離</a:t>
                </a:r>
                <a14:m>
                  <m:oMath xmlns:m="http://schemas.openxmlformats.org/officeDocument/2006/math">
                    <m:r>
                      <a:rPr lang="en-US" altLang="ja-JP" sz="2000" i="1">
                        <a:solidFill>
                          <a:prstClr val="black"/>
                        </a:solidFill>
                        <a:latin typeface="Cambria Math" panose="02040503050406030204" pitchFamily="18" charset="0"/>
                        <a:ea typeface="Cambria Math" panose="02040503050406030204" pitchFamily="18" charset="0"/>
                      </a:rPr>
                      <m:t>∆</m:t>
                    </m:r>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ja-JP" altLang="en-US" sz="2000" b="1" i="1">
                            <a:solidFill>
                              <a:prstClr val="black"/>
                            </a:solidFill>
                            <a:latin typeface="Cambria Math" panose="02040503050406030204" pitchFamily="18" charset="0"/>
                            <a:ea typeface="Cambria Math" panose="02040503050406030204" pitchFamily="18" charset="0"/>
                          </a:rPr>
                          <m:t>𝝎</m:t>
                        </m:r>
                      </m:e>
                      <m:sup>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𝑡</m:t>
                        </m:r>
                        <m:r>
                          <a:rPr lang="en-US" altLang="ja-JP" sz="2000" i="1">
                            <a:solidFill>
                              <a:prstClr val="black"/>
                            </a:solidFill>
                            <a:latin typeface="Cambria Math" panose="02040503050406030204" pitchFamily="18" charset="0"/>
                            <a:ea typeface="Cambria Math" panose="02040503050406030204" pitchFamily="18" charset="0"/>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は“学習率”</a:t>
                </a:r>
                <a14:m>
                  <m:oMath xmlns:m="http://schemas.openxmlformats.org/officeDocument/2006/math">
                    <m:r>
                      <a:rPr lang="ja-JP" altLang="en-US" sz="2000" i="1">
                        <a:solidFill>
                          <a:prstClr val="black"/>
                        </a:solidFill>
                        <a:latin typeface="Cambria Math" panose="02040503050406030204" pitchFamily="18" charset="0"/>
                        <a:ea typeface="Cambria Math" panose="02040503050406030204" pitchFamily="18" charset="0"/>
                      </a:rPr>
                      <m:t>𝜂</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で決定される</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913082" y="2962556"/>
                <a:ext cx="6834628" cy="412934"/>
              </a:xfrm>
              <a:prstGeom prst="rect">
                <a:avLst/>
              </a:prstGeom>
              <a:blipFill rotWithShape="0">
                <a:blip r:embed="rId5"/>
                <a:stretch>
                  <a:fillRect l="-981" t="-8824" r="-178" b="-22059"/>
                </a:stretch>
              </a:blipFill>
            </p:spPr>
            <p:txBody>
              <a:bodyPr/>
              <a:lstStyle/>
              <a:p>
                <a:r>
                  <a:rPr lang="ja-JP" altLang="en-US">
                    <a:noFill/>
                  </a:rPr>
                  <a:t> </a:t>
                </a:r>
              </a:p>
            </p:txBody>
          </p:sp>
        </mc:Fallback>
      </mc:AlternateContent>
      <p:grpSp>
        <p:nvGrpSpPr>
          <p:cNvPr id="14" name="グループ化 13"/>
          <p:cNvGrpSpPr/>
          <p:nvPr/>
        </p:nvGrpSpPr>
        <p:grpSpPr>
          <a:xfrm>
            <a:off x="621945" y="3805149"/>
            <a:ext cx="7813519" cy="1928628"/>
            <a:chOff x="621945" y="3917926"/>
            <a:chExt cx="7813519" cy="1928628"/>
          </a:xfrm>
        </p:grpSpPr>
        <p:sp>
          <p:nvSpPr>
            <p:cNvPr id="8" name="正方形/長方形 7"/>
            <p:cNvSpPr/>
            <p:nvPr/>
          </p:nvSpPr>
          <p:spPr>
            <a:xfrm>
              <a:off x="621945" y="3917926"/>
              <a:ext cx="5676554"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学習率の取り方はトライアンドエラーに基づく</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000" dirty="0">
                <a:solidFill>
                  <a:prstClr val="black"/>
                </a:solidFill>
              </a:endParaRPr>
            </a:p>
          </p:txBody>
        </p:sp>
        <p:sp>
          <p:nvSpPr>
            <p:cNvPr id="9" name="正方形/長方形 8"/>
            <p:cNvSpPr/>
            <p:nvPr/>
          </p:nvSpPr>
          <p:spPr>
            <a:xfrm>
              <a:off x="1069345" y="4374409"/>
              <a:ext cx="7366119" cy="707886"/>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学習率が大きい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⇒刻みが荒すぎて誤差関数の形状を捉えられず，収束しない</a:t>
              </a:r>
              <a:endParaRPr lang="ja-JP" altLang="en-US" sz="2000" dirty="0">
                <a:solidFill>
                  <a:prstClr val="black"/>
                </a:solidFill>
              </a:endParaRPr>
            </a:p>
          </p:txBody>
        </p:sp>
        <p:sp>
          <p:nvSpPr>
            <p:cNvPr id="10" name="正方形/長方形 9"/>
            <p:cNvSpPr/>
            <p:nvPr/>
          </p:nvSpPr>
          <p:spPr>
            <a:xfrm>
              <a:off x="1069345" y="5138668"/>
              <a:ext cx="3518912" cy="707886"/>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学習率が小さい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⇒学習が一向に進行しない</a:t>
              </a:r>
              <a:endParaRPr lang="ja-JP" altLang="en-US" sz="2000" dirty="0">
                <a:solidFill>
                  <a:prstClr val="black"/>
                </a:solidFill>
              </a:endParaRPr>
            </a:p>
          </p:txBody>
        </p:sp>
      </p:grpSp>
      <p:grpSp>
        <p:nvGrpSpPr>
          <p:cNvPr id="13" name="グループ化 12"/>
          <p:cNvGrpSpPr/>
          <p:nvPr/>
        </p:nvGrpSpPr>
        <p:grpSpPr>
          <a:xfrm>
            <a:off x="841865" y="5939256"/>
            <a:ext cx="6977061" cy="539925"/>
            <a:chOff x="794760" y="5970666"/>
            <a:chExt cx="6977061" cy="539925"/>
          </a:xfrm>
        </p:grpSpPr>
        <p:sp>
          <p:nvSpPr>
            <p:cNvPr id="12" name="角丸四角形 11"/>
            <p:cNvSpPr/>
            <p:nvPr/>
          </p:nvSpPr>
          <p:spPr>
            <a:xfrm>
              <a:off x="794760" y="5970666"/>
              <a:ext cx="6977061" cy="539925"/>
            </a:xfrm>
            <a:prstGeom prst="roundRec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932052" y="6040573"/>
              <a:ext cx="6702476"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適度な学習率を見つけることが学習を進めるうえで重要</a:t>
              </a:r>
              <a:endParaRPr lang="ja-JP" altLang="en-US" sz="2000" dirty="0">
                <a:solidFill>
                  <a:prstClr val="black"/>
                </a:solidFill>
              </a:endParaRPr>
            </a:p>
          </p:txBody>
        </p:sp>
      </p:grpSp>
    </p:spTree>
    <p:extLst>
      <p:ext uri="{BB962C8B-B14F-4D97-AF65-F5344CB8AC3E}">
        <p14:creationId xmlns:p14="http://schemas.microsoft.com/office/powerpoint/2010/main" val="32852422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39</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p:sp>
        <p:nvSpPr>
          <p:cNvPr id="4" name="正方形/長方形 3"/>
          <p:cNvSpPr/>
          <p:nvPr/>
        </p:nvSpPr>
        <p:spPr>
          <a:xfrm>
            <a:off x="519395" y="1155952"/>
            <a:ext cx="4544834"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＊最小値と極小値を区別していない！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845625" y="1758829"/>
            <a:ext cx="7366119"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深層学習における誤差関数は非常に複雑な非凸関数</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⇒大域的極小値（真の最小値）以外にも局所的極小値が沢山</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正方形/長方形 5"/>
          <p:cNvSpPr/>
          <p:nvPr/>
        </p:nvSpPr>
        <p:spPr>
          <a:xfrm>
            <a:off x="435834" y="2731745"/>
            <a:ext cx="2749471" cy="400110"/>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▼局所的最適解の問題</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102106" y="3206349"/>
            <a:ext cx="6853158"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極小値が膨大で，深層学習では真の最小値に辿り着けない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460905" y="3709823"/>
            <a:ext cx="8135560"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ところが</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誤差関数のよい極小値を見つけることができれば十分とされている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1102106" y="4522479"/>
            <a:ext cx="6853158"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なぜ？</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現在でも解明されていない深層学習における謎のひとつ</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二等辺三角形 11"/>
          <p:cNvSpPr/>
          <p:nvPr/>
        </p:nvSpPr>
        <p:spPr>
          <a:xfrm rot="10800000">
            <a:off x="3408676" y="5470321"/>
            <a:ext cx="2240020" cy="24614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458449" y="5956420"/>
            <a:ext cx="8140472"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多くの場合“</a:t>
            </a:r>
            <a:r>
              <a:rPr lang="ja-JP" altLang="en-US" sz="2000" dirty="0">
                <a:solidFill>
                  <a:srgbClr val="FF0000"/>
                </a:solidFill>
                <a:latin typeface="HG丸ｺﾞｼｯｸM-PRO" panose="020F0600000000000000" pitchFamily="50" charset="-128"/>
                <a:ea typeface="HG丸ｺﾞｼｯｸM-PRO" panose="020F0600000000000000" pitchFamily="50" charset="-128"/>
              </a:rPr>
              <a:t>極小値さえ見つければ十分</a:t>
            </a:r>
            <a:r>
              <a:rPr lang="ja-JP" altLang="en-US" sz="2000" dirty="0">
                <a:solidFill>
                  <a:prstClr val="black"/>
                </a:solidFill>
                <a:latin typeface="HG丸ｺﾞｼｯｸM-PRO" panose="020F0600000000000000" pitchFamily="50" charset="-128"/>
                <a:ea typeface="HG丸ｺﾞｼｯｸM-PRO" panose="020F0600000000000000" pitchFamily="50" charset="-128"/>
              </a:rPr>
              <a:t>”であると理解してください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7018419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2.1 </a:t>
            </a:r>
            <a:r>
              <a:rPr kumimoji="1" lang="ja-JP" altLang="en-US" sz="2800" dirty="0">
                <a:solidFill>
                  <a:schemeClr val="bg1"/>
                </a:solidFill>
              </a:rPr>
              <a:t>なぜ深層学習か？</a:t>
            </a:r>
          </a:p>
        </p:txBody>
      </p:sp>
      <p:sp>
        <p:nvSpPr>
          <p:cNvPr id="6" name="正方形/長方形 5"/>
          <p:cNvSpPr/>
          <p:nvPr/>
        </p:nvSpPr>
        <p:spPr>
          <a:xfrm>
            <a:off x="41867" y="1248740"/>
            <a:ext cx="3129907" cy="2155084"/>
          </a:xfrm>
          <a:prstGeom prst="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7" name="テキスト ボックス 6"/>
          <p:cNvSpPr txBox="1"/>
          <p:nvPr/>
        </p:nvSpPr>
        <p:spPr>
          <a:xfrm>
            <a:off x="253776" y="1248740"/>
            <a:ext cx="1107996" cy="369332"/>
          </a:xfrm>
          <a:prstGeom prst="rect">
            <a:avLst/>
          </a:prstGeom>
          <a:noFill/>
        </p:spPr>
        <p:txBody>
          <a:bodyPr wrap="none" rtlCol="0">
            <a:spAutoFit/>
          </a:bodyPr>
          <a:lstStyle/>
          <a:p>
            <a:pPr defTabSz="457200"/>
            <a:r>
              <a:rPr lang="ja-JP" altLang="en-US" dirty="0">
                <a:solidFill>
                  <a:prstClr val="black"/>
                </a:solidFill>
              </a:rPr>
              <a:t>機械学習</a:t>
            </a:r>
          </a:p>
        </p:txBody>
      </p:sp>
      <p:sp>
        <p:nvSpPr>
          <p:cNvPr id="8" name="正方形/長方形 7"/>
          <p:cNvSpPr/>
          <p:nvPr/>
        </p:nvSpPr>
        <p:spPr>
          <a:xfrm>
            <a:off x="250662" y="1724066"/>
            <a:ext cx="2071164" cy="1401181"/>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9" name="テキスト ボックス 8"/>
          <p:cNvSpPr txBox="1"/>
          <p:nvPr/>
        </p:nvSpPr>
        <p:spPr>
          <a:xfrm>
            <a:off x="498825" y="1795903"/>
            <a:ext cx="1107996" cy="369332"/>
          </a:xfrm>
          <a:prstGeom prst="rect">
            <a:avLst/>
          </a:prstGeom>
          <a:noFill/>
        </p:spPr>
        <p:txBody>
          <a:bodyPr wrap="none" rtlCol="0">
            <a:spAutoFit/>
          </a:bodyPr>
          <a:lstStyle/>
          <a:p>
            <a:pPr defTabSz="457200"/>
            <a:r>
              <a:rPr lang="ja-JP" altLang="en-US" dirty="0">
                <a:solidFill>
                  <a:prstClr val="black"/>
                </a:solidFill>
              </a:rPr>
              <a:t>深層学習</a:t>
            </a:r>
          </a:p>
        </p:txBody>
      </p:sp>
      <mc:AlternateContent xmlns:mc="http://schemas.openxmlformats.org/markup-compatibility/2006" xmlns:a14="http://schemas.microsoft.com/office/drawing/2010/main">
        <mc:Choice Requires="a14">
          <p:graphicFrame>
            <p:nvGraphicFramePr>
              <p:cNvPr id="12" name="表 11"/>
              <p:cNvGraphicFramePr>
                <a:graphicFrameLocks noGrp="1"/>
              </p:cNvGraphicFramePr>
              <p:nvPr>
                <p:extLst/>
              </p:nvPr>
            </p:nvGraphicFramePr>
            <p:xfrm>
              <a:off x="110103" y="4245716"/>
              <a:ext cx="9033897" cy="2352040"/>
            </p:xfrm>
            <a:graphic>
              <a:graphicData uri="http://schemas.openxmlformats.org/drawingml/2006/table">
                <a:tbl>
                  <a:tblPr firstRow="1" bandRow="1">
                    <a:tableStyleId>{5940675A-B579-460E-94D1-54222C63F5DA}</a:tableStyleId>
                  </a:tblPr>
                  <a:tblGrid>
                    <a:gridCol w="1585767">
                      <a:extLst>
                        <a:ext uri="{9D8B030D-6E8A-4147-A177-3AD203B41FA5}">
                          <a16:colId xmlns:a16="http://schemas.microsoft.com/office/drawing/2014/main" xmlns="" val="1760006024"/>
                        </a:ext>
                      </a:extLst>
                    </a:gridCol>
                    <a:gridCol w="7448130">
                      <a:extLst>
                        <a:ext uri="{9D8B030D-6E8A-4147-A177-3AD203B41FA5}">
                          <a16:colId xmlns:a16="http://schemas.microsoft.com/office/drawing/2014/main" xmlns="" val="3931421819"/>
                        </a:ext>
                      </a:extLst>
                    </a:gridCol>
                  </a:tblGrid>
                  <a:tr h="370840">
                    <a:tc>
                      <a:txBody>
                        <a:bodyPr/>
                        <a:lstStyle/>
                        <a:p>
                          <a:r>
                            <a:rPr kumimoji="1" lang="ja-JP" altLang="en-US" sz="1600" dirty="0"/>
                            <a:t>機械学習</a:t>
                          </a:r>
                        </a:p>
                      </a:txBody>
                      <a:tcPr>
                        <a:solidFill>
                          <a:schemeClr val="bg2">
                            <a:lumMod val="90000"/>
                          </a:schemeClr>
                        </a:solidFill>
                      </a:tcPr>
                    </a:tc>
                    <a:tc>
                      <a:txBody>
                        <a:bodyPr/>
                        <a:lstStyle/>
                        <a:p>
                          <a:r>
                            <a:rPr kumimoji="1" lang="ja-JP" altLang="en-US" sz="1600" dirty="0"/>
                            <a:t>人間がこなすような様々な学習や知的作業を計算機に実行させるための手法やその研究</a:t>
                          </a:r>
                          <a:endParaRPr kumimoji="1" lang="en-US" altLang="ja-JP" sz="1600" dirty="0"/>
                        </a:p>
                        <a:p>
                          <a:r>
                            <a:rPr kumimoji="1" lang="ja-JP" altLang="en-US" sz="1600" dirty="0"/>
                            <a:t> </a:t>
                          </a:r>
                          <a:r>
                            <a:rPr kumimoji="1" lang="en-US" altLang="ja-JP" sz="1600" dirty="0"/>
                            <a:t>E</a:t>
                          </a:r>
                          <a:r>
                            <a:rPr kumimoji="1" lang="ja-JP" altLang="en-US" sz="1600" dirty="0"/>
                            <a:t>（経験），</a:t>
                          </a:r>
                          <a:r>
                            <a:rPr kumimoji="1" lang="en-US" altLang="ja-JP" sz="1600" dirty="0"/>
                            <a:t>T</a:t>
                          </a:r>
                          <a:r>
                            <a:rPr kumimoji="1" lang="ja-JP" altLang="en-US" sz="1600" dirty="0"/>
                            <a:t>（タスク），</a:t>
                          </a:r>
                          <a:r>
                            <a:rPr kumimoji="1" lang="en-US" altLang="ja-JP" sz="1600" dirty="0"/>
                            <a:t>P</a:t>
                          </a:r>
                          <a:r>
                            <a:rPr kumimoji="1" lang="ja-JP" altLang="en-US" sz="1600" dirty="0"/>
                            <a:t>（パフォーマンス）からなる（</a:t>
                          </a:r>
                          <a:r>
                            <a:rPr kumimoji="1" lang="en-US" altLang="ja-JP" sz="1600" dirty="0"/>
                            <a:t>T.M.</a:t>
                          </a:r>
                          <a:r>
                            <a:rPr kumimoji="1" lang="ja-JP" altLang="en-US" sz="1600" dirty="0"/>
                            <a:t>ミッチェル）</a:t>
                          </a:r>
                        </a:p>
                      </a:txBody>
                      <a:tcPr/>
                    </a:tc>
                    <a:extLst>
                      <a:ext uri="{0D108BD9-81ED-4DB2-BD59-A6C34878D82A}">
                        <a16:rowId xmlns:a16="http://schemas.microsoft.com/office/drawing/2014/main" xmlns="" val="21186722"/>
                      </a:ext>
                    </a:extLst>
                  </a:tr>
                  <a:tr h="370840">
                    <a:tc>
                      <a:txBody>
                        <a:bodyPr/>
                        <a:lstStyle/>
                        <a:p>
                          <a:r>
                            <a:rPr kumimoji="1" lang="ja-JP" altLang="en-US" sz="1600" dirty="0"/>
                            <a:t>学習</a:t>
                          </a: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t>T</a:t>
                          </a:r>
                          <a:r>
                            <a:rPr kumimoji="1" lang="ja-JP" altLang="en-US" sz="1600" dirty="0"/>
                            <a:t>について</a:t>
                          </a:r>
                          <a:r>
                            <a:rPr kumimoji="1" lang="en-US" altLang="ja-JP" sz="1600" dirty="0"/>
                            <a:t>P</a:t>
                          </a:r>
                          <a:r>
                            <a:rPr kumimoji="1" lang="ja-JP" altLang="en-US" sz="1600" dirty="0"/>
                            <a:t>で測られた実行能力が</a:t>
                          </a:r>
                          <a:r>
                            <a:rPr kumimoji="1" lang="en-US" altLang="ja-JP" sz="1600" dirty="0"/>
                            <a:t>E</a:t>
                          </a:r>
                          <a:r>
                            <a:rPr kumimoji="1" lang="ja-JP" altLang="en-US" sz="1600" dirty="0"/>
                            <a:t>を通じて向上すること</a:t>
                          </a:r>
                          <a:endParaRPr kumimoji="1" lang="en-US" altLang="ja-JP" sz="1600" dirty="0"/>
                        </a:p>
                      </a:txBody>
                      <a:tcPr/>
                    </a:tc>
                    <a:extLst>
                      <a:ext uri="{0D108BD9-81ED-4DB2-BD59-A6C34878D82A}">
                        <a16:rowId xmlns:a16="http://schemas.microsoft.com/office/drawing/2014/main" xmlns="" val="1212371169"/>
                      </a:ext>
                    </a:extLst>
                  </a:tr>
                  <a:tr h="370840">
                    <a:tc>
                      <a:txBody>
                        <a:bodyPr/>
                        <a:lstStyle/>
                        <a:p>
                          <a:r>
                            <a:rPr kumimoji="1" lang="ja-JP" altLang="en-US" sz="1600" dirty="0"/>
                            <a:t>深層学習</a:t>
                          </a: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機械学習のうち一歩進んだ技術，生物系の神経系の挙動を模したニューラルネット計算を行う</a:t>
                          </a:r>
                          <a:endParaRPr kumimoji="1" lang="en-US" altLang="ja-JP" sz="1600" dirty="0"/>
                        </a:p>
                      </a:txBody>
                      <a:tcPr/>
                    </a:tc>
                    <a:extLst>
                      <a:ext uri="{0D108BD9-81ED-4DB2-BD59-A6C34878D82A}">
                        <a16:rowId xmlns:a16="http://schemas.microsoft.com/office/drawing/2014/main" xmlns="" val="2180613152"/>
                      </a:ext>
                    </a:extLst>
                  </a:tr>
                  <a:tr h="370840">
                    <a:tc>
                      <a:txBody>
                        <a:bodyPr/>
                        <a:lstStyle/>
                        <a:p>
                          <a:r>
                            <a:rPr kumimoji="1" lang="en-US" altLang="ja-JP" sz="1600" dirty="0"/>
                            <a:t>AI</a:t>
                          </a:r>
                          <a:endParaRPr kumimoji="1" lang="ja-JP" altLang="en-US" sz="1600" dirty="0"/>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人と同等レベル以上のパフォーマンスのできる深層学習のこと（</a:t>
                          </a:r>
                          <a14:m>
                            <m:oMath xmlns:m="http://schemas.openxmlformats.org/officeDocument/2006/math">
                              <m:r>
                                <a:rPr kumimoji="1" lang="ja-JP" altLang="en-US" sz="1600" i="1" smtClean="0">
                                  <a:latin typeface="Cambria Math" panose="02040503050406030204" pitchFamily="18" charset="0"/>
                                </a:rPr>
                                <m:t>≑</m:t>
                              </m:r>
                              <m:r>
                                <a:rPr kumimoji="1" lang="ja-JP" altLang="en-US" sz="1600" i="1">
                                  <a:latin typeface="Cambria Math" panose="02040503050406030204" pitchFamily="18" charset="0"/>
                                </a:rPr>
                                <m:t>深層</m:t>
                              </m:r>
                            </m:oMath>
                          </a14:m>
                          <a:r>
                            <a:rPr kumimoji="1" lang="ja-JP" altLang="en-US" sz="1600" dirty="0"/>
                            <a:t>学習）</a:t>
                          </a:r>
                        </a:p>
                        <a:p>
                          <a:endParaRPr kumimoji="1" lang="ja-JP" altLang="en-US" sz="1600" dirty="0"/>
                        </a:p>
                      </a:txBody>
                      <a:tcPr/>
                    </a:tc>
                    <a:extLst>
                      <a:ext uri="{0D108BD9-81ED-4DB2-BD59-A6C34878D82A}">
                        <a16:rowId xmlns:a16="http://schemas.microsoft.com/office/drawing/2014/main" xmlns="" val="2813418806"/>
                      </a:ext>
                    </a:extLst>
                  </a:tr>
                </a:tbl>
              </a:graphicData>
            </a:graphic>
          </p:graphicFrame>
        </mc:Choice>
        <mc:Fallback xmlns="">
          <p:graphicFrame>
            <p:nvGraphicFramePr>
              <p:cNvPr id="12" name="表 11"/>
              <p:cNvGraphicFramePr>
                <a:graphicFrameLocks noGrp="1"/>
              </p:cNvGraphicFramePr>
              <p:nvPr>
                <p:extLst>
                  <p:ext uri="{D42A27DB-BD31-4B8C-83A1-F6EECF244321}">
                    <p14:modId xmlns:p14="http://schemas.microsoft.com/office/powerpoint/2010/main" val="4014144024"/>
                  </p:ext>
                </p:extLst>
              </p:nvPr>
            </p:nvGraphicFramePr>
            <p:xfrm>
              <a:off x="110103" y="4245716"/>
              <a:ext cx="9033897" cy="2352040"/>
            </p:xfrm>
            <a:graphic>
              <a:graphicData uri="http://schemas.openxmlformats.org/drawingml/2006/table">
                <a:tbl>
                  <a:tblPr firstRow="1" bandRow="1">
                    <a:tableStyleId>{5940675A-B579-460E-94D1-54222C63F5DA}</a:tableStyleId>
                  </a:tblPr>
                  <a:tblGrid>
                    <a:gridCol w="1585767">
                      <a:extLst>
                        <a:ext uri="{9D8B030D-6E8A-4147-A177-3AD203B41FA5}">
                          <a16:colId xmlns:a16="http://schemas.microsoft.com/office/drawing/2014/main" val="1760006024"/>
                        </a:ext>
                      </a:extLst>
                    </a:gridCol>
                    <a:gridCol w="7448130">
                      <a:extLst>
                        <a:ext uri="{9D8B030D-6E8A-4147-A177-3AD203B41FA5}">
                          <a16:colId xmlns:a16="http://schemas.microsoft.com/office/drawing/2014/main" val="3931421819"/>
                        </a:ext>
                      </a:extLst>
                    </a:gridCol>
                  </a:tblGrid>
                  <a:tr h="822960">
                    <a:tc>
                      <a:txBody>
                        <a:bodyPr/>
                        <a:lstStyle/>
                        <a:p>
                          <a:r>
                            <a:rPr kumimoji="1" lang="ja-JP" altLang="en-US" sz="1600" dirty="0"/>
                            <a:t>機械学習</a:t>
                          </a:r>
                        </a:p>
                      </a:txBody>
                      <a:tcPr>
                        <a:solidFill>
                          <a:schemeClr val="bg2">
                            <a:lumMod val="90000"/>
                          </a:schemeClr>
                        </a:solidFill>
                      </a:tcPr>
                    </a:tc>
                    <a:tc>
                      <a:txBody>
                        <a:bodyPr/>
                        <a:lstStyle/>
                        <a:p>
                          <a:r>
                            <a:rPr kumimoji="1" lang="ja-JP" altLang="en-US" sz="1600" dirty="0"/>
                            <a:t>人間がこなすような様々な学習や知的作業を計算機に実行させるための手法やその研究</a:t>
                          </a:r>
                          <a:endParaRPr kumimoji="1" lang="en-US" altLang="ja-JP" sz="1600" dirty="0"/>
                        </a:p>
                        <a:p>
                          <a:r>
                            <a:rPr kumimoji="1" lang="ja-JP" altLang="en-US" sz="1600" dirty="0"/>
                            <a:t> </a:t>
                          </a:r>
                          <a:r>
                            <a:rPr kumimoji="1" lang="en-US" altLang="ja-JP" sz="1600" dirty="0"/>
                            <a:t>E</a:t>
                          </a:r>
                          <a:r>
                            <a:rPr kumimoji="1" lang="ja-JP" altLang="en-US" sz="1600" dirty="0"/>
                            <a:t>（経験），</a:t>
                          </a:r>
                          <a:r>
                            <a:rPr kumimoji="1" lang="en-US" altLang="ja-JP" sz="1600" dirty="0"/>
                            <a:t>T</a:t>
                          </a:r>
                          <a:r>
                            <a:rPr kumimoji="1" lang="ja-JP" altLang="en-US" sz="1600" dirty="0"/>
                            <a:t>（タスク），</a:t>
                          </a:r>
                          <a:r>
                            <a:rPr kumimoji="1" lang="en-US" altLang="ja-JP" sz="1600" dirty="0"/>
                            <a:t>P</a:t>
                          </a:r>
                          <a:r>
                            <a:rPr kumimoji="1" lang="ja-JP" altLang="en-US" sz="1600" dirty="0"/>
                            <a:t>（パフォーマンス）からなる（</a:t>
                          </a:r>
                          <a:r>
                            <a:rPr kumimoji="1" lang="en-US" altLang="ja-JP" sz="1600" dirty="0"/>
                            <a:t>T.M.</a:t>
                          </a:r>
                          <a:r>
                            <a:rPr kumimoji="1" lang="ja-JP" altLang="en-US" sz="1600" dirty="0"/>
                            <a:t>ミッチェル）</a:t>
                          </a:r>
                        </a:p>
                      </a:txBody>
                      <a:tcPr/>
                    </a:tc>
                    <a:extLst>
                      <a:ext uri="{0D108BD9-81ED-4DB2-BD59-A6C34878D82A}">
                        <a16:rowId xmlns:a16="http://schemas.microsoft.com/office/drawing/2014/main" val="21186722"/>
                      </a:ext>
                    </a:extLst>
                  </a:tr>
                  <a:tr h="370840">
                    <a:tc>
                      <a:txBody>
                        <a:bodyPr/>
                        <a:lstStyle/>
                        <a:p>
                          <a:r>
                            <a:rPr kumimoji="1" lang="ja-JP" altLang="en-US" sz="1600" dirty="0"/>
                            <a:t>学習</a:t>
                          </a: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en-US" altLang="ja-JP" sz="1600" dirty="0"/>
                            <a:t>T</a:t>
                          </a:r>
                          <a:r>
                            <a:rPr kumimoji="1" lang="ja-JP" altLang="en-US" sz="1600" dirty="0"/>
                            <a:t>について</a:t>
                          </a:r>
                          <a:r>
                            <a:rPr kumimoji="1" lang="en-US" altLang="ja-JP" sz="1600" dirty="0"/>
                            <a:t>P</a:t>
                          </a:r>
                          <a:r>
                            <a:rPr kumimoji="1" lang="ja-JP" altLang="en-US" sz="1600" dirty="0"/>
                            <a:t>で測られた実行能力が</a:t>
                          </a:r>
                          <a:r>
                            <a:rPr kumimoji="1" lang="en-US" altLang="ja-JP" sz="1600" dirty="0"/>
                            <a:t>E</a:t>
                          </a:r>
                          <a:r>
                            <a:rPr kumimoji="1" lang="ja-JP" altLang="en-US" sz="1600" dirty="0"/>
                            <a:t>を通じて向上すること</a:t>
                          </a:r>
                          <a:endParaRPr kumimoji="1" lang="en-US" altLang="ja-JP" sz="1600" dirty="0"/>
                        </a:p>
                      </a:txBody>
                      <a:tcPr/>
                    </a:tc>
                    <a:extLst>
                      <a:ext uri="{0D108BD9-81ED-4DB2-BD59-A6C34878D82A}">
                        <a16:rowId xmlns:a16="http://schemas.microsoft.com/office/drawing/2014/main" val="1212371169"/>
                      </a:ext>
                    </a:extLst>
                  </a:tr>
                  <a:tr h="579120">
                    <a:tc>
                      <a:txBody>
                        <a:bodyPr/>
                        <a:lstStyle/>
                        <a:p>
                          <a:r>
                            <a:rPr kumimoji="1" lang="ja-JP" altLang="en-US" sz="1600" dirty="0"/>
                            <a:t>深層学習</a:t>
                          </a:r>
                        </a:p>
                      </a:txBody>
                      <a:tcPr>
                        <a:solidFill>
                          <a:schemeClr val="bg2">
                            <a:lumMod val="9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600" dirty="0"/>
                            <a:t>機械学習のうち一歩進んだ技術，生物系の神経系の挙動を模したニューラルネット計算を行う</a:t>
                          </a:r>
                          <a:endParaRPr kumimoji="1" lang="en-US" altLang="ja-JP" sz="1600" dirty="0"/>
                        </a:p>
                      </a:txBody>
                      <a:tcPr/>
                    </a:tc>
                    <a:extLst>
                      <a:ext uri="{0D108BD9-81ED-4DB2-BD59-A6C34878D82A}">
                        <a16:rowId xmlns:a16="http://schemas.microsoft.com/office/drawing/2014/main" val="2180613152"/>
                      </a:ext>
                    </a:extLst>
                  </a:tr>
                  <a:tr h="579120">
                    <a:tc>
                      <a:txBody>
                        <a:bodyPr/>
                        <a:lstStyle/>
                        <a:p>
                          <a:r>
                            <a:rPr kumimoji="1" lang="en-US" altLang="ja-JP" sz="1600" dirty="0"/>
                            <a:t>AI</a:t>
                          </a:r>
                          <a:endParaRPr kumimoji="1" lang="ja-JP" altLang="en-US" sz="1600" dirty="0"/>
                        </a:p>
                      </a:txBody>
                      <a:tcPr>
                        <a:solidFill>
                          <a:schemeClr val="bg2">
                            <a:lumMod val="90000"/>
                          </a:schemeClr>
                        </a:solidFill>
                      </a:tcPr>
                    </a:tc>
                    <a:tc>
                      <a:txBody>
                        <a:bodyPr/>
                        <a:lstStyle/>
                        <a:p>
                          <a:endParaRPr lang="ja-JP"/>
                        </a:p>
                      </a:txBody>
                      <a:tcPr>
                        <a:blipFill>
                          <a:blip r:embed="rId2"/>
                          <a:stretch>
                            <a:fillRect l="-21358" t="-310526" r="-245" b="-2105"/>
                          </a:stretch>
                        </a:blipFill>
                      </a:tcPr>
                    </a:tc>
                    <a:extLst>
                      <a:ext uri="{0D108BD9-81ED-4DB2-BD59-A6C34878D82A}">
                        <a16:rowId xmlns:a16="http://schemas.microsoft.com/office/drawing/2014/main" val="2813418806"/>
                      </a:ext>
                    </a:extLst>
                  </a:tr>
                </a:tbl>
              </a:graphicData>
            </a:graphic>
          </p:graphicFrame>
        </mc:Fallback>
      </mc:AlternateContent>
      <p:sp>
        <p:nvSpPr>
          <p:cNvPr id="14" name="角丸四角形吹き出し 13"/>
          <p:cNvSpPr/>
          <p:nvPr/>
        </p:nvSpPr>
        <p:spPr>
          <a:xfrm>
            <a:off x="5921445" y="1795903"/>
            <a:ext cx="2727088" cy="1418596"/>
          </a:xfrm>
          <a:prstGeom prst="wedgeRoundRectCallout">
            <a:avLst>
              <a:gd name="adj1" fmla="val -55229"/>
              <a:gd name="adj2" fmla="val 13003"/>
              <a:gd name="adj3" fmla="val 16667"/>
            </a:avLst>
          </a:prstGeom>
          <a:solidFill>
            <a:schemeClr val="accent6">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r>
              <a:rPr lang="ja-JP" altLang="en-US" sz="1200" dirty="0">
                <a:solidFill>
                  <a:prstClr val="black"/>
                </a:solidFill>
              </a:rPr>
              <a:t>コンピュータプログラムに知的な作業をさせたい！</a:t>
            </a:r>
            <a:endParaRPr lang="en-US" altLang="ja-JP" sz="1200" dirty="0">
              <a:solidFill>
                <a:prstClr val="black"/>
              </a:solidFill>
            </a:endParaRPr>
          </a:p>
          <a:p>
            <a:pPr algn="ctr" defTabSz="457200"/>
            <a:r>
              <a:rPr lang="ja-JP" altLang="en-US" sz="1200" dirty="0">
                <a:solidFill>
                  <a:prstClr val="black"/>
                </a:solidFill>
              </a:rPr>
              <a:t>特に明示的なプログラムを書かなくていい！</a:t>
            </a:r>
          </a:p>
        </p:txBody>
      </p:sp>
      <p:sp>
        <p:nvSpPr>
          <p:cNvPr id="3" name="スライド番号プレースホルダー 2">
            <a:extLst>
              <a:ext uri="{FF2B5EF4-FFF2-40B4-BE49-F238E27FC236}">
                <a16:creationId xmlns:a16="http://schemas.microsoft.com/office/drawing/2014/main" xmlns="" id="{1D001E31-0178-4A06-A7C7-0D674BA9B357}"/>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4</a:t>
            </a:fld>
            <a:endParaRPr kumimoji="1" lang="ja-JP" altLang="en-US">
              <a:solidFill>
                <a:prstClr val="black">
                  <a:tint val="75000"/>
                </a:prstClr>
              </a:solidFill>
            </a:endParaRPr>
          </a:p>
        </p:txBody>
      </p:sp>
    </p:spTree>
    <p:extLst>
      <p:ext uri="{BB962C8B-B14F-4D97-AF65-F5344CB8AC3E}">
        <p14:creationId xmlns:p14="http://schemas.microsoft.com/office/powerpoint/2010/main" val="399643820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40</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正方形/長方形 2"/>
          <p:cNvSpPr/>
          <p:nvPr/>
        </p:nvSpPr>
        <p:spPr>
          <a:xfrm>
            <a:off x="734936" y="980781"/>
            <a:ext cx="6640084" cy="707886"/>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誤差関数の値があまりに大きい臨界点に嵌ることは問題</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⇒回避するためにランダムな要素を取り入れ弾き出す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mc:AlternateContent xmlns:mc="http://schemas.openxmlformats.org/markup-compatibility/2006" xmlns:a14="http://schemas.microsoft.com/office/drawing/2010/main">
        <mc:Choice Requires="a14">
          <p:sp>
            <p:nvSpPr>
              <p:cNvPr id="6" name="正方形/長方形 5"/>
              <p:cNvSpPr/>
              <p:nvPr/>
            </p:nvSpPr>
            <p:spPr>
              <a:xfrm>
                <a:off x="734937" y="1877096"/>
                <a:ext cx="3828518" cy="413511"/>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訓練データ</a:t>
                </a:r>
                <a14:m>
                  <m:oMath xmlns:m="http://schemas.openxmlformats.org/officeDocument/2006/math">
                    <m:r>
                      <a:rPr lang="ja-JP" altLang="en-US" sz="2000" i="1">
                        <a:solidFill>
                          <a:prstClr val="black"/>
                        </a:solidFill>
                        <a:latin typeface="Cambria Math" panose="02040503050406030204" pitchFamily="18" charset="0"/>
                        <a:ea typeface="HG丸ｺﾞｼｯｸM-PRO" panose="020F0600000000000000" pitchFamily="50" charset="-128"/>
                      </a:rPr>
                      <m:t>𝒟</m:t>
                    </m:r>
                    <m:r>
                      <a:rPr lang="en-US" altLang="ja-JP" sz="2000" i="1">
                        <a:solidFill>
                          <a:prstClr val="black"/>
                        </a:solidFill>
                        <a:latin typeface="Cambria Math" panose="02040503050406030204" pitchFamily="18" charset="0"/>
                        <a:ea typeface="HG丸ｺﾞｼｯｸM-PRO" panose="020F0600000000000000" pitchFamily="50" charset="-128"/>
                      </a:rPr>
                      <m:t>=</m:t>
                    </m:r>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d>
                          <m:dPr>
                            <m:begChr m:val="{"/>
                            <m:endChr m:val="}"/>
                            <m:ctrlPr>
                              <a:rPr lang="en-US" altLang="ja-JP" sz="2000" i="1">
                                <a:solidFill>
                                  <a:prstClr val="black"/>
                                </a:solidFill>
                                <a:latin typeface="Cambria Math" panose="02040503050406030204" pitchFamily="18" charset="0"/>
                                <a:ea typeface="HG丸ｺﾞｼｯｸM-PRO" panose="020F0600000000000000" pitchFamily="50" charset="-128"/>
                              </a:rPr>
                            </m:ctrlPr>
                          </m:dPr>
                          <m:e>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b="1" i="1">
                                        <a:solidFill>
                                          <a:prstClr val="black"/>
                                        </a:solidFill>
                                        <a:latin typeface="Cambria Math" panose="02040503050406030204" pitchFamily="18" charset="0"/>
                                        <a:ea typeface="HG丸ｺﾞｼｯｸM-PRO" panose="020F0600000000000000" pitchFamily="50" charset="-128"/>
                                      </a:rPr>
                                      <m:t>𝒙</m:t>
                                    </m:r>
                                  </m:e>
                                  <m:sub>
                                    <m:r>
                                      <a:rPr lang="en-US" altLang="ja-JP" sz="2000" i="1">
                                        <a:solidFill>
                                          <a:prstClr val="black"/>
                                        </a:solidFill>
                                        <a:latin typeface="Cambria Math" panose="02040503050406030204" pitchFamily="18" charset="0"/>
                                        <a:ea typeface="HG丸ｺﾞｼｯｸM-PRO" panose="020F0600000000000000" pitchFamily="50" charset="-128"/>
                                      </a:rPr>
                                      <m:t>𝑛</m:t>
                                    </m:r>
                                  </m:sub>
                                </m:sSub>
                                <m:r>
                                  <a:rPr lang="en-US" altLang="ja-JP" sz="2000" i="1">
                                    <a:solidFill>
                                      <a:prstClr val="black"/>
                                    </a:solidFill>
                                    <a:latin typeface="Cambria Math" panose="02040503050406030204" pitchFamily="18" charset="0"/>
                                    <a:ea typeface="HG丸ｺﾞｼｯｸM-PRO" panose="020F0600000000000000" pitchFamily="50" charset="-128"/>
                                  </a:rPr>
                                  <m:t>,</m:t>
                                </m:r>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b="1" i="1">
                                        <a:solidFill>
                                          <a:prstClr val="black"/>
                                        </a:solidFill>
                                        <a:latin typeface="Cambria Math" panose="02040503050406030204" pitchFamily="18" charset="0"/>
                                        <a:ea typeface="HG丸ｺﾞｼｯｸM-PRO" panose="020F0600000000000000" pitchFamily="50" charset="-128"/>
                                      </a:rPr>
                                      <m:t>𝒚</m:t>
                                    </m:r>
                                  </m:e>
                                  <m:sub>
                                    <m:r>
                                      <a:rPr lang="en-US" altLang="ja-JP" sz="2000" i="1">
                                        <a:solidFill>
                                          <a:prstClr val="black"/>
                                        </a:solidFill>
                                        <a:latin typeface="Cambria Math" panose="02040503050406030204" pitchFamily="18" charset="0"/>
                                        <a:ea typeface="HG丸ｺﾞｼｯｸM-PRO" panose="020F0600000000000000" pitchFamily="50" charset="-128"/>
                                      </a:rPr>
                                      <m:t>𝑛</m:t>
                                    </m:r>
                                  </m:sub>
                                </m:sSub>
                              </m:e>
                            </m:d>
                          </m:e>
                        </m:d>
                      </m:e>
                      <m:sub>
                        <m:r>
                          <a:rPr lang="en-US" altLang="ja-JP" sz="2000" i="1">
                            <a:solidFill>
                              <a:prstClr val="black"/>
                            </a:solidFill>
                            <a:latin typeface="Cambria Math" panose="02040503050406030204" pitchFamily="18" charset="0"/>
                            <a:ea typeface="HG丸ｺﾞｼｯｸM-PRO" panose="020F0600000000000000" pitchFamily="50" charset="-128"/>
                          </a:rPr>
                          <m:t>𝑛</m:t>
                        </m:r>
                        <m:r>
                          <a:rPr lang="en-US" altLang="ja-JP" sz="2000" i="1">
                            <a:solidFill>
                              <a:prstClr val="black"/>
                            </a:solidFill>
                            <a:latin typeface="Cambria Math" panose="02040503050406030204" pitchFamily="18" charset="0"/>
                            <a:ea typeface="HG丸ｺﾞｼｯｸM-PRO" panose="020F0600000000000000" pitchFamily="50" charset="-128"/>
                          </a:rPr>
                          <m:t>=1,⋯,</m:t>
                        </m:r>
                        <m:r>
                          <a:rPr lang="en-US" altLang="ja-JP" sz="2000" i="1">
                            <a:solidFill>
                              <a:prstClr val="black"/>
                            </a:solidFill>
                            <a:latin typeface="Cambria Math" panose="02040503050406030204" pitchFamily="18" charset="0"/>
                            <a:ea typeface="Cambria Math" panose="02040503050406030204" pitchFamily="18" charset="0"/>
                          </a:rPr>
                          <m:t>𝑁</m:t>
                        </m:r>
                      </m:sub>
                    </m:sSub>
                  </m:oMath>
                </a14:m>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734937" y="1877096"/>
                <a:ext cx="3828518" cy="413511"/>
              </a:xfrm>
              <a:prstGeom prst="rect">
                <a:avLst/>
              </a:prstGeom>
              <a:blipFill rotWithShape="0">
                <a:blip r:embed="rId2"/>
                <a:stretch>
                  <a:fillRect l="-1592" t="-13235" b="-1764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3000960" y="3013157"/>
                <a:ext cx="3060133"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m:t>
                          </m:r>
                          <m:r>
                            <m:rPr>
                              <m:brk m:alnAt="23"/>
                            </m:rP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r>
                                <a:rPr lang="en-US" altLang="ja-JP" i="1">
                                  <a:solidFill>
                                    <a:prstClr val="black"/>
                                  </a:solidFill>
                                  <a:latin typeface="Cambria Math" panose="02040503050406030204" pitchFamily="18" charset="0"/>
                                </a:rPr>
                                <m:t>𝑛</m:t>
                              </m:r>
                            </m:sub>
                          </m:sSub>
                          <m:r>
                            <a:rPr lang="en-US" altLang="ja-JP" i="1">
                              <a:solidFill>
                                <a:prstClr val="black"/>
                              </a:solidFill>
                              <a:latin typeface="Cambria Math" panose="02040503050406030204" pitchFamily="18" charset="0"/>
                            </a:rPr>
                            <m:t>(</m:t>
                          </m:r>
                          <m:r>
                            <a:rPr lang="ja-JP" altLang="en-US" b="1" i="1">
                              <a:solidFill>
                                <a:prstClr val="black"/>
                              </a:solidFill>
                              <a:latin typeface="Cambria Math" panose="02040503050406030204" pitchFamily="18" charset="0"/>
                            </a:rPr>
                            <m:t>𝝎</m:t>
                          </m:r>
                          <m:r>
                            <a:rPr lang="en-US" altLang="ja-JP" i="1">
                              <a:solidFill>
                                <a:prstClr val="black"/>
                              </a:solidFill>
                              <a:latin typeface="Cambria Math" panose="02040503050406030204" pitchFamily="18" charset="0"/>
                            </a:rPr>
                            <m:t>)</m:t>
                          </m:r>
                        </m:e>
                      </m:nary>
                      <m:r>
                        <a:rPr lang="en-US" altLang="ja-JP" i="1">
                          <a:solidFill>
                            <a:prstClr val="black"/>
                          </a:solidFill>
                          <a:latin typeface="Cambria Math" panose="02040503050406030204" pitchFamily="18" charset="0"/>
                        </a:rPr>
                        <m:t>          (4.10)</m:t>
                      </m:r>
                    </m:oMath>
                  </m:oMathPara>
                </a14:m>
                <a:endParaRPr lang="ja-JP" altLang="en-US"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3000960" y="3013157"/>
                <a:ext cx="3060133" cy="778868"/>
              </a:xfrm>
              <a:prstGeom prst="rect">
                <a:avLst/>
              </a:prstGeom>
              <a:blipFill rotWithShape="0">
                <a:blip r:embed="rId3"/>
                <a:stretch>
                  <a:fillRect/>
                </a:stretch>
              </a:blipFill>
            </p:spPr>
            <p:txBody>
              <a:bodyPr/>
              <a:lstStyle/>
              <a:p>
                <a:r>
                  <a:rPr lang="ja-JP" altLang="en-US">
                    <a:noFill/>
                  </a:rPr>
                  <a:t> </a:t>
                </a:r>
              </a:p>
            </p:txBody>
          </p:sp>
        </mc:Fallback>
      </mc:AlternateContent>
      <p:sp>
        <p:nvSpPr>
          <p:cNvPr id="8" name="正方形/長方形 7"/>
          <p:cNvSpPr/>
          <p:nvPr/>
        </p:nvSpPr>
        <p:spPr>
          <a:xfrm>
            <a:off x="734935" y="2451827"/>
            <a:ext cx="7580123"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誤差関数は各訓練サンプル要素で計算した誤差の和で表現される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テキスト ボックス 8"/>
          <p:cNvSpPr txBox="1"/>
          <p:nvPr/>
        </p:nvSpPr>
        <p:spPr>
          <a:xfrm>
            <a:off x="452483" y="4071378"/>
            <a:ext cx="8366333"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毎回の更新ですべての訓練サンプルを必要としていた⇒“バッチ学習”</a:t>
            </a:r>
          </a:p>
        </p:txBody>
      </p:sp>
      <p:sp>
        <p:nvSpPr>
          <p:cNvPr id="10" name="テキスト ボックス 9"/>
          <p:cNvSpPr txBox="1"/>
          <p:nvPr/>
        </p:nvSpPr>
        <p:spPr>
          <a:xfrm>
            <a:off x="734935" y="5144811"/>
            <a:ext cx="8135560"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勾配による更新は一部の訓練サンプルを用いる⇒“ミニバッチ学習”</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734935" y="5694478"/>
                <a:ext cx="7801431" cy="749692"/>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各時間</a:t>
                </a:r>
                <a14:m>
                  <m:oMath xmlns:m="http://schemas.openxmlformats.org/officeDocument/2006/math">
                    <m:r>
                      <a:rPr lang="en-US" altLang="ja-JP" sz="2000" i="1">
                        <a:solidFill>
                          <a:prstClr val="black"/>
                        </a:solidFill>
                        <a:latin typeface="Cambria Math" panose="02040503050406030204" pitchFamily="18" charset="0"/>
                      </a:rPr>
                      <m:t>𝑡</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で用いる訓練サンプル</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ea typeface="Cambria Math" panose="02040503050406030204" pitchFamily="18" charset="0"/>
                          </a:rPr>
                          <m:t>ℬ</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の部分集合を用意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ea typeface="Cambria Math" panose="02040503050406030204" pitchFamily="18" charset="0"/>
                          </a:rPr>
                          <m:t>ℬ</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をミニバッチと呼び，通常は学習前にランダムに作成しておく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734935" y="5694478"/>
                <a:ext cx="7801431" cy="749692"/>
              </a:xfrm>
              <a:prstGeom prst="rect">
                <a:avLst/>
              </a:prstGeom>
              <a:blipFill rotWithShape="0">
                <a:blip r:embed="rId4"/>
                <a:stretch>
                  <a:fillRect l="-860" t="-3252" r="-156" b="-12195"/>
                </a:stretch>
              </a:blipFill>
            </p:spPr>
            <p:txBody>
              <a:bodyPr/>
              <a:lstStyle/>
              <a:p>
                <a:r>
                  <a:rPr lang="ja-JP" altLang="en-US">
                    <a:noFill/>
                  </a:rPr>
                  <a:t> </a:t>
                </a:r>
              </a:p>
            </p:txBody>
          </p:sp>
        </mc:Fallback>
      </mc:AlternateContent>
      <p:sp>
        <p:nvSpPr>
          <p:cNvPr id="12" name="テキスト ボックス 11"/>
          <p:cNvSpPr txBox="1"/>
          <p:nvPr/>
        </p:nvSpPr>
        <p:spPr>
          <a:xfrm>
            <a:off x="435834" y="4595145"/>
            <a:ext cx="1112805"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一方で</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12241588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41</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mc:AlternateContent xmlns:mc="http://schemas.openxmlformats.org/markup-compatibility/2006" xmlns:a14="http://schemas.microsoft.com/office/drawing/2010/main">
        <mc:Choice Requires="a14">
          <p:sp>
            <p:nvSpPr>
              <p:cNvPr id="5" name="テキスト ボックス 4"/>
              <p:cNvSpPr txBox="1"/>
              <p:nvPr/>
            </p:nvSpPr>
            <p:spPr>
              <a:xfrm>
                <a:off x="435834" y="988608"/>
                <a:ext cx="7725400"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時刻</a:t>
                </a:r>
                <a14:m>
                  <m:oMath xmlns:m="http://schemas.openxmlformats.org/officeDocument/2006/math">
                    <m:r>
                      <a:rPr lang="en-US" altLang="ja-JP" sz="2000" i="1">
                        <a:solidFill>
                          <a:prstClr val="black"/>
                        </a:solidFill>
                        <a:latin typeface="Cambria Math" panose="02040503050406030204" pitchFamily="18" charset="0"/>
                      </a:rPr>
                      <m:t>𝑡</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における更新ではミニバッチ上で平均した誤差関数を用いる</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35834" y="988608"/>
                <a:ext cx="7725400" cy="400110"/>
              </a:xfrm>
              <a:prstGeom prst="rect">
                <a:avLst/>
              </a:prstGeom>
              <a:blipFill rotWithShape="0">
                <a:blip r:embed="rId2"/>
                <a:stretch>
                  <a:fillRect l="-789" t="-10606" r="-79" b="-2272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865002" y="1498299"/>
                <a:ext cx="4003147" cy="70153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𝐸</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d>
                            <m:dPr>
                              <m:begChr m:val="|"/>
                              <m:endChr m:val="|"/>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ℬ</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e>
                          </m:d>
                        </m:den>
                      </m:f>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ℬ</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r>
                                <a:rPr lang="en-US" altLang="ja-JP" i="1">
                                  <a:solidFill>
                                    <a:prstClr val="black"/>
                                  </a:solidFill>
                                  <a:latin typeface="Cambria Math" panose="02040503050406030204" pitchFamily="18" charset="0"/>
                                </a:rPr>
                                <m:t>𝑛</m:t>
                              </m:r>
                            </m:sub>
                          </m:sSub>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e>
                      </m:nary>
                      <m:r>
                        <a:rPr lang="en-US" altLang="ja-JP" i="1">
                          <a:solidFill>
                            <a:prstClr val="black"/>
                          </a:solidFill>
                          <a:latin typeface="Cambria Math" panose="02040503050406030204" pitchFamily="18" charset="0"/>
                        </a:rPr>
                        <m:t>         (4.13)</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865002" y="1498299"/>
                <a:ext cx="4003147" cy="701539"/>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046858" y="2403319"/>
                <a:ext cx="6503351" cy="935897"/>
              </a:xfrm>
              <a:prstGeom prst="rect">
                <a:avLst/>
              </a:prstGeom>
              <a:noFill/>
            </p:spPr>
            <p:txBody>
              <a:bodyPr wrap="square" rtlCol="0">
                <a:spAutoFit/>
              </a:bodyPr>
              <a:lstStyle/>
              <a:p>
                <a14:m>
                  <m:oMath xmlns:m="http://schemas.openxmlformats.org/officeDocument/2006/math">
                    <m:r>
                      <m:rPr>
                        <m:brk m:alnAt="7"/>
                      </m:rPr>
                      <a:rPr lang="en-US" altLang="ja-JP" sz="2000" i="1">
                        <a:solidFill>
                          <a:prstClr val="black"/>
                        </a:solidFill>
                        <a:latin typeface="Cambria Math" panose="02040503050406030204" pitchFamily="18" charset="0"/>
                      </a:rPr>
                      <m:t>𝑛</m:t>
                    </m:r>
                    <m:r>
                      <a:rPr lang="en-US" altLang="ja-JP" sz="2000" i="1">
                        <a:solidFill>
                          <a:prstClr val="black"/>
                        </a:solidFill>
                        <a:latin typeface="Cambria Math" panose="02040503050406030204" pitchFamily="18" charset="0"/>
                        <a:ea typeface="Cambria Math" panose="02040503050406030204" pitchFamily="18" charset="0"/>
                      </a:rPr>
                      <m:t>∈</m:t>
                    </m:r>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en-US" altLang="ja-JP" sz="2000" i="1">
                            <a:solidFill>
                              <a:prstClr val="black"/>
                            </a:solidFill>
                            <a:latin typeface="Cambria Math" panose="02040503050406030204" pitchFamily="18" charset="0"/>
                            <a:ea typeface="Cambria Math" panose="02040503050406030204" pitchFamily="18" charset="0"/>
                          </a:rPr>
                          <m:t>ℬ</m:t>
                        </m:r>
                      </m:e>
                      <m:sup>
                        <m:d>
                          <m:dPr>
                            <m:ctrlPr>
                              <a:rPr lang="en-US" altLang="ja-JP" sz="2000" i="1">
                                <a:solidFill>
                                  <a:prstClr val="black"/>
                                </a:solidFill>
                                <a:latin typeface="Cambria Math" panose="02040503050406030204" pitchFamily="18" charset="0"/>
                                <a:ea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𝑡</m:t>
                            </m:r>
                          </m:e>
                        </m:d>
                      </m:sup>
                    </m:sSup>
                  </m:oMath>
                </a14:m>
                <a:r>
                  <a:rPr lang="en-US" altLang="ja-JP"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ミニバッチに含まれる訓練サンプルのラベル</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14:m>
                  <m:oMath xmlns:m="http://schemas.openxmlformats.org/officeDocument/2006/math">
                    <m:d>
                      <m:dPr>
                        <m:begChr m:val="|"/>
                        <m:endChr m:val="|"/>
                        <m:ctrlPr>
                          <a:rPr lang="en-US" altLang="ja-JP" sz="2000" i="1">
                            <a:solidFill>
                              <a:prstClr val="black"/>
                            </a:solidFill>
                            <a:latin typeface="Cambria Math" panose="02040503050406030204" pitchFamily="18" charset="0"/>
                          </a:rPr>
                        </m:ctrlPr>
                      </m:dPr>
                      <m:e>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ea typeface="Cambria Math" panose="02040503050406030204" pitchFamily="18" charset="0"/>
                              </a:rPr>
                              <m:t>ℬ</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e>
                    </m:d>
                  </m:oMath>
                </a14:m>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ミニバッチ中のサンプル要素の総数</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046858" y="2403319"/>
                <a:ext cx="6503351" cy="935897"/>
              </a:xfrm>
              <a:prstGeom prst="rect">
                <a:avLst/>
              </a:prstGeom>
              <a:blipFill rotWithShape="0">
                <a:blip r:embed="rId4"/>
                <a:stretch>
                  <a:fillRect t="-2597" r="-937" b="-64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426496" y="4034852"/>
                <a:ext cx="5744073" cy="3178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𝜂𝛻</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𝐸</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e>
                      </m:d>
                      <m:r>
                        <a:rPr lang="en-US" altLang="ja-JP" i="1">
                          <a:solidFill>
                            <a:prstClr val="black"/>
                          </a:solidFill>
                          <a:latin typeface="Cambria Math" panose="02040503050406030204" pitchFamily="18" charset="0"/>
                        </a:rPr>
                        <m:t>         (4.14)</m:t>
                      </m:r>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426496" y="4034852"/>
                <a:ext cx="5744073" cy="317844"/>
              </a:xfrm>
              <a:prstGeom prst="rect">
                <a:avLst/>
              </a:prstGeom>
              <a:blipFill rotWithShape="0">
                <a:blip r:embed="rId5"/>
                <a:stretch>
                  <a:fillRect l="-106" t="-1923" r="-1168" b="-26923"/>
                </a:stretch>
              </a:blipFill>
            </p:spPr>
            <p:txBody>
              <a:bodyPr/>
              <a:lstStyle/>
              <a:p>
                <a:r>
                  <a:rPr lang="ja-JP" altLang="en-US">
                    <a:noFill/>
                  </a:rPr>
                  <a:t> </a:t>
                </a:r>
              </a:p>
            </p:txBody>
          </p:sp>
        </mc:Fallback>
      </mc:AlternateContent>
      <p:sp>
        <p:nvSpPr>
          <p:cNvPr id="9" name="テキスト ボックス 8"/>
          <p:cNvSpPr txBox="1"/>
          <p:nvPr/>
        </p:nvSpPr>
        <p:spPr>
          <a:xfrm>
            <a:off x="435834" y="3541576"/>
            <a:ext cx="2562965"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パラメータの更新</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435834" y="4461271"/>
                <a:ext cx="7152831" cy="445635"/>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14:m>
                  <m:oMath xmlns:m="http://schemas.openxmlformats.org/officeDocument/2006/math">
                    <m:d>
                      <m:dPr>
                        <m:begChr m:val="|"/>
                        <m:endChr m:val="|"/>
                        <m:ctrlPr>
                          <a:rPr lang="en-US" altLang="ja-JP" sz="2000" i="1">
                            <a:solidFill>
                              <a:prstClr val="black"/>
                            </a:solidFill>
                            <a:latin typeface="Cambria Math" panose="02040503050406030204" pitchFamily="18" charset="0"/>
                          </a:rPr>
                        </m:ctrlPr>
                      </m:dPr>
                      <m:e>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ea typeface="Cambria Math" panose="02040503050406030204" pitchFamily="18" charset="0"/>
                              </a:rPr>
                              <m:t>ℬ</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e>
                    </m:d>
                    <m:r>
                      <a:rPr lang="en-US" altLang="ja-JP" sz="2000" i="1">
                        <a:solidFill>
                          <a:prstClr val="black"/>
                        </a:solidFill>
                        <a:latin typeface="Cambria Math" panose="02040503050406030204" pitchFamily="18" charset="0"/>
                      </a:rPr>
                      <m:t>=1</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の場合を“確率的勾配降下法（</a:t>
                </a:r>
                <a:r>
                  <a:rPr lang="en-US" altLang="ja-JP" sz="2000" dirty="0">
                    <a:solidFill>
                      <a:prstClr val="black"/>
                    </a:solidFill>
                    <a:latin typeface="HG丸ｺﾞｼｯｸM-PRO" panose="020F0600000000000000" pitchFamily="50" charset="-128"/>
                    <a:ea typeface="HG丸ｺﾞｼｯｸM-PRO" panose="020F0600000000000000" pitchFamily="50" charset="-128"/>
                  </a:rPr>
                  <a:t>SGD</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）”という</a:t>
                </a: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435834" y="4461271"/>
                <a:ext cx="7152831" cy="445635"/>
              </a:xfrm>
              <a:prstGeom prst="rect">
                <a:avLst/>
              </a:prstGeom>
              <a:blipFill rotWithShape="0">
                <a:blip r:embed="rId6"/>
                <a:stretch>
                  <a:fillRect l="-852" t="-6849" b="-15068"/>
                </a:stretch>
              </a:blipFill>
            </p:spPr>
            <p:txBody>
              <a:bodyPr/>
              <a:lstStyle/>
              <a:p>
                <a:r>
                  <a:rPr lang="ja-JP" altLang="en-US">
                    <a:noFill/>
                  </a:rPr>
                  <a:t> </a:t>
                </a:r>
              </a:p>
            </p:txBody>
          </p:sp>
        </mc:Fallback>
      </mc:AlternateContent>
      <p:grpSp>
        <p:nvGrpSpPr>
          <p:cNvPr id="14" name="グループ化 13"/>
          <p:cNvGrpSpPr/>
          <p:nvPr/>
        </p:nvGrpSpPr>
        <p:grpSpPr>
          <a:xfrm>
            <a:off x="581114" y="5048332"/>
            <a:ext cx="8015955" cy="1463700"/>
            <a:chOff x="555477" y="5015482"/>
            <a:chExt cx="8015955" cy="1463700"/>
          </a:xfrm>
        </p:grpSpPr>
        <p:sp>
          <p:nvSpPr>
            <p:cNvPr id="13" name="角丸四角形 12"/>
            <p:cNvSpPr/>
            <p:nvPr/>
          </p:nvSpPr>
          <p:spPr>
            <a:xfrm>
              <a:off x="555477" y="5015482"/>
              <a:ext cx="8015955" cy="1463700"/>
            </a:xfrm>
            <a:prstGeom prst="roundRec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11" name="テキスト ボックス 10"/>
                <p:cNvSpPr txBox="1"/>
                <p:nvPr/>
              </p:nvSpPr>
              <p:spPr>
                <a:xfrm>
                  <a:off x="704316" y="5075161"/>
                  <a:ext cx="7718277" cy="1344342"/>
                </a:xfrm>
                <a:prstGeom prst="rect">
                  <a:avLst/>
                </a:prstGeom>
                <a:noFill/>
              </p:spPr>
              <p:txBody>
                <a:bodyPr wrap="square" rtlCol="0">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時間ごとに</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rPr>
                            <m:t>𝐸</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d>
                        <m:dPr>
                          <m:ctrlPr>
                            <a:rPr lang="en-US" altLang="ja-JP" sz="2000" i="1">
                              <a:solidFill>
                                <a:prstClr val="black"/>
                              </a:solidFill>
                              <a:latin typeface="Cambria Math" panose="02040503050406030204" pitchFamily="18" charset="0"/>
                            </a:rPr>
                          </m:ctrlPr>
                        </m:dPr>
                        <m:e>
                          <m:r>
                            <a:rPr lang="ja-JP" altLang="en-US" sz="2000" b="1" i="1">
                              <a:solidFill>
                                <a:prstClr val="black"/>
                              </a:solidFill>
                              <a:latin typeface="Cambria Math" panose="02040503050406030204" pitchFamily="18" charset="0"/>
                            </a:rPr>
                            <m:t>𝝎</m:t>
                          </m:r>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が変化するため，望ましくない臨界点に嵌り込む可能性が低くなる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訓練データが大きいと類似したデータが偏る可能性があるが，重複の無駄を省くことができる</a:t>
                  </a: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704316" y="5075161"/>
                  <a:ext cx="7718277" cy="1344342"/>
                </a:xfrm>
                <a:prstGeom prst="rect">
                  <a:avLst/>
                </a:prstGeom>
                <a:blipFill rotWithShape="0">
                  <a:blip r:embed="rId7"/>
                  <a:stretch>
                    <a:fillRect l="-711" t="-2273" r="-790" b="-7273"/>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15716719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42</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p:grpSp>
        <p:nvGrpSpPr>
          <p:cNvPr id="80" name="グループ化 79"/>
          <p:cNvGrpSpPr/>
          <p:nvPr/>
        </p:nvGrpSpPr>
        <p:grpSpPr>
          <a:xfrm>
            <a:off x="331270" y="1029552"/>
            <a:ext cx="8274491" cy="4407191"/>
            <a:chOff x="266830" y="1096703"/>
            <a:chExt cx="8274491" cy="4407191"/>
          </a:xfrm>
        </p:grpSpPr>
        <p:grpSp>
          <p:nvGrpSpPr>
            <p:cNvPr id="53" name="グループ化 52"/>
            <p:cNvGrpSpPr/>
            <p:nvPr/>
          </p:nvGrpSpPr>
          <p:grpSpPr>
            <a:xfrm>
              <a:off x="266830" y="1096703"/>
              <a:ext cx="3920607" cy="3868403"/>
              <a:chOff x="258286" y="1011246"/>
              <a:chExt cx="3920607" cy="3868403"/>
            </a:xfrm>
          </p:grpSpPr>
          <p:sp>
            <p:nvSpPr>
              <p:cNvPr id="51" name="角丸四角形 50"/>
              <p:cNvSpPr/>
              <p:nvPr/>
            </p:nvSpPr>
            <p:spPr>
              <a:xfrm>
                <a:off x="258286" y="1011246"/>
                <a:ext cx="3920607" cy="3868403"/>
              </a:xfrm>
              <a:prstGeom prst="roundRect">
                <a:avLst/>
              </a:prstGeom>
              <a:solidFill>
                <a:schemeClr val="accent5">
                  <a:lumMod val="20000"/>
                  <a:lumOff val="80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50" name="グループ化 49"/>
              <p:cNvGrpSpPr/>
              <p:nvPr/>
            </p:nvGrpSpPr>
            <p:grpSpPr>
              <a:xfrm>
                <a:off x="428827" y="1547495"/>
                <a:ext cx="3579524" cy="3163371"/>
                <a:chOff x="615696" y="1589484"/>
                <a:chExt cx="3579524" cy="3163371"/>
              </a:xfrm>
            </p:grpSpPr>
            <p:grpSp>
              <p:nvGrpSpPr>
                <p:cNvPr id="47" name="グループ化 46"/>
                <p:cNvGrpSpPr/>
                <p:nvPr/>
              </p:nvGrpSpPr>
              <p:grpSpPr>
                <a:xfrm>
                  <a:off x="615696" y="1589484"/>
                  <a:ext cx="2538244" cy="2064064"/>
                  <a:chOff x="3878470" y="1088770"/>
                  <a:chExt cx="2538244" cy="2064064"/>
                </a:xfrm>
              </p:grpSpPr>
              <p:sp>
                <p:nvSpPr>
                  <p:cNvPr id="39" name="角丸四角形 38"/>
                  <p:cNvSpPr/>
                  <p:nvPr/>
                </p:nvSpPr>
                <p:spPr>
                  <a:xfrm>
                    <a:off x="3878470" y="1088770"/>
                    <a:ext cx="2538244" cy="2064064"/>
                  </a:xfrm>
                  <a:prstGeom prst="round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46" name="グループ化 45"/>
                  <p:cNvGrpSpPr/>
                  <p:nvPr/>
                </p:nvGrpSpPr>
                <p:grpSpPr>
                  <a:xfrm>
                    <a:off x="4333870" y="1543113"/>
                    <a:ext cx="1627444" cy="1493932"/>
                    <a:chOff x="6427960" y="3314645"/>
                    <a:chExt cx="1627444" cy="1493932"/>
                  </a:xfrm>
                </p:grpSpPr>
                <p:pic>
                  <p:nvPicPr>
                    <p:cNvPr id="42" name="図 41"/>
                    <p:cNvPicPr>
                      <a:picLocks noChangeAspect="1"/>
                    </p:cNvPicPr>
                    <p:nvPr/>
                  </p:nvPicPr>
                  <p:blipFill>
                    <a:blip r:embed="rId2"/>
                    <a:stretch>
                      <a:fillRect/>
                    </a:stretch>
                  </p:blipFill>
                  <p:spPr>
                    <a:xfrm>
                      <a:off x="6668664" y="3314645"/>
                      <a:ext cx="1386740" cy="1384402"/>
                    </a:xfrm>
                    <a:prstGeom prst="rect">
                      <a:avLst/>
                    </a:prstGeom>
                  </p:spPr>
                </p:pic>
                <p:pic>
                  <p:nvPicPr>
                    <p:cNvPr id="43" name="図 42"/>
                    <p:cNvPicPr>
                      <a:picLocks noChangeAspect="1"/>
                    </p:cNvPicPr>
                    <p:nvPr/>
                  </p:nvPicPr>
                  <p:blipFill>
                    <a:blip r:embed="rId3"/>
                    <a:stretch>
                      <a:fillRect/>
                    </a:stretch>
                  </p:blipFill>
                  <p:spPr>
                    <a:xfrm>
                      <a:off x="6592256" y="3351155"/>
                      <a:ext cx="1386742" cy="1384402"/>
                    </a:xfrm>
                    <a:prstGeom prst="rect">
                      <a:avLst/>
                    </a:prstGeom>
                  </p:spPr>
                </p:pic>
                <p:pic>
                  <p:nvPicPr>
                    <p:cNvPr id="45" name="図 44"/>
                    <p:cNvPicPr>
                      <a:picLocks noChangeAspect="1"/>
                    </p:cNvPicPr>
                    <p:nvPr/>
                  </p:nvPicPr>
                  <p:blipFill>
                    <a:blip r:embed="rId4"/>
                    <a:stretch>
                      <a:fillRect/>
                    </a:stretch>
                  </p:blipFill>
                  <p:spPr>
                    <a:xfrm>
                      <a:off x="6510109" y="3387665"/>
                      <a:ext cx="1386740" cy="1384402"/>
                    </a:xfrm>
                    <a:prstGeom prst="rect">
                      <a:avLst/>
                    </a:prstGeom>
                  </p:spPr>
                </p:pic>
                <p:pic>
                  <p:nvPicPr>
                    <p:cNvPr id="44" name="図 43"/>
                    <p:cNvPicPr>
                      <a:picLocks noChangeAspect="1"/>
                    </p:cNvPicPr>
                    <p:nvPr/>
                  </p:nvPicPr>
                  <p:blipFill>
                    <a:blip r:embed="rId5"/>
                    <a:stretch>
                      <a:fillRect/>
                    </a:stretch>
                  </p:blipFill>
                  <p:spPr>
                    <a:xfrm>
                      <a:off x="6427960" y="3424177"/>
                      <a:ext cx="1386740" cy="1384400"/>
                    </a:xfrm>
                    <a:prstGeom prst="rect">
                      <a:avLst/>
                    </a:prstGeom>
                  </p:spPr>
                </p:pic>
              </p:grpSp>
              <p:sp>
                <p:nvSpPr>
                  <p:cNvPr id="41" name="テキスト ボックス 40"/>
                  <p:cNvSpPr txBox="1"/>
                  <p:nvPr/>
                </p:nvSpPr>
                <p:spPr>
                  <a:xfrm>
                    <a:off x="4377189" y="1088770"/>
                    <a:ext cx="1540806"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ミニバッチ</a:t>
                    </a:r>
                    <a:r>
                      <a:rPr lang="en-US" altLang="ja-JP" sz="1600" dirty="0">
                        <a:solidFill>
                          <a:prstClr val="black"/>
                        </a:solidFill>
                        <a:latin typeface="HG丸ｺﾞｼｯｸM-PRO" panose="020F0600000000000000" pitchFamily="50" charset="-128"/>
                        <a:ea typeface="HG丸ｺﾞｼｯｸM-PRO" panose="020F0600000000000000" pitchFamily="50" charset="-128"/>
                      </a:rPr>
                      <a:t>#3</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48" name="グループ化 47"/>
                <p:cNvGrpSpPr/>
                <p:nvPr/>
              </p:nvGrpSpPr>
              <p:grpSpPr>
                <a:xfrm>
                  <a:off x="1656976" y="1873390"/>
                  <a:ext cx="2538244" cy="2064064"/>
                  <a:chOff x="3512746" y="3968960"/>
                  <a:chExt cx="2538244" cy="2064064"/>
                </a:xfrm>
              </p:grpSpPr>
              <p:sp>
                <p:nvSpPr>
                  <p:cNvPr id="31" name="角丸四角形 30"/>
                  <p:cNvSpPr/>
                  <p:nvPr/>
                </p:nvSpPr>
                <p:spPr>
                  <a:xfrm>
                    <a:off x="3512746" y="3968960"/>
                    <a:ext cx="2538244" cy="2064064"/>
                  </a:xfrm>
                  <a:prstGeom prst="round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32" name="グループ化 31"/>
                  <p:cNvGrpSpPr/>
                  <p:nvPr/>
                </p:nvGrpSpPr>
                <p:grpSpPr>
                  <a:xfrm>
                    <a:off x="3967920" y="4420264"/>
                    <a:ext cx="1627896" cy="1527736"/>
                    <a:chOff x="2374369" y="3634161"/>
                    <a:chExt cx="1627896" cy="1527736"/>
                  </a:xfrm>
                </p:grpSpPr>
                <p:pic>
                  <p:nvPicPr>
                    <p:cNvPr id="34" name="図 33"/>
                    <p:cNvPicPr>
                      <a:picLocks noChangeAspect="1"/>
                    </p:cNvPicPr>
                    <p:nvPr/>
                  </p:nvPicPr>
                  <p:blipFill>
                    <a:blip r:embed="rId2"/>
                    <a:stretch>
                      <a:fillRect/>
                    </a:stretch>
                  </p:blipFill>
                  <p:spPr>
                    <a:xfrm>
                      <a:off x="2615525" y="3634161"/>
                      <a:ext cx="1386740" cy="1384402"/>
                    </a:xfrm>
                    <a:prstGeom prst="rect">
                      <a:avLst/>
                    </a:prstGeom>
                  </p:spPr>
                </p:pic>
                <p:pic>
                  <p:nvPicPr>
                    <p:cNvPr id="36" name="図 35"/>
                    <p:cNvPicPr>
                      <a:picLocks noChangeAspect="1"/>
                    </p:cNvPicPr>
                    <p:nvPr/>
                  </p:nvPicPr>
                  <p:blipFill>
                    <a:blip r:embed="rId5"/>
                    <a:stretch>
                      <a:fillRect/>
                    </a:stretch>
                  </p:blipFill>
                  <p:spPr>
                    <a:xfrm>
                      <a:off x="2537784" y="3674437"/>
                      <a:ext cx="1386740" cy="1384400"/>
                    </a:xfrm>
                    <a:prstGeom prst="rect">
                      <a:avLst/>
                    </a:prstGeom>
                  </p:spPr>
                </p:pic>
                <p:pic>
                  <p:nvPicPr>
                    <p:cNvPr id="37" name="図 36"/>
                    <p:cNvPicPr>
                      <a:picLocks noChangeAspect="1"/>
                    </p:cNvPicPr>
                    <p:nvPr/>
                  </p:nvPicPr>
                  <p:blipFill>
                    <a:blip r:embed="rId4"/>
                    <a:stretch>
                      <a:fillRect/>
                    </a:stretch>
                  </p:blipFill>
                  <p:spPr>
                    <a:xfrm>
                      <a:off x="2448227" y="3725966"/>
                      <a:ext cx="1386740" cy="1384402"/>
                    </a:xfrm>
                    <a:prstGeom prst="rect">
                      <a:avLst/>
                    </a:prstGeom>
                  </p:spPr>
                </p:pic>
                <p:pic>
                  <p:nvPicPr>
                    <p:cNvPr id="35" name="図 34"/>
                    <p:cNvPicPr>
                      <a:picLocks noChangeAspect="1"/>
                    </p:cNvPicPr>
                    <p:nvPr/>
                  </p:nvPicPr>
                  <p:blipFill>
                    <a:blip r:embed="rId3"/>
                    <a:stretch>
                      <a:fillRect/>
                    </a:stretch>
                  </p:blipFill>
                  <p:spPr>
                    <a:xfrm>
                      <a:off x="2374369" y="3777495"/>
                      <a:ext cx="1386742" cy="1384402"/>
                    </a:xfrm>
                    <a:prstGeom prst="rect">
                      <a:avLst/>
                    </a:prstGeom>
                  </p:spPr>
                </p:pic>
              </p:grpSp>
              <p:sp>
                <p:nvSpPr>
                  <p:cNvPr id="33" name="テキスト ボックス 32"/>
                  <p:cNvSpPr txBox="1"/>
                  <p:nvPr/>
                </p:nvSpPr>
                <p:spPr>
                  <a:xfrm>
                    <a:off x="4011465" y="3968960"/>
                    <a:ext cx="1540806"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ミニバッチ</a:t>
                    </a:r>
                    <a:r>
                      <a:rPr lang="en-US" altLang="ja-JP" sz="1600" dirty="0">
                        <a:solidFill>
                          <a:prstClr val="black"/>
                        </a:solidFill>
                        <a:latin typeface="HG丸ｺﾞｼｯｸM-PRO" panose="020F0600000000000000" pitchFamily="50" charset="-128"/>
                        <a:ea typeface="HG丸ｺﾞｼｯｸM-PRO" panose="020F0600000000000000" pitchFamily="50" charset="-128"/>
                      </a:rPr>
                      <a:t>#2</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49" name="グループ化 48"/>
                <p:cNvGrpSpPr/>
                <p:nvPr/>
              </p:nvGrpSpPr>
              <p:grpSpPr>
                <a:xfrm>
                  <a:off x="789870" y="2688791"/>
                  <a:ext cx="2538244" cy="2064064"/>
                  <a:chOff x="853227" y="3501249"/>
                  <a:chExt cx="2538244" cy="2064064"/>
                </a:xfrm>
              </p:grpSpPr>
              <p:sp>
                <p:nvSpPr>
                  <p:cNvPr id="11" name="角丸四角形 10"/>
                  <p:cNvSpPr/>
                  <p:nvPr/>
                </p:nvSpPr>
                <p:spPr>
                  <a:xfrm>
                    <a:off x="853227" y="3501249"/>
                    <a:ext cx="2538244" cy="2064064"/>
                  </a:xfrm>
                  <a:prstGeom prst="round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0" name="グループ化 9"/>
                  <p:cNvGrpSpPr/>
                  <p:nvPr/>
                </p:nvGrpSpPr>
                <p:grpSpPr>
                  <a:xfrm>
                    <a:off x="1261681" y="3610779"/>
                    <a:ext cx="1721336" cy="1538993"/>
                    <a:chOff x="2448227" y="3571375"/>
                    <a:chExt cx="1721336" cy="1538993"/>
                  </a:xfrm>
                </p:grpSpPr>
                <p:pic>
                  <p:nvPicPr>
                    <p:cNvPr id="7" name="図 6"/>
                    <p:cNvPicPr>
                      <a:picLocks noChangeAspect="1"/>
                    </p:cNvPicPr>
                    <p:nvPr/>
                  </p:nvPicPr>
                  <p:blipFill>
                    <a:blip r:embed="rId2"/>
                    <a:stretch>
                      <a:fillRect/>
                    </a:stretch>
                  </p:blipFill>
                  <p:spPr>
                    <a:xfrm>
                      <a:off x="2782823" y="3571375"/>
                      <a:ext cx="1386740" cy="1384402"/>
                    </a:xfrm>
                    <a:prstGeom prst="rect">
                      <a:avLst/>
                    </a:prstGeom>
                  </p:spPr>
                </p:pic>
                <p:pic>
                  <p:nvPicPr>
                    <p:cNvPr id="8" name="図 7"/>
                    <p:cNvPicPr>
                      <a:picLocks noChangeAspect="1"/>
                    </p:cNvPicPr>
                    <p:nvPr/>
                  </p:nvPicPr>
                  <p:blipFill>
                    <a:blip r:embed="rId3"/>
                    <a:stretch>
                      <a:fillRect/>
                    </a:stretch>
                  </p:blipFill>
                  <p:spPr>
                    <a:xfrm>
                      <a:off x="2672119" y="3622906"/>
                      <a:ext cx="1386742" cy="1384402"/>
                    </a:xfrm>
                    <a:prstGeom prst="rect">
                      <a:avLst/>
                    </a:prstGeom>
                  </p:spPr>
                </p:pic>
                <p:pic>
                  <p:nvPicPr>
                    <p:cNvPr id="9" name="図 8"/>
                    <p:cNvPicPr>
                      <a:picLocks noChangeAspect="1"/>
                    </p:cNvPicPr>
                    <p:nvPr/>
                  </p:nvPicPr>
                  <p:blipFill>
                    <a:blip r:embed="rId5"/>
                    <a:stretch>
                      <a:fillRect/>
                    </a:stretch>
                  </p:blipFill>
                  <p:spPr>
                    <a:xfrm>
                      <a:off x="2537784" y="3674437"/>
                      <a:ext cx="1386740" cy="1384400"/>
                    </a:xfrm>
                    <a:prstGeom prst="rect">
                      <a:avLst/>
                    </a:prstGeom>
                  </p:spPr>
                </p:pic>
                <p:pic>
                  <p:nvPicPr>
                    <p:cNvPr id="6" name="図 5"/>
                    <p:cNvPicPr>
                      <a:picLocks noChangeAspect="1"/>
                    </p:cNvPicPr>
                    <p:nvPr/>
                  </p:nvPicPr>
                  <p:blipFill>
                    <a:blip r:embed="rId4"/>
                    <a:stretch>
                      <a:fillRect/>
                    </a:stretch>
                  </p:blipFill>
                  <p:spPr>
                    <a:xfrm>
                      <a:off x="2448227" y="3725966"/>
                      <a:ext cx="1386740" cy="1384402"/>
                    </a:xfrm>
                    <a:prstGeom prst="rect">
                      <a:avLst/>
                    </a:prstGeom>
                  </p:spPr>
                </p:pic>
              </p:grpSp>
              <p:sp>
                <p:nvSpPr>
                  <p:cNvPr id="12" name="テキスト ボックス 11"/>
                  <p:cNvSpPr txBox="1"/>
                  <p:nvPr/>
                </p:nvSpPr>
                <p:spPr>
                  <a:xfrm>
                    <a:off x="1351946" y="5186282"/>
                    <a:ext cx="1540806"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ミニバッチ</a:t>
                    </a:r>
                    <a:r>
                      <a:rPr lang="en-US" altLang="ja-JP" sz="1600" dirty="0">
                        <a:solidFill>
                          <a:prstClr val="black"/>
                        </a:solidFill>
                        <a:latin typeface="HG丸ｺﾞｼｯｸM-PRO" panose="020F0600000000000000" pitchFamily="50" charset="-128"/>
                        <a:ea typeface="HG丸ｺﾞｼｯｸM-PRO" panose="020F0600000000000000" pitchFamily="50" charset="-128"/>
                      </a:rPr>
                      <a:t>#1</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grpSp>
          </p:grpSp>
          <p:sp>
            <p:nvSpPr>
              <p:cNvPr id="52" name="正方形/長方形 51"/>
              <p:cNvSpPr/>
              <p:nvPr/>
            </p:nvSpPr>
            <p:spPr>
              <a:xfrm>
                <a:off x="856680" y="1065503"/>
                <a:ext cx="2723823" cy="369332"/>
              </a:xfrm>
              <a:prstGeom prst="rect">
                <a:avLst/>
              </a:prstGeom>
            </p:spPr>
            <p:txBody>
              <a:bodyPr wrap="non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バッチ（全訓練データ）</a:t>
                </a:r>
                <a:endParaRPr lang="ja-JP" altLang="en-US" dirty="0">
                  <a:solidFill>
                    <a:prstClr val="black"/>
                  </a:solidFill>
                </a:endParaRPr>
              </a:p>
            </p:txBody>
          </p:sp>
        </p:grpSp>
        <p:pic>
          <p:nvPicPr>
            <p:cNvPr id="55" name="図 54"/>
            <p:cNvPicPr>
              <a:picLocks noChangeAspect="1"/>
            </p:cNvPicPr>
            <p:nvPr/>
          </p:nvPicPr>
          <p:blipFill rotWithShape="1">
            <a:blip r:embed="rId6"/>
            <a:srcRect l="53084" t="53349" r="14766" b="14564"/>
            <a:stretch/>
          </p:blipFill>
          <p:spPr>
            <a:xfrm>
              <a:off x="4357978" y="2367811"/>
              <a:ext cx="4183343" cy="1372198"/>
            </a:xfrm>
            <a:prstGeom prst="rect">
              <a:avLst/>
            </a:prstGeom>
          </p:spPr>
        </p:pic>
        <p:cxnSp>
          <p:nvCxnSpPr>
            <p:cNvPr id="57" name="直線矢印コネクタ 56"/>
            <p:cNvCxnSpPr>
              <a:stCxn id="11" idx="3"/>
            </p:cNvCxnSpPr>
            <p:nvPr/>
          </p:nvCxnSpPr>
          <p:spPr>
            <a:xfrm flipV="1">
              <a:off x="3149789" y="3375560"/>
              <a:ext cx="1446102" cy="388731"/>
            </a:xfrm>
            <a:prstGeom prst="straightConnector1">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grpSp>
          <p:nvGrpSpPr>
            <p:cNvPr id="69" name="グループ化 68"/>
            <p:cNvGrpSpPr/>
            <p:nvPr/>
          </p:nvGrpSpPr>
          <p:grpSpPr>
            <a:xfrm>
              <a:off x="6313146" y="4283854"/>
              <a:ext cx="1675017" cy="1220040"/>
              <a:chOff x="5125280" y="3933074"/>
              <a:chExt cx="1675017" cy="1220040"/>
            </a:xfrm>
          </p:grpSpPr>
          <p:grpSp>
            <p:nvGrpSpPr>
              <p:cNvPr id="66" name="グループ化 65"/>
              <p:cNvGrpSpPr/>
              <p:nvPr/>
            </p:nvGrpSpPr>
            <p:grpSpPr>
              <a:xfrm>
                <a:off x="5557775" y="4542798"/>
                <a:ext cx="810026" cy="507050"/>
                <a:chOff x="6126482" y="4912855"/>
                <a:chExt cx="810026" cy="507050"/>
              </a:xfrm>
            </p:grpSpPr>
            <p:sp>
              <p:nvSpPr>
                <p:cNvPr id="63" name="正方形/長方形 62"/>
                <p:cNvSpPr/>
                <p:nvPr/>
              </p:nvSpPr>
              <p:spPr>
                <a:xfrm>
                  <a:off x="6126482" y="4912855"/>
                  <a:ext cx="646332" cy="369332"/>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誤差</a:t>
                  </a:r>
                  <a:endParaRPr lang="ja-JP" altLang="en-US" dirty="0">
                    <a:solidFill>
                      <a:prstClr val="black"/>
                    </a:solidFill>
                  </a:endParaRPr>
                </a:p>
              </p:txBody>
            </p:sp>
            <p:sp>
              <p:nvSpPr>
                <p:cNvPr id="64" name="正方形/長方形 63"/>
                <p:cNvSpPr/>
                <p:nvPr/>
              </p:nvSpPr>
              <p:spPr>
                <a:xfrm>
                  <a:off x="6221817" y="4981714"/>
                  <a:ext cx="646332" cy="369332"/>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誤差</a:t>
                  </a:r>
                  <a:endParaRPr lang="ja-JP" altLang="en-US" dirty="0">
                    <a:solidFill>
                      <a:prstClr val="black"/>
                    </a:solidFill>
                  </a:endParaRPr>
                </a:p>
              </p:txBody>
            </p:sp>
            <p:sp>
              <p:nvSpPr>
                <p:cNvPr id="65" name="正方形/長方形 64"/>
                <p:cNvSpPr/>
                <p:nvPr/>
              </p:nvSpPr>
              <p:spPr>
                <a:xfrm>
                  <a:off x="6290176" y="5050573"/>
                  <a:ext cx="646332" cy="369332"/>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誤差</a:t>
                  </a:r>
                  <a:endParaRPr lang="ja-JP" altLang="en-US" dirty="0">
                    <a:solidFill>
                      <a:prstClr val="black"/>
                    </a:solidFill>
                  </a:endParaRPr>
                </a:p>
              </p:txBody>
            </p:sp>
          </p:grpSp>
          <p:sp>
            <p:nvSpPr>
              <p:cNvPr id="67" name="テキスト ボックス 66"/>
              <p:cNvSpPr txBox="1"/>
              <p:nvPr/>
            </p:nvSpPr>
            <p:spPr>
              <a:xfrm>
                <a:off x="5192385" y="4065483"/>
                <a:ext cx="1540806"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ミニバッチ</a:t>
                </a:r>
                <a:r>
                  <a:rPr lang="en-US" altLang="ja-JP" sz="1600" dirty="0">
                    <a:solidFill>
                      <a:prstClr val="black"/>
                    </a:solidFill>
                    <a:latin typeface="HG丸ｺﾞｼｯｸM-PRO" panose="020F0600000000000000" pitchFamily="50" charset="-128"/>
                    <a:ea typeface="HG丸ｺﾞｼｯｸM-PRO" panose="020F0600000000000000" pitchFamily="50" charset="-128"/>
                  </a:rPr>
                  <a:t>#1</a:t>
                </a:r>
                <a:endParaRPr lang="ja-JP" altLang="en-US" sz="16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8" name="角丸四角形 67"/>
              <p:cNvSpPr/>
              <p:nvPr/>
            </p:nvSpPr>
            <p:spPr>
              <a:xfrm>
                <a:off x="5125280" y="3933074"/>
                <a:ext cx="1675017" cy="1220040"/>
              </a:xfrm>
              <a:prstGeom prst="roundRect">
                <a:avLst/>
              </a:prstGeom>
              <a:solidFill>
                <a:srgbClr val="00206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cxnSp>
          <p:nvCxnSpPr>
            <p:cNvPr id="71" name="曲線コネクタ 70"/>
            <p:cNvCxnSpPr>
              <a:stCxn id="55" idx="3"/>
              <a:endCxn id="68" idx="3"/>
            </p:cNvCxnSpPr>
            <p:nvPr/>
          </p:nvCxnSpPr>
          <p:spPr>
            <a:xfrm flipH="1">
              <a:off x="7988163" y="3053910"/>
              <a:ext cx="553158" cy="1839964"/>
            </a:xfrm>
            <a:prstGeom prst="curvedConnector3">
              <a:avLst>
                <a:gd name="adj1" fmla="val -41326"/>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74" name="曲線コネクタ 73"/>
            <p:cNvCxnSpPr>
              <a:stCxn id="68" idx="0"/>
              <a:endCxn id="55" idx="2"/>
            </p:cNvCxnSpPr>
            <p:nvPr/>
          </p:nvCxnSpPr>
          <p:spPr>
            <a:xfrm rot="16200000" flipV="1">
              <a:off x="6528231" y="3661429"/>
              <a:ext cx="543845" cy="701005"/>
            </a:xfrm>
            <a:prstGeom prst="curvedConnector3">
              <a:avLst>
                <a:gd name="adj1" fmla="val 50000"/>
              </a:avLst>
            </a:prstGeom>
            <a:ln w="762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78" name="正方形/長方形 77"/>
            <p:cNvSpPr/>
            <p:nvPr/>
          </p:nvSpPr>
          <p:spPr>
            <a:xfrm>
              <a:off x="4314665" y="3791382"/>
              <a:ext cx="2229355" cy="646331"/>
            </a:xfrm>
            <a:prstGeom prst="rect">
              <a:avLst/>
            </a:prstGeom>
          </p:spPr>
          <p:txBody>
            <a:bodyPr wrap="squar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ミニバッチ単位で誤差を計算し更新</a:t>
              </a:r>
              <a:endParaRPr lang="ja-JP" altLang="en-US" dirty="0">
                <a:solidFill>
                  <a:prstClr val="black"/>
                </a:solidFill>
              </a:endParaRPr>
            </a:p>
          </p:txBody>
        </p:sp>
      </p:grpSp>
      <p:sp>
        <p:nvSpPr>
          <p:cNvPr id="79" name="正方形/長方形 78"/>
          <p:cNvSpPr/>
          <p:nvPr/>
        </p:nvSpPr>
        <p:spPr>
          <a:xfrm>
            <a:off x="997052" y="5685105"/>
            <a:ext cx="6942926" cy="707886"/>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全訓練データを使った１サイクルを“エポック”と呼ぶ</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すべてのミニバッチを使い切るとエポックは終了となる</a:t>
            </a:r>
            <a:endParaRPr lang="ja-JP" altLang="en-US" sz="2000" dirty="0">
              <a:solidFill>
                <a:prstClr val="black"/>
              </a:solidFill>
            </a:endParaRPr>
          </a:p>
        </p:txBody>
      </p:sp>
    </p:spTree>
    <p:extLst>
      <p:ext uri="{BB962C8B-B14F-4D97-AF65-F5344CB8AC3E}">
        <p14:creationId xmlns:p14="http://schemas.microsoft.com/office/powerpoint/2010/main" val="332945887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43</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mc:AlternateContent xmlns:mc="http://schemas.openxmlformats.org/markup-compatibility/2006" xmlns:a14="http://schemas.microsoft.com/office/drawing/2010/main">
        <mc:Choice Requires="a14">
          <p:sp>
            <p:nvSpPr>
              <p:cNvPr id="4" name="テキスト ボックス 3"/>
              <p:cNvSpPr txBox="1"/>
              <p:nvPr/>
            </p:nvSpPr>
            <p:spPr>
              <a:xfrm>
                <a:off x="430518" y="988608"/>
                <a:ext cx="7725400"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＊学習率</a:t>
                </a:r>
                <a14:m>
                  <m:oMath xmlns:m="http://schemas.openxmlformats.org/officeDocument/2006/math">
                    <m:r>
                      <a:rPr lang="ja-JP" altLang="en-US" sz="2000" i="1">
                        <a:solidFill>
                          <a:prstClr val="black"/>
                        </a:solidFill>
                        <a:latin typeface="Cambria Math" panose="02040503050406030204" pitchFamily="18" charset="0"/>
                        <a:ea typeface="HG丸ｺﾞｼｯｸM-PRO" panose="020F0600000000000000" pitchFamily="50" charset="-128"/>
                      </a:rPr>
                      <m:t>𝜂</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が時間を通じて一定だと仮定していた！</a:t>
                </a: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430518" y="988608"/>
                <a:ext cx="7725400" cy="400110"/>
              </a:xfrm>
              <a:prstGeom prst="rect">
                <a:avLst/>
              </a:prstGeom>
              <a:blipFill rotWithShape="0">
                <a:blip r:embed="rId2"/>
                <a:stretch>
                  <a:fillRect l="-868" t="-10606" b="-22727"/>
                </a:stretch>
              </a:blipFill>
            </p:spPr>
            <p:txBody>
              <a:bodyPr/>
              <a:lstStyle/>
              <a:p>
                <a:r>
                  <a:rPr lang="ja-JP" altLang="en-US">
                    <a:noFill/>
                  </a:rPr>
                  <a:t> </a:t>
                </a:r>
              </a:p>
            </p:txBody>
          </p:sp>
        </mc:Fallback>
      </mc:AlternateContent>
      <p:sp>
        <p:nvSpPr>
          <p:cNvPr id="5" name="テキスト ボックス 4"/>
          <p:cNvSpPr txBox="1"/>
          <p:nvPr/>
        </p:nvSpPr>
        <p:spPr>
          <a:xfrm>
            <a:off x="430518" y="1591675"/>
            <a:ext cx="8027682" cy="707886"/>
          </a:xfrm>
          <a:prstGeom prst="rect">
            <a:avLst/>
          </a:prstGeom>
          <a:noFill/>
        </p:spPr>
        <p:txBody>
          <a:bodyPr wrap="square" rtlCol="0">
            <a:spAutoFit/>
          </a:bodyPr>
          <a:lstStyle/>
          <a:p>
            <a:r>
              <a:rPr lang="en-US" altLang="ja-JP" sz="2000" dirty="0">
                <a:solidFill>
                  <a:prstClr val="black"/>
                </a:solidFill>
                <a:latin typeface="HG丸ｺﾞｼｯｸM-PRO" panose="020F0600000000000000" pitchFamily="50" charset="-128"/>
                <a:ea typeface="HG丸ｺﾞｼｯｸM-PRO" panose="020F0600000000000000" pitchFamily="50" charset="-128"/>
              </a:rPr>
              <a:t>1</a:t>
            </a:r>
            <a:r>
              <a:rPr lang="ja-JP" altLang="en-US" sz="2000" dirty="0">
                <a:solidFill>
                  <a:prstClr val="black"/>
                </a:solidFill>
                <a:latin typeface="HG丸ｺﾞｼｯｸM-PRO" panose="020F0600000000000000" pitchFamily="50" charset="-128"/>
                <a:ea typeface="HG丸ｺﾞｼｯｸM-PRO" panose="020F0600000000000000" pitchFamily="50" charset="-128"/>
              </a:rPr>
              <a:t>ステップごとの更新サイズが一定のまま</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⇒収束したい点になかなか辿り着かない，収束までに時間がかかる</a:t>
            </a:r>
          </a:p>
        </p:txBody>
      </p:sp>
      <p:sp>
        <p:nvSpPr>
          <p:cNvPr id="6" name="テキスト ボックス 5"/>
          <p:cNvSpPr txBox="1"/>
          <p:nvPr/>
        </p:nvSpPr>
        <p:spPr>
          <a:xfrm>
            <a:off x="1288772" y="2703994"/>
            <a:ext cx="6311169" cy="707886"/>
          </a:xfrm>
          <a:prstGeom prst="rect">
            <a:avLst/>
          </a:prstGeom>
          <a:noFill/>
        </p:spPr>
        <p:txBody>
          <a:bodyPr wrap="square" rtlCol="0">
            <a:spAutoFit/>
          </a:bodyPr>
          <a:lstStyle/>
          <a:p>
            <a:pPr algn="ct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ミニバッチ法</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や“</a:t>
            </a:r>
            <a:r>
              <a:rPr lang="en-US" altLang="ja-JP" sz="2000" dirty="0">
                <a:solidFill>
                  <a:prstClr val="black"/>
                </a:solidFill>
                <a:latin typeface="HG丸ｺﾞｼｯｸM-PRO" panose="020F0600000000000000" pitchFamily="50" charset="-128"/>
                <a:ea typeface="HG丸ｺﾞｼｯｸM-PRO" panose="020F0600000000000000" pitchFamily="50" charset="-128"/>
              </a:rPr>
              <a:t>SGD</a:t>
            </a:r>
            <a:r>
              <a:rPr lang="ja-JP" altLang="en-US" sz="2000" dirty="0">
                <a:solidFill>
                  <a:prstClr val="black"/>
                </a:solidFill>
                <a:latin typeface="HG丸ｺﾞｼｯｸM-PRO" panose="020F0600000000000000" pitchFamily="50" charset="-128"/>
                <a:ea typeface="HG丸ｺﾞｼｯｸM-PRO" panose="020F0600000000000000" pitchFamily="50" charset="-128"/>
              </a:rPr>
              <a:t>”は誤差関数の推定値を</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ミニバッチ上での期待値として近似的に与えていた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二等辺三角形 6"/>
          <p:cNvSpPr/>
          <p:nvPr/>
        </p:nvSpPr>
        <p:spPr>
          <a:xfrm rot="10800000">
            <a:off x="3324347" y="3671280"/>
            <a:ext cx="2240020" cy="24614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1170645" y="4176822"/>
            <a:ext cx="6547423"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ミニバッチによる推定値を用いる間はランダムな効果が消えないため誤差関数の極小値へは落ち着かない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二等辺三角形 8"/>
          <p:cNvSpPr/>
          <p:nvPr/>
        </p:nvSpPr>
        <p:spPr>
          <a:xfrm rot="10800000">
            <a:off x="3324347" y="5144108"/>
            <a:ext cx="2240020" cy="24614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1170645" y="5649649"/>
            <a:ext cx="6547423"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極小値に近づくにつれて学習率を小さくする必要がある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srgbClr val="FF0000"/>
                </a:solidFill>
                <a:latin typeface="HG丸ｺﾞｼｯｸM-PRO" panose="020F0600000000000000" pitchFamily="50" charset="-128"/>
                <a:ea typeface="HG丸ｺﾞｼｯｸM-PRO" panose="020F0600000000000000" pitchFamily="50" charset="-128"/>
              </a:rPr>
              <a:t>時間に依存する学習率</a:t>
            </a:r>
            <a:r>
              <a:rPr lang="ja-JP" altLang="en-US" sz="2000" dirty="0">
                <a:solidFill>
                  <a:prstClr val="black"/>
                </a:solidFill>
                <a:latin typeface="HG丸ｺﾞｼｯｸM-PRO" panose="020F0600000000000000" pitchFamily="50" charset="-128"/>
                <a:ea typeface="HG丸ｺﾞｼｯｸM-PRO" panose="020F0600000000000000" pitchFamily="50" charset="-128"/>
              </a:rPr>
              <a:t>の導入</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10213357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44</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56512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勾配降下法</a:t>
            </a:r>
          </a:p>
        </p:txBody>
      </p:sp>
      <mc:AlternateContent xmlns:mc="http://schemas.openxmlformats.org/markup-compatibility/2006" xmlns:a14="http://schemas.microsoft.com/office/drawing/2010/main">
        <mc:Choice Requires="a14">
          <p:sp>
            <p:nvSpPr>
              <p:cNvPr id="4" name="正方形/長方形 3"/>
              <p:cNvSpPr/>
              <p:nvPr/>
            </p:nvSpPr>
            <p:spPr>
              <a:xfrm>
                <a:off x="2744752" y="1631663"/>
                <a:ext cx="3844450" cy="410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𝜂</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𝐸</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r>
                        <a:rPr lang="en-US" altLang="ja-JP" i="1">
                          <a:solidFill>
                            <a:prstClr val="black"/>
                          </a:solidFill>
                          <a:latin typeface="Cambria Math" panose="02040503050406030204" pitchFamily="18" charset="0"/>
                          <a:ea typeface="Cambria Math" panose="02040503050406030204" pitchFamily="18" charset="0"/>
                        </a:rPr>
                        <m:t>         (4.15)</m:t>
                      </m:r>
                    </m:oMath>
                  </m:oMathPara>
                </a14:m>
                <a:endParaRPr lang="ja-JP" altLang="en-US" dirty="0">
                  <a:solidFill>
                    <a:prstClr val="black"/>
                  </a:solidFill>
                </a:endParaRPr>
              </a:p>
            </p:txBody>
          </p:sp>
        </mc:Choice>
        <mc:Fallback xmlns="">
          <p:sp>
            <p:nvSpPr>
              <p:cNvPr id="4" name="正方形/長方形 3"/>
              <p:cNvSpPr>
                <a:spLocks noRot="1" noChangeAspect="1" noMove="1" noResize="1" noEditPoints="1" noAdjustHandles="1" noChangeArrowheads="1" noChangeShapeType="1" noTextEdit="1"/>
              </p:cNvSpPr>
              <p:nvPr/>
            </p:nvSpPr>
            <p:spPr>
              <a:xfrm>
                <a:off x="2744752" y="1631663"/>
                <a:ext cx="3844450" cy="410177"/>
              </a:xfrm>
              <a:prstGeom prst="rect">
                <a:avLst/>
              </a:prstGeom>
              <a:blipFill rotWithShape="0">
                <a:blip r:embed="rId2"/>
                <a:stretch>
                  <a:fillRect b="-89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テキスト ボックス 4"/>
              <p:cNvSpPr txBox="1"/>
              <p:nvPr/>
            </p:nvSpPr>
            <p:spPr>
              <a:xfrm>
                <a:off x="2647546" y="2848199"/>
                <a:ext cx="4038863" cy="75527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nary>
                        <m:naryPr>
                          <m:chr m:val="∑"/>
                          <m:ctrlPr>
                            <a:rPr lang="ja-JP" altLang="en-US"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ea typeface="Cambria Math" panose="02040503050406030204" pitchFamily="18" charset="0"/>
                            </a:rPr>
                            <m:t>∞</m:t>
                          </m:r>
                        </m:sup>
                        <m:e>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𝜂</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e>
                      </m:nary>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 , </m:t>
                      </m:r>
                      <m:nary>
                        <m:naryPr>
                          <m:chr m:val="∑"/>
                          <m:ctrlPr>
                            <a:rPr lang="en-US" altLang="ja-JP" i="1">
                              <a:solidFill>
                                <a:prstClr val="black"/>
                              </a:solidFill>
                              <a:latin typeface="Cambria Math" panose="02040503050406030204" pitchFamily="18" charset="0"/>
                              <a:ea typeface="Cambria Math" panose="02040503050406030204" pitchFamily="18" charset="0"/>
                            </a:rPr>
                          </m:ctrlPr>
                        </m:naryPr>
                        <m:sub>
                          <m:r>
                            <m:rPr>
                              <m:brk m:alnAt="23"/>
                            </m:rPr>
                            <a:rPr lang="en-US" altLang="ja-JP" i="1">
                              <a:solidFill>
                                <a:prstClr val="black"/>
                              </a:solidFill>
                              <a:latin typeface="Cambria Math" panose="02040503050406030204" pitchFamily="18" charset="0"/>
                              <a:ea typeface="Cambria Math" panose="02040503050406030204" pitchFamily="18" charset="0"/>
                            </a:rPr>
                            <m:t>𝑡</m:t>
                          </m:r>
                          <m:r>
                            <a:rPr lang="en-US" altLang="ja-JP" i="1">
                              <a:solidFill>
                                <a:prstClr val="black"/>
                              </a:solidFill>
                              <a:latin typeface="Cambria Math" panose="02040503050406030204" pitchFamily="18" charset="0"/>
                              <a:ea typeface="Cambria Math" panose="02040503050406030204" pitchFamily="18" charset="0"/>
                            </a:rPr>
                            <m:t>=1</m:t>
                          </m:r>
                        </m:sub>
                        <m:sup>
                          <m:r>
                            <a:rPr lang="en-US" altLang="ja-JP" i="1">
                              <a:solidFill>
                                <a:prstClr val="black"/>
                              </a:solidFill>
                              <a:latin typeface="Cambria Math" panose="02040503050406030204" pitchFamily="18" charset="0"/>
                              <a:ea typeface="Cambria Math" panose="02040503050406030204" pitchFamily="18" charset="0"/>
                            </a:rPr>
                            <m:t>∞</m:t>
                          </m:r>
                        </m:sup>
                        <m:e>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𝜂</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e>
                            <m:sup>
                              <m:r>
                                <a:rPr lang="en-US" altLang="ja-JP" i="1">
                                  <a:solidFill>
                                    <a:prstClr val="black"/>
                                  </a:solidFill>
                                  <a:latin typeface="Cambria Math" panose="02040503050406030204" pitchFamily="18" charset="0"/>
                                  <a:ea typeface="Cambria Math" panose="02040503050406030204" pitchFamily="18" charset="0"/>
                                </a:rPr>
                                <m:t>2</m:t>
                              </m:r>
                            </m:sup>
                          </m:sSup>
                          <m:r>
                            <a:rPr lang="en-US" altLang="ja-JP" i="1">
                              <a:solidFill>
                                <a:prstClr val="black"/>
                              </a:solidFill>
                              <a:latin typeface="Cambria Math" panose="02040503050406030204" pitchFamily="18" charset="0"/>
                              <a:ea typeface="Cambria Math" panose="02040503050406030204" pitchFamily="18" charset="0"/>
                            </a:rPr>
                            <m:t>&lt;∞</m:t>
                          </m:r>
                        </m:e>
                      </m:nary>
                      <m:r>
                        <a:rPr lang="en-US" altLang="ja-JP" i="1">
                          <a:solidFill>
                            <a:prstClr val="black"/>
                          </a:solidFill>
                          <a:latin typeface="Cambria Math" panose="02040503050406030204" pitchFamily="18" charset="0"/>
                          <a:ea typeface="Cambria Math" panose="02040503050406030204" pitchFamily="18" charset="0"/>
                        </a:rPr>
                        <m:t>          (4.16)</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647546" y="2848199"/>
                <a:ext cx="4038863" cy="755271"/>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2047125" y="4388926"/>
                <a:ext cx="5239704" cy="1117998"/>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𝜂</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r>
                        <a:rPr lang="en-US" altLang="ja-JP" i="1">
                          <a:solidFill>
                            <a:prstClr val="black"/>
                          </a:solidFill>
                          <a:latin typeface="Cambria Math" panose="02040503050406030204" pitchFamily="18" charset="0"/>
                          <a:ea typeface="Cambria Math" panose="02040503050406030204" pitchFamily="18" charset="0"/>
                        </a:rPr>
                        <m:t>=</m:t>
                      </m:r>
                      <m:d>
                        <m:dPr>
                          <m:begChr m:val="{"/>
                          <m:endChr m:val=""/>
                          <m:ctrlPr>
                            <a:rPr lang="en-US" altLang="ja-JP" i="1">
                              <a:solidFill>
                                <a:prstClr val="black"/>
                              </a:solidFill>
                              <a:latin typeface="Cambria Math" panose="02040503050406030204" pitchFamily="18" charset="0"/>
                              <a:ea typeface="Cambria Math" panose="02040503050406030204" pitchFamily="18" charset="0"/>
                            </a:rPr>
                          </m:ctrlPr>
                        </m:dPr>
                        <m:e>
                          <m:m>
                            <m:mPr>
                              <m:mcs>
                                <m:mc>
                                  <m:mcPr>
                                    <m:count m:val="1"/>
                                    <m:mcJc m:val="center"/>
                                  </m:mcPr>
                                </m:mc>
                              </m:mcs>
                              <m:ctrlPr>
                                <a:rPr lang="en-US" altLang="ja-JP" i="1">
                                  <a:solidFill>
                                    <a:prstClr val="black"/>
                                  </a:solidFill>
                                  <a:latin typeface="Cambria Math" panose="02040503050406030204" pitchFamily="18" charset="0"/>
                                  <a:ea typeface="Cambria Math" panose="02040503050406030204" pitchFamily="18" charset="0"/>
                                </a:rPr>
                              </m:ctrlPr>
                            </m:mPr>
                            <m:mr>
                              <m:e>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𝑡</m:t>
                                    </m:r>
                                  </m:num>
                                  <m:den>
                                    <m:r>
                                      <a:rPr lang="en-US" altLang="ja-JP" i="1">
                                        <a:solidFill>
                                          <a:prstClr val="black"/>
                                        </a:solidFill>
                                        <a:latin typeface="Cambria Math" panose="02040503050406030204" pitchFamily="18" charset="0"/>
                                        <a:ea typeface="Cambria Math" panose="02040503050406030204" pitchFamily="18" charset="0"/>
                                      </a:rPr>
                                      <m:t>𝑇</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𝜂</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𝑇</m:t>
                                        </m:r>
                                      </m:e>
                                    </m:d>
                                  </m:sup>
                                </m:sSup>
                                <m:r>
                                  <m:rPr>
                                    <m:brk m:alnAt="7"/>
                                  </m:rPr>
                                  <a:rPr lang="en-US" altLang="ja-JP" i="1">
                                    <a:solidFill>
                                      <a:prstClr val="black"/>
                                    </a:solidFill>
                                    <a:latin typeface="Cambria Math" panose="02040503050406030204" pitchFamily="18" charset="0"/>
                                    <a:ea typeface="Cambria Math" panose="02040503050406030204" pitchFamily="18" charset="0"/>
                                  </a:rPr>
                                  <m:t>+</m:t>
                                </m:r>
                                <m:d>
                                  <m:dPr>
                                    <m:ctrlPr>
                                      <a:rPr lang="en-US" altLang="ja-JP" i="1">
                                        <a:solidFill>
                                          <a:prstClr val="black"/>
                                        </a:solidFill>
                                        <a:latin typeface="Cambria Math" panose="02040503050406030204" pitchFamily="18" charset="0"/>
                                        <a:ea typeface="Cambria Math" panose="02040503050406030204" pitchFamily="18" charset="0"/>
                                      </a:rPr>
                                    </m:ctrlPr>
                                  </m:dPr>
                                  <m:e>
                                    <m:r>
                                      <m:rPr>
                                        <m:brk m:alnAt="7"/>
                                      </m:rPr>
                                      <a:rPr lang="en-US" altLang="ja-JP" i="1">
                                        <a:solidFill>
                                          <a:prstClr val="black"/>
                                        </a:solidFill>
                                        <a:latin typeface="Cambria Math" panose="02040503050406030204" pitchFamily="18" charset="0"/>
                                        <a:ea typeface="Cambria Math" panose="02040503050406030204" pitchFamily="18" charset="0"/>
                                      </a:rPr>
                                      <m:t>1</m:t>
                                    </m:r>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𝑡</m:t>
                                        </m:r>
                                      </m:num>
                                      <m:den>
                                        <m:r>
                                          <a:rPr lang="en-US" altLang="ja-JP" i="1">
                                            <a:solidFill>
                                              <a:prstClr val="black"/>
                                            </a:solidFill>
                                            <a:latin typeface="Cambria Math" panose="02040503050406030204" pitchFamily="18" charset="0"/>
                                            <a:ea typeface="Cambria Math" panose="02040503050406030204" pitchFamily="18" charset="0"/>
                                          </a:rPr>
                                          <m:t>𝑇</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𝜂</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0</m:t>
                                            </m:r>
                                          </m:e>
                                        </m:d>
                                      </m:sup>
                                    </m:sSup>
                                  </m:e>
                                </m:d>
                                <m:r>
                                  <m:rPr>
                                    <m:brk m:alnAt="7"/>
                                  </m:rPr>
                                  <a:rPr lang="en-US" altLang="ja-JP" i="1">
                                    <a:solidFill>
                                      <a:prstClr val="black"/>
                                    </a:solidFill>
                                    <a:latin typeface="Cambria Math" panose="02040503050406030204" pitchFamily="18" charset="0"/>
                                    <a:ea typeface="Cambria Math" panose="02040503050406030204" pitchFamily="18" charset="0"/>
                                  </a:rPr>
                                  <m:t> </m:t>
                                </m:r>
                                <m:r>
                                  <a:rPr lang="en-US" altLang="ja-JP" i="1">
                                    <a:solidFill>
                                      <a:prstClr val="black"/>
                                    </a:solidFill>
                                    <a:latin typeface="Cambria Math" panose="02040503050406030204" pitchFamily="18" charset="0"/>
                                    <a:ea typeface="Cambria Math" panose="02040503050406030204" pitchFamily="18" charset="0"/>
                                  </a:rPr>
                                  <m:t>   (</m:t>
                                </m:r>
                                <m:r>
                                  <a:rPr lang="en-US" altLang="ja-JP" i="1">
                                    <a:solidFill>
                                      <a:prstClr val="black"/>
                                    </a:solidFill>
                                    <a:latin typeface="Cambria Math" panose="02040503050406030204" pitchFamily="18" charset="0"/>
                                    <a:ea typeface="Cambria Math" panose="02040503050406030204" pitchFamily="18" charset="0"/>
                                  </a:rPr>
                                  <m:t>𝑡</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𝑇</m:t>
                                </m:r>
                                <m:r>
                                  <a:rPr lang="en-US" altLang="ja-JP" i="1">
                                    <a:solidFill>
                                      <a:prstClr val="black"/>
                                    </a:solidFill>
                                    <a:latin typeface="Cambria Math" panose="02040503050406030204" pitchFamily="18" charset="0"/>
                                    <a:ea typeface="Cambria Math" panose="02040503050406030204" pitchFamily="18" charset="0"/>
                                  </a:rPr>
                                  <m:t>)</m:t>
                                </m:r>
                              </m:e>
                            </m:mr>
                            <m:m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𝜂</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𝑇</m:t>
                                        </m:r>
                                      </m:e>
                                    </m:d>
                                  </m:sup>
                                </m:sSup>
                                <m:r>
                                  <a:rPr lang="en-US" altLang="ja-JP" i="1">
                                    <a:solidFill>
                                      <a:prstClr val="black"/>
                                    </a:solidFill>
                                    <a:latin typeface="Cambria Math" panose="02040503050406030204" pitchFamily="18" charset="0"/>
                                    <a:ea typeface="Cambria Math" panose="02040503050406030204" pitchFamily="18" charset="0"/>
                                  </a:rPr>
                                  <m:t>                                     (</m:t>
                                </m:r>
                                <m:r>
                                  <a:rPr lang="en-US" altLang="ja-JP" i="1">
                                    <a:solidFill>
                                      <a:prstClr val="black"/>
                                    </a:solidFill>
                                    <a:latin typeface="Cambria Math" panose="02040503050406030204" pitchFamily="18" charset="0"/>
                                    <a:ea typeface="Cambria Math" panose="02040503050406030204" pitchFamily="18" charset="0"/>
                                  </a:rPr>
                                  <m:t>𝑡</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𝑇</m:t>
                                </m:r>
                                <m:r>
                                  <a:rPr lang="en-US" altLang="ja-JP" i="1">
                                    <a:solidFill>
                                      <a:prstClr val="black"/>
                                    </a:solidFill>
                                    <a:latin typeface="Cambria Math" panose="02040503050406030204" pitchFamily="18" charset="0"/>
                                    <a:ea typeface="Cambria Math" panose="02040503050406030204" pitchFamily="18" charset="0"/>
                                  </a:rPr>
                                  <m:t>)</m:t>
                                </m:r>
                              </m:e>
                            </m:mr>
                          </m:m>
                        </m:e>
                      </m:d>
                      <m:r>
                        <a:rPr lang="en-US" altLang="ja-JP" i="1">
                          <a:solidFill>
                            <a:prstClr val="black"/>
                          </a:solidFill>
                          <a:latin typeface="Cambria Math" panose="02040503050406030204" pitchFamily="18" charset="0"/>
                          <a:ea typeface="Cambria Math" panose="02040503050406030204" pitchFamily="18" charset="0"/>
                        </a:rPr>
                        <m:t>          (4.17)</m:t>
                      </m:r>
                    </m:oMath>
                  </m:oMathPara>
                </a14:m>
                <a:endParaRPr lang="ja-JP" altLang="en-US" dirty="0">
                  <a:solidFill>
                    <a:prstClr val="black"/>
                  </a:solidFill>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2047125" y="4388926"/>
                <a:ext cx="5239704" cy="1117998"/>
              </a:xfrm>
              <a:prstGeom prst="rect">
                <a:avLst/>
              </a:prstGeom>
              <a:blipFill rotWithShape="0">
                <a:blip r:embed="rId4"/>
                <a:stretch>
                  <a:fillRect/>
                </a:stretch>
              </a:blipFill>
            </p:spPr>
            <p:txBody>
              <a:bodyPr/>
              <a:lstStyle/>
              <a:p>
                <a:r>
                  <a:rPr lang="ja-JP" altLang="en-US">
                    <a:noFill/>
                  </a:rPr>
                  <a:t> </a:t>
                </a:r>
              </a:p>
            </p:txBody>
          </p:sp>
        </mc:Fallback>
      </mc:AlternateContent>
      <p:sp>
        <p:nvSpPr>
          <p:cNvPr id="8" name="正方形/長方形 7"/>
          <p:cNvSpPr/>
          <p:nvPr/>
        </p:nvSpPr>
        <p:spPr>
          <a:xfrm>
            <a:off x="299101" y="1038880"/>
            <a:ext cx="3518912"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時間に依存する学習率の導入</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10" name="正方形/長方形 9"/>
              <p:cNvSpPr/>
              <p:nvPr/>
            </p:nvSpPr>
            <p:spPr>
              <a:xfrm>
                <a:off x="299101" y="2234513"/>
                <a:ext cx="7595990" cy="421013"/>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凸誤差関数上の</a:t>
                </a:r>
                <a:r>
                  <a:rPr lang="en-US" altLang="ja-JP" sz="2000" dirty="0">
                    <a:solidFill>
                      <a:prstClr val="black"/>
                    </a:solidFill>
                    <a:latin typeface="HG丸ｺﾞｼｯｸM-PRO" panose="020F0600000000000000" pitchFamily="50" charset="-128"/>
                    <a:ea typeface="HG丸ｺﾞｼｯｸM-PRO" panose="020F0600000000000000" pitchFamily="50" charset="-128"/>
                  </a:rPr>
                  <a:t>SGD</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に関しては収束を保証する</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ja-JP" altLang="en-US" sz="2000" i="1">
                            <a:solidFill>
                              <a:prstClr val="black"/>
                            </a:solidFill>
                            <a:latin typeface="Cambria Math" panose="02040503050406030204" pitchFamily="18" charset="0"/>
                          </a:rPr>
                          <m:t>𝜂</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の条件が存在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299101" y="2234513"/>
                <a:ext cx="7595990" cy="421013"/>
              </a:xfrm>
              <a:prstGeom prst="rect">
                <a:avLst/>
              </a:prstGeom>
              <a:blipFill rotWithShape="0">
                <a:blip r:embed="rId5"/>
                <a:stretch>
                  <a:fillRect l="-803" t="-7246" r="-161" b="-21739"/>
                </a:stretch>
              </a:blipFill>
            </p:spPr>
            <p:txBody>
              <a:bodyPr/>
              <a:lstStyle/>
              <a:p>
                <a:r>
                  <a:rPr lang="ja-JP" altLang="en-US">
                    <a:noFill/>
                  </a:rPr>
                  <a:t> </a:t>
                </a:r>
              </a:p>
            </p:txBody>
          </p:sp>
        </mc:Fallback>
      </mc:AlternateContent>
      <p:sp>
        <p:nvSpPr>
          <p:cNvPr id="11" name="正方形/長方形 10"/>
          <p:cNvSpPr/>
          <p:nvPr/>
        </p:nvSpPr>
        <p:spPr>
          <a:xfrm>
            <a:off x="299101" y="3796143"/>
            <a:ext cx="8550739"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厳密にこの条件を満たす必要はなく，よく用いられる学習率の取り方は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mc:AlternateContent xmlns:mc="http://schemas.openxmlformats.org/markup-compatibility/2006" xmlns:a14="http://schemas.microsoft.com/office/drawing/2010/main">
        <mc:Choice Requires="a14">
          <p:sp>
            <p:nvSpPr>
              <p:cNvPr id="12" name="正方形/長方形 11"/>
              <p:cNvSpPr/>
              <p:nvPr/>
            </p:nvSpPr>
            <p:spPr>
              <a:xfrm>
                <a:off x="940686" y="5699595"/>
                <a:ext cx="7267567"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ある大きな時刻</a:t>
                </a:r>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𝑇</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を選んでおき，それまでは線形に減衰させる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それ以降は学習率を正の一定値に固定</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940686" y="5699595"/>
                <a:ext cx="7267567" cy="707886"/>
              </a:xfrm>
              <a:prstGeom prst="rect">
                <a:avLst/>
              </a:prstGeom>
              <a:blipFill rotWithShape="0">
                <a:blip r:embed="rId6"/>
                <a:stretch>
                  <a:fillRect l="-839" t="-6897" r="-252" b="-14655"/>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6503079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45</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435834" y="1155838"/>
            <a:ext cx="5827236"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“局所的最適解の問題”以外にも課題が存在する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435834" y="1895358"/>
            <a:ext cx="1043876" cy="400110"/>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振動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フリーフォーム 8"/>
          <p:cNvSpPr/>
          <p:nvPr/>
        </p:nvSpPr>
        <p:spPr>
          <a:xfrm>
            <a:off x="1716146" y="2835399"/>
            <a:ext cx="1573618" cy="2206290"/>
          </a:xfrm>
          <a:custGeom>
            <a:avLst/>
            <a:gdLst>
              <a:gd name="connsiteX0" fmla="*/ 0 w 1573618"/>
              <a:gd name="connsiteY0" fmla="*/ 0 h 2206290"/>
              <a:gd name="connsiteX1" fmla="*/ 781493 w 1573618"/>
              <a:gd name="connsiteY1" fmla="*/ 2206256 h 2206290"/>
              <a:gd name="connsiteX2" fmla="*/ 1573618 w 1573618"/>
              <a:gd name="connsiteY2" fmla="*/ 42530 h 2206290"/>
            </a:gdLst>
            <a:ahLst/>
            <a:cxnLst>
              <a:cxn ang="0">
                <a:pos x="connsiteX0" y="connsiteY0"/>
              </a:cxn>
              <a:cxn ang="0">
                <a:pos x="connsiteX1" y="connsiteY1"/>
              </a:cxn>
              <a:cxn ang="0">
                <a:pos x="connsiteX2" y="connsiteY2"/>
              </a:cxn>
            </a:cxnLst>
            <a:rect l="l" t="t" r="r" b="b"/>
            <a:pathLst>
              <a:path w="1573618" h="2206290">
                <a:moveTo>
                  <a:pt x="0" y="0"/>
                </a:moveTo>
                <a:cubicBezTo>
                  <a:pt x="259611" y="1099584"/>
                  <a:pt x="519223" y="2199168"/>
                  <a:pt x="781493" y="2206256"/>
                </a:cubicBezTo>
                <a:cubicBezTo>
                  <a:pt x="1043763" y="2213344"/>
                  <a:pt x="1308690" y="1127937"/>
                  <a:pt x="1573618" y="42530"/>
                </a:cubicBezTo>
              </a:path>
            </a:pathLst>
          </a:cu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sp>
        <p:nvSpPr>
          <p:cNvPr id="10" name="円/楕円 9"/>
          <p:cNvSpPr/>
          <p:nvPr/>
        </p:nvSpPr>
        <p:spPr>
          <a:xfrm>
            <a:off x="3042275" y="3110689"/>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1" name="テキスト ボックス 10"/>
          <p:cNvSpPr txBox="1"/>
          <p:nvPr/>
        </p:nvSpPr>
        <p:spPr>
          <a:xfrm>
            <a:off x="1174707" y="5147702"/>
            <a:ext cx="2656496" cy="338554"/>
          </a:xfrm>
          <a:prstGeom prst="rect">
            <a:avLst/>
          </a:prstGeom>
          <a:noFill/>
        </p:spPr>
        <p:txBody>
          <a:bodyPr wrap="non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4.2(a)</a:t>
            </a:r>
            <a:r>
              <a:rPr lang="ja-JP" altLang="en-US" sz="1600" dirty="0">
                <a:solidFill>
                  <a:prstClr val="black"/>
                </a:solidFill>
                <a:latin typeface="HG丸ｺﾞｼｯｸM-PRO" panose="020F0600000000000000" pitchFamily="50" charset="-128"/>
                <a:ea typeface="HG丸ｺﾞｼｯｸM-PRO" panose="020F0600000000000000" pitchFamily="50" charset="-128"/>
              </a:rPr>
              <a:t>　谷での振動　　</a:t>
            </a:r>
          </a:p>
        </p:txBody>
      </p:sp>
      <p:sp>
        <p:nvSpPr>
          <p:cNvPr id="12" name="正方形/長方形 11"/>
          <p:cNvSpPr/>
          <p:nvPr/>
        </p:nvSpPr>
        <p:spPr>
          <a:xfrm>
            <a:off x="3831203" y="3430712"/>
            <a:ext cx="4544834" cy="1015663"/>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誤差関数が深い谷を作っている状況</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⇒勾配方向にパラメータを更新しても</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極小値へ降りていかない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円/楕円 13"/>
          <p:cNvSpPr/>
          <p:nvPr/>
        </p:nvSpPr>
        <p:spPr>
          <a:xfrm>
            <a:off x="1844440" y="3285009"/>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5" name="円/楕円 14"/>
          <p:cNvSpPr/>
          <p:nvPr/>
        </p:nvSpPr>
        <p:spPr>
          <a:xfrm>
            <a:off x="2961090" y="3447379"/>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6" name="円/楕円 15"/>
          <p:cNvSpPr/>
          <p:nvPr/>
        </p:nvSpPr>
        <p:spPr>
          <a:xfrm>
            <a:off x="1937908" y="3665188"/>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cxnSp>
        <p:nvCxnSpPr>
          <p:cNvPr id="7" name="直線矢印コネクタ 6"/>
          <p:cNvCxnSpPr>
            <a:stCxn id="10" idx="2"/>
            <a:endCxn id="14" idx="7"/>
          </p:cNvCxnSpPr>
          <p:nvPr/>
        </p:nvCxnSpPr>
        <p:spPr>
          <a:xfrm flipH="1">
            <a:off x="1983031" y="3191874"/>
            <a:ext cx="1059244" cy="1169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直線矢印コネクタ 17"/>
          <p:cNvCxnSpPr>
            <a:stCxn id="14" idx="6"/>
            <a:endCxn id="15" idx="2"/>
          </p:cNvCxnSpPr>
          <p:nvPr/>
        </p:nvCxnSpPr>
        <p:spPr>
          <a:xfrm>
            <a:off x="2006810" y="3366194"/>
            <a:ext cx="954280" cy="16237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直線矢印コネクタ 21"/>
          <p:cNvCxnSpPr>
            <a:stCxn id="15" idx="3"/>
            <a:endCxn id="16" idx="6"/>
          </p:cNvCxnSpPr>
          <p:nvPr/>
        </p:nvCxnSpPr>
        <p:spPr>
          <a:xfrm flipH="1">
            <a:off x="2100278" y="3585970"/>
            <a:ext cx="884591" cy="16040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84213910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46</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435834" y="1087283"/>
            <a:ext cx="3865161" cy="400110"/>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プラトー（広く平らな領域）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フリーフォーム 5"/>
          <p:cNvSpPr/>
          <p:nvPr/>
        </p:nvSpPr>
        <p:spPr>
          <a:xfrm>
            <a:off x="832009" y="1908543"/>
            <a:ext cx="2892055" cy="640948"/>
          </a:xfrm>
          <a:custGeom>
            <a:avLst/>
            <a:gdLst>
              <a:gd name="connsiteX0" fmla="*/ 0 w 2892055"/>
              <a:gd name="connsiteY0" fmla="*/ 0 h 640948"/>
              <a:gd name="connsiteX1" fmla="*/ 909083 w 2892055"/>
              <a:gd name="connsiteY1" fmla="*/ 574158 h 640948"/>
              <a:gd name="connsiteX2" fmla="*/ 2892055 w 2892055"/>
              <a:gd name="connsiteY2" fmla="*/ 606056 h 640948"/>
            </a:gdLst>
            <a:ahLst/>
            <a:cxnLst>
              <a:cxn ang="0">
                <a:pos x="connsiteX0" y="connsiteY0"/>
              </a:cxn>
              <a:cxn ang="0">
                <a:pos x="connsiteX1" y="connsiteY1"/>
              </a:cxn>
              <a:cxn ang="0">
                <a:pos x="connsiteX2" y="connsiteY2"/>
              </a:cxn>
            </a:cxnLst>
            <a:rect l="l" t="t" r="r" b="b"/>
            <a:pathLst>
              <a:path w="2892055" h="640948">
                <a:moveTo>
                  <a:pt x="0" y="0"/>
                </a:moveTo>
                <a:cubicBezTo>
                  <a:pt x="213537" y="236574"/>
                  <a:pt x="427074" y="473149"/>
                  <a:pt x="909083" y="574158"/>
                </a:cubicBezTo>
                <a:cubicBezTo>
                  <a:pt x="1391092" y="675167"/>
                  <a:pt x="2141573" y="640611"/>
                  <a:pt x="2892055" y="606056"/>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879564" y="1827358"/>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843127" y="2727866"/>
            <a:ext cx="2875273" cy="338554"/>
          </a:xfrm>
          <a:prstGeom prst="rect">
            <a:avLst/>
          </a:prstGeom>
          <a:noFill/>
        </p:spPr>
        <p:txBody>
          <a:bodyPr wrap="squar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4.2(b)</a:t>
            </a:r>
            <a:r>
              <a:rPr lang="ja-JP" altLang="en-US" sz="1600" dirty="0">
                <a:solidFill>
                  <a:prstClr val="black"/>
                </a:solidFill>
                <a:latin typeface="HG丸ｺﾞｼｯｸM-PRO" panose="020F0600000000000000" pitchFamily="50" charset="-128"/>
                <a:ea typeface="HG丸ｺﾞｼｯｸM-PRO" panose="020F0600000000000000" pitchFamily="50" charset="-128"/>
              </a:rPr>
              <a:t>　プラトーでの停止　　</a:t>
            </a:r>
          </a:p>
        </p:txBody>
      </p:sp>
      <p:sp>
        <p:nvSpPr>
          <p:cNvPr id="9" name="正方形/長方形 8"/>
          <p:cNvSpPr/>
          <p:nvPr/>
        </p:nvSpPr>
        <p:spPr>
          <a:xfrm>
            <a:off x="4175204" y="1910777"/>
            <a:ext cx="3262432"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誤差関数の勾配がなくなる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⇒更新が止まってしまう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正方形/長方形 9"/>
          <p:cNvSpPr/>
          <p:nvPr/>
        </p:nvSpPr>
        <p:spPr>
          <a:xfrm>
            <a:off x="435834" y="3477837"/>
            <a:ext cx="1043876" cy="400110"/>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絶壁</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1" name="フリーフォーム 10"/>
          <p:cNvSpPr/>
          <p:nvPr/>
        </p:nvSpPr>
        <p:spPr>
          <a:xfrm>
            <a:off x="762897" y="4056322"/>
            <a:ext cx="3211033" cy="1653227"/>
          </a:xfrm>
          <a:custGeom>
            <a:avLst/>
            <a:gdLst>
              <a:gd name="connsiteX0" fmla="*/ 0 w 3211033"/>
              <a:gd name="connsiteY0" fmla="*/ 0 h 1653227"/>
              <a:gd name="connsiteX1" fmla="*/ 824024 w 3211033"/>
              <a:gd name="connsiteY1" fmla="*/ 58479 h 1653227"/>
              <a:gd name="connsiteX2" fmla="*/ 1063256 w 3211033"/>
              <a:gd name="connsiteY2" fmla="*/ 276446 h 1653227"/>
              <a:gd name="connsiteX3" fmla="*/ 1430079 w 3211033"/>
              <a:gd name="connsiteY3" fmla="*/ 1483242 h 1653227"/>
              <a:gd name="connsiteX4" fmla="*/ 3211033 w 3211033"/>
              <a:gd name="connsiteY4" fmla="*/ 1616149 h 16532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11033" h="1653227">
                <a:moveTo>
                  <a:pt x="0" y="0"/>
                </a:moveTo>
                <a:cubicBezTo>
                  <a:pt x="323407" y="6202"/>
                  <a:pt x="646815" y="12405"/>
                  <a:pt x="824024" y="58479"/>
                </a:cubicBezTo>
                <a:cubicBezTo>
                  <a:pt x="1001233" y="104553"/>
                  <a:pt x="962247" y="38986"/>
                  <a:pt x="1063256" y="276446"/>
                </a:cubicBezTo>
                <a:cubicBezTo>
                  <a:pt x="1164265" y="513906"/>
                  <a:pt x="1072116" y="1259958"/>
                  <a:pt x="1430079" y="1483242"/>
                </a:cubicBezTo>
                <a:cubicBezTo>
                  <a:pt x="1788042" y="1706526"/>
                  <a:pt x="2499537" y="1661337"/>
                  <a:pt x="3211033" y="1616149"/>
                </a:cubicBezTo>
              </a:path>
            </a:pathLst>
          </a:cu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円/楕円 11"/>
          <p:cNvSpPr/>
          <p:nvPr/>
        </p:nvSpPr>
        <p:spPr>
          <a:xfrm>
            <a:off x="3718400" y="5515083"/>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3" name="テキスト ボックス 12"/>
          <p:cNvSpPr txBox="1"/>
          <p:nvPr/>
        </p:nvSpPr>
        <p:spPr>
          <a:xfrm>
            <a:off x="879564" y="5969024"/>
            <a:ext cx="2875273" cy="338554"/>
          </a:xfrm>
          <a:prstGeom prst="rect">
            <a:avLst/>
          </a:prstGeom>
          <a:noFill/>
        </p:spPr>
        <p:txBody>
          <a:bodyPr wrap="squar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4.2(c)</a:t>
            </a:r>
            <a:r>
              <a:rPr lang="ja-JP" altLang="en-US" sz="1600" dirty="0">
                <a:solidFill>
                  <a:prstClr val="black"/>
                </a:solidFill>
                <a:latin typeface="HG丸ｺﾞｼｯｸM-PRO" panose="020F0600000000000000" pitchFamily="50" charset="-128"/>
                <a:ea typeface="HG丸ｺﾞｼｯｸM-PRO" panose="020F0600000000000000" pitchFamily="50" charset="-128"/>
              </a:rPr>
              <a:t>　絶壁での反射　　</a:t>
            </a:r>
          </a:p>
        </p:txBody>
      </p:sp>
      <p:sp>
        <p:nvSpPr>
          <p:cNvPr id="14" name="正方形/長方形 13"/>
          <p:cNvSpPr/>
          <p:nvPr/>
        </p:nvSpPr>
        <p:spPr>
          <a:xfrm>
            <a:off x="4175204" y="4375103"/>
            <a:ext cx="4544834" cy="1015663"/>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誤差関数が急に切り立った絶壁</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⇒壁に当たった瞬間に極めて</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大きな勾配によって吹き飛ばされる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79105321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47</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1017992" y="995718"/>
            <a:ext cx="2749471"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これらの問題への対策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⇒“勾配クリップ”</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2902584" y="1797884"/>
                <a:ext cx="3717428" cy="5115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𝜂</m:t>
                      </m:r>
                      <m:f>
                        <m:fPr>
                          <m:ctrlPr>
                            <a:rPr lang="en-US" altLang="ja-JP" i="1">
                              <a:solidFill>
                                <a:prstClr val="black"/>
                              </a:solidFill>
                              <a:latin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0</m:t>
                              </m:r>
                            </m:sub>
                          </m:sSub>
                        </m:num>
                        <m:den>
                          <m:d>
                            <m:dPr>
                              <m:begChr m:val="|"/>
                              <m:endChr m:val="|"/>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e>
                          </m:d>
                        </m:den>
                      </m:f>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r>
                        <a:rPr lang="en-US" altLang="ja-JP" i="1">
                          <a:solidFill>
                            <a:prstClr val="black"/>
                          </a:solidFill>
                          <a:latin typeface="Cambria Math" panose="02040503050406030204" pitchFamily="18" charset="0"/>
                          <a:ea typeface="Cambria Math" panose="02040503050406030204" pitchFamily="18" charset="0"/>
                        </a:rPr>
                        <m:t>         (4.19)</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902584" y="1797884"/>
                <a:ext cx="3717428" cy="511550"/>
              </a:xfrm>
              <a:prstGeom prst="rect">
                <a:avLst/>
              </a:prstGeom>
              <a:blipFill rotWithShape="0">
                <a:blip r:embed="rId2"/>
                <a:stretch>
                  <a:fillRect/>
                </a:stretch>
              </a:blipFill>
            </p:spPr>
            <p:txBody>
              <a:bodyPr/>
              <a:lstStyle/>
              <a:p>
                <a:r>
                  <a:rPr lang="ja-JP" altLang="en-US">
                    <a:noFill/>
                  </a:rPr>
                  <a:t> </a:t>
                </a:r>
              </a:p>
            </p:txBody>
          </p:sp>
        </mc:Fallback>
      </mc:AlternateContent>
      <p:sp>
        <p:nvSpPr>
          <p:cNvPr id="6" name="正方形/長方形 5"/>
          <p:cNvSpPr/>
          <p:nvPr/>
        </p:nvSpPr>
        <p:spPr>
          <a:xfrm>
            <a:off x="435834" y="3725205"/>
            <a:ext cx="1043876" cy="400110"/>
          </a:xfrm>
          <a:prstGeom prst="rect">
            <a:avLst/>
          </a:prstGeom>
        </p:spPr>
        <p:txBody>
          <a:bodyPr wrap="non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鞍点</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pic>
        <p:nvPicPr>
          <p:cNvPr id="1026" name="Picture 2" descr="ãéç¹ã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4588" y="4100126"/>
            <a:ext cx="2938118" cy="2442424"/>
          </a:xfrm>
          <a:prstGeom prst="rect">
            <a:avLst/>
          </a:prstGeom>
          <a:noFill/>
          <a:extLst>
            <a:ext uri="{909E8E84-426E-40DD-AFC4-6F175D3DCCD1}">
              <a14:hiddenFill xmlns:a14="http://schemas.microsoft.com/office/drawing/2010/main">
                <a:solidFill>
                  <a:srgbClr val="FFFFFF"/>
                </a:solidFill>
              </a14:hiddenFill>
            </a:ext>
          </a:extLst>
        </p:spPr>
      </p:pic>
      <p:sp>
        <p:nvSpPr>
          <p:cNvPr id="9" name="円/楕円 8"/>
          <p:cNvSpPr/>
          <p:nvPr/>
        </p:nvSpPr>
        <p:spPr>
          <a:xfrm>
            <a:off x="2072462" y="5333586"/>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10" name="正方形/長方形 9"/>
              <p:cNvSpPr/>
              <p:nvPr/>
            </p:nvSpPr>
            <p:spPr>
              <a:xfrm>
                <a:off x="446766" y="2509011"/>
                <a:ext cx="8202181"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勾配の大きさ</a:t>
                </a:r>
                <a14:m>
                  <m:oMath xmlns:m="http://schemas.openxmlformats.org/officeDocument/2006/math">
                    <m:d>
                      <m:dPr>
                        <m:begChr m:val="|"/>
                        <m:endChr m:val="|"/>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𝐸</m:t>
                        </m:r>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に閾値</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𝑔</m:t>
                        </m:r>
                      </m:e>
                      <m:sub>
                        <m:r>
                          <a:rPr lang="en-US" altLang="ja-JP" sz="2000" i="1">
                            <a:solidFill>
                              <a:prstClr val="black"/>
                            </a:solidFill>
                            <a:latin typeface="Cambria Math" panose="02040503050406030204" pitchFamily="18" charset="0"/>
                          </a:rPr>
                          <m:t>0</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を設定して，それが閾値を超えた場合</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14:m>
                  <m:oMath xmlns:m="http://schemas.openxmlformats.org/officeDocument/2006/math">
                    <m:sSub>
                      <m:sSubPr>
                        <m:ctrlPr>
                          <a:rPr lang="en-US" altLang="ja-JP" sz="2000" i="1">
                            <a:solidFill>
                              <a:prstClr val="black"/>
                            </a:solidFill>
                            <a:latin typeface="Cambria Math" panose="02040503050406030204" pitchFamily="18" charset="0"/>
                          </a:rPr>
                        </m:ctrlPr>
                      </m:sSubPr>
                      <m:e>
                        <m:d>
                          <m:dPr>
                            <m:begChr m:val="|"/>
                            <m:endChr m:val="|"/>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𝐸</m:t>
                            </m:r>
                          </m:e>
                        </m:d>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rPr>
                          <m:t>𝑔</m:t>
                        </m:r>
                      </m:e>
                      <m:sub>
                        <m:r>
                          <a:rPr lang="en-US" altLang="ja-JP" sz="2000" i="1">
                            <a:solidFill>
                              <a:prstClr val="black"/>
                            </a:solidFill>
                            <a:latin typeface="Cambria Math" panose="02040503050406030204" pitchFamily="18" charset="0"/>
                          </a:rPr>
                          <m:t>0</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）に勾配によるパラメータ更新の大きさを上式で調整する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446766" y="2509011"/>
                <a:ext cx="8202181" cy="707886"/>
              </a:xfrm>
              <a:prstGeom prst="rect">
                <a:avLst/>
              </a:prstGeom>
              <a:blipFill rotWithShape="0">
                <a:blip r:embed="rId4"/>
                <a:stretch>
                  <a:fillRect l="-371" t="-6897" r="-371" b="-12931"/>
                </a:stretch>
              </a:blipFill>
            </p:spPr>
            <p:txBody>
              <a:bodyPr/>
              <a:lstStyle/>
              <a:p>
                <a:r>
                  <a:rPr lang="ja-JP" altLang="en-US">
                    <a:noFill/>
                  </a:rPr>
                  <a:t> </a:t>
                </a:r>
              </a:p>
            </p:txBody>
          </p:sp>
        </mc:Fallback>
      </mc:AlternateContent>
      <p:grpSp>
        <p:nvGrpSpPr>
          <p:cNvPr id="7" name="グループ化 6"/>
          <p:cNvGrpSpPr/>
          <p:nvPr/>
        </p:nvGrpSpPr>
        <p:grpSpPr>
          <a:xfrm>
            <a:off x="3847633" y="3897071"/>
            <a:ext cx="4801314" cy="2540760"/>
            <a:chOff x="3767463" y="3839616"/>
            <a:chExt cx="4801314" cy="2540760"/>
          </a:xfrm>
        </p:grpSpPr>
        <p:sp>
          <p:nvSpPr>
            <p:cNvPr id="11" name="正方形/長方形 10"/>
            <p:cNvSpPr/>
            <p:nvPr/>
          </p:nvSpPr>
          <p:spPr>
            <a:xfrm>
              <a:off x="4280424" y="3839616"/>
              <a:ext cx="3775393"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ある方向にずれると下り始める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別の方向へずれると上り始める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二等辺三角形 11"/>
            <p:cNvSpPr/>
            <p:nvPr/>
          </p:nvSpPr>
          <p:spPr>
            <a:xfrm rot="10800000">
              <a:off x="5636693" y="4647945"/>
              <a:ext cx="1062856" cy="16155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3767463" y="4909940"/>
              <a:ext cx="4801314"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鞍点周辺は比較的平坦な領域が</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広がっていることが多く，危険性が高い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二等辺三角形 13"/>
            <p:cNvSpPr/>
            <p:nvPr/>
          </p:nvSpPr>
          <p:spPr>
            <a:xfrm rot="10800000">
              <a:off x="5636693" y="5718269"/>
              <a:ext cx="1062856" cy="16155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5" name="正方形/長方形 14"/>
            <p:cNvSpPr/>
            <p:nvPr/>
          </p:nvSpPr>
          <p:spPr>
            <a:xfrm>
              <a:off x="4280424" y="5980266"/>
              <a:ext cx="3775393"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学習アルゴリズムの工夫が必要</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364793072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48</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435834" y="1145982"/>
            <a:ext cx="7109639"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“モーメンタム法”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勾配法の振動を抑制し，極小値への収束性を改善する手法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987220" y="2060002"/>
                <a:ext cx="3481466" cy="2955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b="1"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r>
                            <a:rPr lang="en-US" altLang="ja-JP" b="1" i="1">
                              <a:solidFill>
                                <a:prstClr val="black"/>
                              </a:solidFill>
                              <a:latin typeface="Cambria Math" panose="02040503050406030204" pitchFamily="18" charset="0"/>
                            </a:rPr>
                            <m:t>)</m:t>
                          </m:r>
                        </m:sup>
                      </m:sSup>
                      <m:r>
                        <a:rPr lang="en-US" altLang="ja-JP" b="1" i="1">
                          <a:solidFill>
                            <a:prstClr val="black"/>
                          </a:solidFill>
                          <a:latin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b="1"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          </m:t>
                      </m:r>
                      <m:r>
                        <a:rPr lang="en-US" altLang="ja-JP" b="1"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4.20</m:t>
                      </m:r>
                      <m:r>
                        <a:rPr lang="en-US" altLang="ja-JP" b="1" i="1">
                          <a:solidFill>
                            <a:prstClr val="black"/>
                          </a:solidFill>
                          <a:latin typeface="Cambria Math" panose="02040503050406030204" pitchFamily="18" charset="0"/>
                        </a:rPr>
                        <m:t>)</m:t>
                      </m:r>
                    </m:oMath>
                  </m:oMathPara>
                </a14:m>
                <a:endParaRPr lang="ja-JP" altLang="en-US" b="1"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987220" y="2060002"/>
                <a:ext cx="3481466" cy="295594"/>
              </a:xfrm>
              <a:prstGeom prst="rect">
                <a:avLst/>
              </a:prstGeom>
              <a:blipFill rotWithShape="0">
                <a:blip r:embed="rId2"/>
                <a:stretch>
                  <a:fillRect t="-6250" r="-1226" b="-33333"/>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1987220" y="2561730"/>
                <a:ext cx="5058014" cy="41017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b="1"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𝜇</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e>
                          </m:d>
                        </m:sup>
                      </m:sSup>
                      <m:r>
                        <a:rPr lang="en-US" altLang="ja-JP" b="1" i="1">
                          <a:solidFill>
                            <a:prstClr val="black"/>
                          </a:solidFill>
                          <a:latin typeface="Cambria Math" panose="02040503050406030204" pitchFamily="18" charset="0"/>
                        </a:rPr>
                        <m:t>−</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1−</m:t>
                          </m:r>
                          <m:r>
                            <a:rPr lang="ja-JP" altLang="en-US" i="1">
                              <a:solidFill>
                                <a:prstClr val="black"/>
                              </a:solidFill>
                              <a:latin typeface="Cambria Math" panose="02040503050406030204" pitchFamily="18" charset="0"/>
                            </a:rPr>
                            <m:t>𝜇</m:t>
                          </m:r>
                        </m:e>
                      </m:d>
                      <m:r>
                        <a:rPr lang="ja-JP" altLang="en-US" i="1">
                          <a:solidFill>
                            <a:prstClr val="black"/>
                          </a:solidFill>
                          <a:latin typeface="Cambria Math" panose="02040503050406030204" pitchFamily="18" charset="0"/>
                        </a:rPr>
                        <m:t>𝜂𝛻</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e>
                      </m:d>
                      <m:r>
                        <a:rPr lang="en-US" altLang="ja-JP" i="1">
                          <a:solidFill>
                            <a:prstClr val="black"/>
                          </a:solidFill>
                          <a:latin typeface="Cambria Math" panose="02040503050406030204" pitchFamily="18" charset="0"/>
                        </a:rPr>
                        <m:t>         (4.21)</m:t>
                      </m:r>
                    </m:oMath>
                  </m:oMathPara>
                </a14:m>
                <a:endParaRPr lang="ja-JP" altLang="en-US" dirty="0">
                  <a:solidFill>
                    <a:prstClr val="black"/>
                  </a:solidFill>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1987220" y="2561730"/>
                <a:ext cx="5058014" cy="410177"/>
              </a:xfrm>
              <a:prstGeom prst="rect">
                <a:avLst/>
              </a:prstGeom>
              <a:blipFill rotWithShape="0">
                <a:blip r:embed="rId3"/>
                <a:stretch>
                  <a:fillRect b="-8824"/>
                </a:stretch>
              </a:blipFill>
            </p:spPr>
            <p:txBody>
              <a:bodyPr/>
              <a:lstStyle/>
              <a:p>
                <a:r>
                  <a:rPr lang="ja-JP" altLang="en-US">
                    <a:noFill/>
                  </a:rPr>
                  <a:t> </a:t>
                </a:r>
              </a:p>
            </p:txBody>
          </p:sp>
        </mc:Fallback>
      </mc:AlternateContent>
      <p:grpSp>
        <p:nvGrpSpPr>
          <p:cNvPr id="59" name="グループ化 58"/>
          <p:cNvGrpSpPr/>
          <p:nvPr/>
        </p:nvGrpSpPr>
        <p:grpSpPr>
          <a:xfrm>
            <a:off x="6027070" y="3178041"/>
            <a:ext cx="2751169" cy="731165"/>
            <a:chOff x="6027070" y="3178041"/>
            <a:chExt cx="2751169" cy="731165"/>
          </a:xfrm>
        </p:grpSpPr>
        <p:sp>
          <p:nvSpPr>
            <p:cNvPr id="57" name="四角形吹き出し 56"/>
            <p:cNvSpPr/>
            <p:nvPr/>
          </p:nvSpPr>
          <p:spPr>
            <a:xfrm>
              <a:off x="6061904" y="3178041"/>
              <a:ext cx="2681502" cy="731165"/>
            </a:xfrm>
            <a:prstGeom prst="wedgeRectCallout">
              <a:avLst>
                <a:gd name="adj1" fmla="val -58484"/>
                <a:gd name="adj2" fmla="val 49398"/>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58" name="正方形/長方形 57"/>
                <p:cNvSpPr/>
                <p:nvPr/>
              </p:nvSpPr>
              <p:spPr>
                <a:xfrm>
                  <a:off x="6027070" y="3211160"/>
                  <a:ext cx="2751169" cy="664926"/>
                </a:xfrm>
                <a:prstGeom prst="rect">
                  <a:avLst/>
                </a:prstGeom>
              </p:spPr>
              <p:txBody>
                <a:bodyPr wrap="square">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前回のパラメータ更新量</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e>
                            </m:d>
                          </m:sup>
                        </m:sSup>
                      </m:oMath>
                    </m:oMathPara>
                  </a14:m>
                  <a:endParaRPr lang="ja-JP" altLang="en-US" dirty="0">
                    <a:solidFill>
                      <a:prstClr val="black"/>
                    </a:solidFill>
                  </a:endParaRPr>
                </a:p>
              </p:txBody>
            </p:sp>
          </mc:Choice>
          <mc:Fallback xmlns="">
            <p:sp>
              <p:nvSpPr>
                <p:cNvPr id="58" name="正方形/長方形 57"/>
                <p:cNvSpPr>
                  <a:spLocks noRot="1" noChangeAspect="1" noMove="1" noResize="1" noEditPoints="1" noAdjustHandles="1" noChangeArrowheads="1" noChangeShapeType="1" noTextEdit="1"/>
                </p:cNvSpPr>
                <p:nvPr/>
              </p:nvSpPr>
              <p:spPr>
                <a:xfrm>
                  <a:off x="6027070" y="3211160"/>
                  <a:ext cx="2751169" cy="664926"/>
                </a:xfrm>
                <a:prstGeom prst="rect">
                  <a:avLst/>
                </a:prstGeom>
                <a:blipFill rotWithShape="0">
                  <a:blip r:embed="rId5"/>
                  <a:stretch>
                    <a:fillRect l="-1996" t="-5505" r="-443"/>
                  </a:stretch>
                </a:blipFill>
              </p:spPr>
              <p:txBody>
                <a:bodyPr/>
                <a:lstStyle/>
                <a:p>
                  <a:r>
                    <a:rPr lang="ja-JP" altLang="en-US">
                      <a:noFill/>
                    </a:rPr>
                    <a:t> </a:t>
                  </a:r>
                </a:p>
              </p:txBody>
            </p:sp>
          </mc:Fallback>
        </mc:AlternateContent>
      </p:grpSp>
      <p:grpSp>
        <p:nvGrpSpPr>
          <p:cNvPr id="61" name="グループ化 60"/>
          <p:cNvGrpSpPr/>
          <p:nvPr/>
        </p:nvGrpSpPr>
        <p:grpSpPr>
          <a:xfrm>
            <a:off x="1969506" y="3338714"/>
            <a:ext cx="4856515" cy="3096004"/>
            <a:chOff x="1969506" y="3338714"/>
            <a:chExt cx="4856515" cy="3096004"/>
          </a:xfrm>
        </p:grpSpPr>
        <p:grpSp>
          <p:nvGrpSpPr>
            <p:cNvPr id="56" name="グループ化 55"/>
            <p:cNvGrpSpPr/>
            <p:nvPr/>
          </p:nvGrpSpPr>
          <p:grpSpPr>
            <a:xfrm>
              <a:off x="1969506" y="3338714"/>
              <a:ext cx="4856515" cy="3096004"/>
              <a:chOff x="1775879" y="3129708"/>
              <a:chExt cx="4856515" cy="3096004"/>
            </a:xfrm>
          </p:grpSpPr>
          <p:sp>
            <p:nvSpPr>
              <p:cNvPr id="47" name="テキスト ボックス 46"/>
              <p:cNvSpPr txBox="1"/>
              <p:nvPr/>
            </p:nvSpPr>
            <p:spPr>
              <a:xfrm>
                <a:off x="1987220" y="5887158"/>
                <a:ext cx="4425160" cy="338554"/>
              </a:xfrm>
              <a:prstGeom prst="rect">
                <a:avLst/>
              </a:prstGeom>
              <a:noFill/>
            </p:spPr>
            <p:txBody>
              <a:bodyPr wrap="squar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4.6</a:t>
                </a:r>
                <a:r>
                  <a:rPr lang="ja-JP" altLang="en-US" sz="1600" dirty="0">
                    <a:solidFill>
                      <a:prstClr val="black"/>
                    </a:solidFill>
                    <a:latin typeface="HG丸ｺﾞｼｯｸM-PRO" panose="020F0600000000000000" pitchFamily="50" charset="-128"/>
                    <a:ea typeface="HG丸ｺﾞｼｯｸM-PRO" panose="020F0600000000000000" pitchFamily="50" charset="-128"/>
                  </a:rPr>
                  <a:t>　モーメンタムによる谷での振動の抑制　</a:t>
                </a:r>
              </a:p>
            </p:txBody>
          </p:sp>
          <p:grpSp>
            <p:nvGrpSpPr>
              <p:cNvPr id="55" name="グループ化 54"/>
              <p:cNvGrpSpPr/>
              <p:nvPr/>
            </p:nvGrpSpPr>
            <p:grpSpPr>
              <a:xfrm>
                <a:off x="1775879" y="3129708"/>
                <a:ext cx="4856515" cy="2790044"/>
                <a:chOff x="1775879" y="3129708"/>
                <a:chExt cx="4856515" cy="2790044"/>
              </a:xfrm>
            </p:grpSpPr>
            <p:cxnSp>
              <p:nvCxnSpPr>
                <p:cNvPr id="21" name="直線コネクタ 20"/>
                <p:cNvCxnSpPr>
                  <a:stCxn id="9" idx="4"/>
                </p:cNvCxnSpPr>
                <p:nvPr/>
              </p:nvCxnSpPr>
              <p:spPr>
                <a:xfrm>
                  <a:off x="4979528" y="3563663"/>
                  <a:ext cx="0" cy="1984970"/>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0" name="直線コネクタ 19"/>
                <p:cNvCxnSpPr/>
                <p:nvPr/>
              </p:nvCxnSpPr>
              <p:spPr>
                <a:xfrm>
                  <a:off x="4516923" y="3731174"/>
                  <a:ext cx="0" cy="1839628"/>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16" name="直線コネクタ 15"/>
                <p:cNvCxnSpPr/>
                <p:nvPr/>
              </p:nvCxnSpPr>
              <p:spPr>
                <a:xfrm>
                  <a:off x="3816481" y="3482478"/>
                  <a:ext cx="0" cy="2066155"/>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sp>
              <p:nvSpPr>
                <p:cNvPr id="8" name="フリーフォーム 7"/>
                <p:cNvSpPr/>
                <p:nvPr/>
              </p:nvSpPr>
              <p:spPr>
                <a:xfrm>
                  <a:off x="3562490" y="3178041"/>
                  <a:ext cx="1573618" cy="2206290"/>
                </a:xfrm>
                <a:custGeom>
                  <a:avLst/>
                  <a:gdLst>
                    <a:gd name="connsiteX0" fmla="*/ 0 w 1573618"/>
                    <a:gd name="connsiteY0" fmla="*/ 0 h 2206290"/>
                    <a:gd name="connsiteX1" fmla="*/ 781493 w 1573618"/>
                    <a:gd name="connsiteY1" fmla="*/ 2206256 h 2206290"/>
                    <a:gd name="connsiteX2" fmla="*/ 1573618 w 1573618"/>
                    <a:gd name="connsiteY2" fmla="*/ 42530 h 2206290"/>
                  </a:gdLst>
                  <a:ahLst/>
                  <a:cxnLst>
                    <a:cxn ang="0">
                      <a:pos x="connsiteX0" y="connsiteY0"/>
                    </a:cxn>
                    <a:cxn ang="0">
                      <a:pos x="connsiteX1" y="connsiteY1"/>
                    </a:cxn>
                    <a:cxn ang="0">
                      <a:pos x="connsiteX2" y="connsiteY2"/>
                    </a:cxn>
                  </a:cxnLst>
                  <a:rect l="l" t="t" r="r" b="b"/>
                  <a:pathLst>
                    <a:path w="1573618" h="2206290">
                      <a:moveTo>
                        <a:pt x="0" y="0"/>
                      </a:moveTo>
                      <a:cubicBezTo>
                        <a:pt x="259611" y="1099584"/>
                        <a:pt x="519223" y="2199168"/>
                        <a:pt x="781493" y="2206256"/>
                      </a:cubicBezTo>
                      <a:cubicBezTo>
                        <a:pt x="1043763" y="2213344"/>
                        <a:pt x="1308690" y="1127937"/>
                        <a:pt x="1573618" y="42530"/>
                      </a:cubicBezTo>
                    </a:path>
                  </a:pathLst>
                </a:custGeom>
                <a:noFill/>
                <a:ln w="19050">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ja-JP" altLang="en-US">
                    <a:solidFill>
                      <a:prstClr val="black"/>
                    </a:solidFill>
                  </a:endParaRPr>
                </a:p>
              </p:txBody>
            </p:sp>
            <p:sp>
              <p:nvSpPr>
                <p:cNvPr id="9" name="円/楕円 8"/>
                <p:cNvSpPr/>
                <p:nvPr/>
              </p:nvSpPr>
              <p:spPr>
                <a:xfrm>
                  <a:off x="4898343" y="3401293"/>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0" name="円/楕円 9"/>
                <p:cNvSpPr/>
                <p:nvPr/>
              </p:nvSpPr>
              <p:spPr>
                <a:xfrm>
                  <a:off x="3735296" y="3788825"/>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1" name="円/楕円 10"/>
                <p:cNvSpPr/>
                <p:nvPr/>
              </p:nvSpPr>
              <p:spPr>
                <a:xfrm>
                  <a:off x="4435738" y="4986253"/>
                  <a:ext cx="162370" cy="162370"/>
                </a:xfrm>
                <a:prstGeom prst="ellipse">
                  <a:avLst/>
                </a:prstGeom>
                <a:solidFill>
                  <a:srgbClr val="00206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cxnSp>
              <p:nvCxnSpPr>
                <p:cNvPr id="13" name="直線矢印コネクタ 12"/>
                <p:cNvCxnSpPr/>
                <p:nvPr/>
              </p:nvCxnSpPr>
              <p:spPr>
                <a:xfrm>
                  <a:off x="2132394" y="5575920"/>
                  <a:ext cx="4500000" cy="0"/>
                </a:xfrm>
                <a:prstGeom prst="straightConnector1">
                  <a:avLst/>
                </a:prstGeom>
                <a:ln w="19050">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23"/>
                <p:cNvCxnSpPr>
                  <a:stCxn id="9" idx="2"/>
                </p:cNvCxnSpPr>
                <p:nvPr/>
              </p:nvCxnSpPr>
              <p:spPr>
                <a:xfrm flipH="1">
                  <a:off x="3825190" y="3482478"/>
                  <a:ext cx="1073153"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8" name="直線矢印コネクタ 27"/>
                <p:cNvCxnSpPr/>
                <p:nvPr/>
              </p:nvCxnSpPr>
              <p:spPr>
                <a:xfrm>
                  <a:off x="3816481" y="3731174"/>
                  <a:ext cx="1081862" cy="0"/>
                </a:xfrm>
                <a:prstGeom prst="straightConnector1">
                  <a:avLst/>
                </a:prstGeom>
                <a:ln w="38100">
                  <a:solidFill>
                    <a:srgbClr val="FF0000"/>
                  </a:solidFill>
                  <a:tailEnd type="triangle"/>
                </a:ln>
              </p:spPr>
              <p:style>
                <a:lnRef idx="1">
                  <a:schemeClr val="dk1"/>
                </a:lnRef>
                <a:fillRef idx="0">
                  <a:schemeClr val="dk1"/>
                </a:fillRef>
                <a:effectRef idx="0">
                  <a:schemeClr val="dk1"/>
                </a:effectRef>
                <a:fontRef idx="minor">
                  <a:schemeClr val="tx1"/>
                </a:fontRef>
              </p:style>
            </p:cxnSp>
            <p:cxnSp>
              <p:nvCxnSpPr>
                <p:cNvPr id="29" name="直線矢印コネクタ 28"/>
                <p:cNvCxnSpPr/>
                <p:nvPr/>
              </p:nvCxnSpPr>
              <p:spPr>
                <a:xfrm flipH="1">
                  <a:off x="4516923" y="3860873"/>
                  <a:ext cx="381420" cy="0"/>
                </a:xfrm>
                <a:prstGeom prst="straightConnector1">
                  <a:avLst/>
                </a:prstGeom>
                <a:ln w="38100">
                  <a:solidFill>
                    <a:srgbClr val="0070C0"/>
                  </a:solidFill>
                  <a:tailEnd type="triangle"/>
                </a:ln>
              </p:spPr>
              <p:style>
                <a:lnRef idx="1">
                  <a:schemeClr val="dk1"/>
                </a:lnRef>
                <a:fillRef idx="0">
                  <a:schemeClr val="dk1"/>
                </a:fillRef>
                <a:effectRef idx="0">
                  <a:schemeClr val="dk1"/>
                </a:effectRef>
                <a:fontRef idx="minor">
                  <a:schemeClr val="tx1"/>
                </a:fontRef>
              </p:style>
            </p:cxnSp>
            <p:cxnSp>
              <p:nvCxnSpPr>
                <p:cNvPr id="35" name="直線矢印コネクタ 34"/>
                <p:cNvCxnSpPr>
                  <a:stCxn id="10" idx="6"/>
                </p:cNvCxnSpPr>
                <p:nvPr/>
              </p:nvCxnSpPr>
              <p:spPr>
                <a:xfrm>
                  <a:off x="3897666" y="3870010"/>
                  <a:ext cx="619245" cy="0"/>
                </a:xfrm>
                <a:prstGeom prst="straightConnector1">
                  <a:avLst/>
                </a:prstGeom>
                <a:ln w="38100">
                  <a:solidFill>
                    <a:schemeClr val="tx1"/>
                  </a:solidFill>
                  <a:tailEnd type="triangle"/>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11" idx="2"/>
                </p:cNvCxnSpPr>
                <p:nvPr/>
              </p:nvCxnSpPr>
              <p:spPr>
                <a:xfrm flipH="1">
                  <a:off x="4119154" y="5067438"/>
                  <a:ext cx="31658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8" name="正方形/長方形 47"/>
                    <p:cNvSpPr/>
                    <p:nvPr/>
                  </p:nvSpPr>
                  <p:spPr>
                    <a:xfrm>
                      <a:off x="3526518" y="5564527"/>
                      <a:ext cx="597343" cy="355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a:solidFill>
                                      <a:prstClr val="black"/>
                                    </a:solidFill>
                                    <a:latin typeface="Cambria Math" panose="02040503050406030204" pitchFamily="18" charset="0"/>
                                  </a:rPr>
                                </m:ctrlPr>
                              </m:sSupPr>
                              <m:e>
                                <m:r>
                                  <a:rPr lang="ja-JP" altLang="en-US" sz="1600" i="1">
                                    <a:solidFill>
                                      <a:prstClr val="black"/>
                                    </a:solidFill>
                                    <a:latin typeface="Cambria Math" panose="02040503050406030204" pitchFamily="18" charset="0"/>
                                  </a:rPr>
                                  <m:t>𝜔</m:t>
                                </m:r>
                              </m:e>
                              <m:sup>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𝑡</m:t>
                                    </m:r>
                                  </m:e>
                                </m:d>
                              </m:sup>
                            </m:sSup>
                          </m:oMath>
                        </m:oMathPara>
                      </a14:m>
                      <a:endParaRPr lang="ja-JP" altLang="en-US" sz="1600" dirty="0">
                        <a:solidFill>
                          <a:prstClr val="black"/>
                        </a:solidFill>
                      </a:endParaRPr>
                    </a:p>
                  </p:txBody>
                </p:sp>
              </mc:Choice>
              <mc:Fallback xmlns="">
                <p:sp>
                  <p:nvSpPr>
                    <p:cNvPr id="48" name="正方形/長方形 47"/>
                    <p:cNvSpPr>
                      <a:spLocks noRot="1" noChangeAspect="1" noMove="1" noResize="1" noEditPoints="1" noAdjustHandles="1" noChangeArrowheads="1" noChangeShapeType="1" noTextEdit="1"/>
                    </p:cNvSpPr>
                    <p:nvPr/>
                  </p:nvSpPr>
                  <p:spPr>
                    <a:xfrm>
                      <a:off x="3526518" y="5564527"/>
                      <a:ext cx="597343" cy="355225"/>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正方形/長方形 48"/>
                    <p:cNvSpPr/>
                    <p:nvPr/>
                  </p:nvSpPr>
                  <p:spPr>
                    <a:xfrm>
                      <a:off x="4663937" y="5567732"/>
                      <a:ext cx="787652" cy="3488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a:solidFill>
                                      <a:prstClr val="black"/>
                                    </a:solidFill>
                                    <a:latin typeface="Cambria Math" panose="02040503050406030204" pitchFamily="18" charset="0"/>
                                  </a:rPr>
                                </m:ctrlPr>
                              </m:sSupPr>
                              <m:e>
                                <m:r>
                                  <a:rPr lang="ja-JP" altLang="en-US" sz="1600" i="1">
                                    <a:solidFill>
                                      <a:prstClr val="black"/>
                                    </a:solidFill>
                                    <a:latin typeface="Cambria Math" panose="02040503050406030204" pitchFamily="18" charset="0"/>
                                  </a:rPr>
                                  <m:t>𝜔</m:t>
                                </m:r>
                              </m:e>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p>
                          </m:oMath>
                        </m:oMathPara>
                      </a14:m>
                      <a:endParaRPr lang="ja-JP" altLang="en-US" sz="1600" dirty="0">
                        <a:solidFill>
                          <a:prstClr val="black"/>
                        </a:solidFill>
                      </a:endParaRPr>
                    </a:p>
                  </p:txBody>
                </p:sp>
              </mc:Choice>
              <mc:Fallback xmlns="">
                <p:sp>
                  <p:nvSpPr>
                    <p:cNvPr id="49" name="正方形/長方形 48"/>
                    <p:cNvSpPr>
                      <a:spLocks noRot="1" noChangeAspect="1" noMove="1" noResize="1" noEditPoints="1" noAdjustHandles="1" noChangeArrowheads="1" noChangeShapeType="1" noTextEdit="1"/>
                    </p:cNvSpPr>
                    <p:nvPr/>
                  </p:nvSpPr>
                  <p:spPr>
                    <a:xfrm>
                      <a:off x="4663937" y="5567732"/>
                      <a:ext cx="787652" cy="348813"/>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正方形/長方形 49"/>
                    <p:cNvSpPr/>
                    <p:nvPr/>
                  </p:nvSpPr>
                  <p:spPr>
                    <a:xfrm>
                      <a:off x="4077306" y="5563906"/>
                      <a:ext cx="793551" cy="34881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a:solidFill>
                                      <a:prstClr val="black"/>
                                    </a:solidFill>
                                    <a:latin typeface="Cambria Math" panose="02040503050406030204" pitchFamily="18" charset="0"/>
                                  </a:rPr>
                                </m:ctrlPr>
                              </m:sSupPr>
                              <m:e>
                                <m:r>
                                  <a:rPr lang="ja-JP" altLang="en-US" sz="1600" i="1">
                                    <a:solidFill>
                                      <a:prstClr val="black"/>
                                    </a:solidFill>
                                    <a:latin typeface="Cambria Math" panose="02040503050406030204" pitchFamily="18" charset="0"/>
                                  </a:rPr>
                                  <m:t>𝜔</m:t>
                                </m:r>
                              </m:e>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sup>
                            </m:sSup>
                          </m:oMath>
                        </m:oMathPara>
                      </a14:m>
                      <a:endParaRPr lang="ja-JP" altLang="en-US" sz="1600" dirty="0">
                        <a:solidFill>
                          <a:prstClr val="black"/>
                        </a:solidFill>
                      </a:endParaRPr>
                    </a:p>
                  </p:txBody>
                </p:sp>
              </mc:Choice>
              <mc:Fallback xmlns="">
                <p:sp>
                  <p:nvSpPr>
                    <p:cNvPr id="50" name="正方形/長方形 49"/>
                    <p:cNvSpPr>
                      <a:spLocks noRot="1" noChangeAspect="1" noMove="1" noResize="1" noEditPoints="1" noAdjustHandles="1" noChangeArrowheads="1" noChangeShapeType="1" noTextEdit="1"/>
                    </p:cNvSpPr>
                    <p:nvPr/>
                  </p:nvSpPr>
                  <p:spPr>
                    <a:xfrm>
                      <a:off x="4077306" y="5563906"/>
                      <a:ext cx="793551" cy="348813"/>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正方形/長方形 51"/>
                    <p:cNvSpPr/>
                    <p:nvPr/>
                  </p:nvSpPr>
                  <p:spPr>
                    <a:xfrm>
                      <a:off x="3981318" y="3129708"/>
                      <a:ext cx="908839" cy="355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prstClr val="black"/>
                                </a:solidFill>
                                <a:latin typeface="Cambria Math" panose="02040503050406030204" pitchFamily="18" charset="0"/>
                                <a:ea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ja-JP" altLang="en-US" sz="1600" i="1">
                                    <a:solidFill>
                                      <a:prstClr val="black"/>
                                    </a:solidFill>
                                    <a:latin typeface="Cambria Math" panose="02040503050406030204" pitchFamily="18" charset="0"/>
                                  </a:rPr>
                                  <m:t>𝜔</m:t>
                                </m:r>
                              </m:e>
                              <m:sup>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𝑡</m:t>
                                    </m:r>
                                    <m:r>
                                      <a:rPr lang="en-US" altLang="ja-JP" sz="1600" i="1">
                                        <a:solidFill>
                                          <a:prstClr val="black"/>
                                        </a:solidFill>
                                        <a:latin typeface="Cambria Math" panose="02040503050406030204" pitchFamily="18" charset="0"/>
                                      </a:rPr>
                                      <m:t>−1</m:t>
                                    </m:r>
                                  </m:e>
                                </m:d>
                              </m:sup>
                            </m:sSup>
                          </m:oMath>
                        </m:oMathPara>
                      </a14:m>
                      <a:endParaRPr lang="ja-JP" altLang="en-US" sz="1600" dirty="0">
                        <a:solidFill>
                          <a:prstClr val="black"/>
                        </a:solidFill>
                      </a:endParaRPr>
                    </a:p>
                  </p:txBody>
                </p:sp>
              </mc:Choice>
              <mc:Fallback xmlns="">
                <p:sp>
                  <p:nvSpPr>
                    <p:cNvPr id="52" name="正方形/長方形 51"/>
                    <p:cNvSpPr>
                      <a:spLocks noRot="1" noChangeAspect="1" noMove="1" noResize="1" noEditPoints="1" noAdjustHandles="1" noChangeArrowheads="1" noChangeShapeType="1" noTextEdit="1"/>
                    </p:cNvSpPr>
                    <p:nvPr/>
                  </p:nvSpPr>
                  <p:spPr>
                    <a:xfrm>
                      <a:off x="3981318" y="3129708"/>
                      <a:ext cx="908839" cy="355225"/>
                    </a:xfrm>
                    <a:prstGeom prst="rect">
                      <a:avLst/>
                    </a:prstGeom>
                    <a:blipFill rotWithShape="0">
                      <a:blip r:embed="rId9"/>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正方形/長方形 52"/>
                    <p:cNvSpPr/>
                    <p:nvPr/>
                  </p:nvSpPr>
                  <p:spPr>
                    <a:xfrm>
                      <a:off x="1775879" y="3434268"/>
                      <a:ext cx="1945341" cy="37497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srgbClr val="FF0000"/>
                                </a:solidFill>
                                <a:latin typeface="Cambria Math" panose="02040503050406030204" pitchFamily="18" charset="0"/>
                              </a:rPr>
                              <m:t>−</m:t>
                            </m:r>
                            <m:d>
                              <m:dPr>
                                <m:ctrlPr>
                                  <a:rPr lang="en-US" altLang="ja-JP" sz="1600" i="1">
                                    <a:solidFill>
                                      <a:srgbClr val="FF0000"/>
                                    </a:solidFill>
                                    <a:latin typeface="Cambria Math" panose="02040503050406030204" pitchFamily="18" charset="0"/>
                                  </a:rPr>
                                </m:ctrlPr>
                              </m:dPr>
                              <m:e>
                                <m:r>
                                  <a:rPr lang="en-US" altLang="ja-JP" sz="1600" i="1">
                                    <a:solidFill>
                                      <a:srgbClr val="FF0000"/>
                                    </a:solidFill>
                                    <a:latin typeface="Cambria Math" panose="02040503050406030204" pitchFamily="18" charset="0"/>
                                  </a:rPr>
                                  <m:t>1−</m:t>
                                </m:r>
                                <m:r>
                                  <a:rPr lang="ja-JP" altLang="en-US" sz="1600" i="1">
                                    <a:solidFill>
                                      <a:srgbClr val="FF0000"/>
                                    </a:solidFill>
                                    <a:latin typeface="Cambria Math" panose="02040503050406030204" pitchFamily="18" charset="0"/>
                                  </a:rPr>
                                  <m:t>𝜇</m:t>
                                </m:r>
                              </m:e>
                            </m:d>
                            <m:r>
                              <a:rPr lang="ja-JP" altLang="en-US" sz="1600" i="1">
                                <a:solidFill>
                                  <a:srgbClr val="FF0000"/>
                                </a:solidFill>
                                <a:latin typeface="Cambria Math" panose="02040503050406030204" pitchFamily="18" charset="0"/>
                              </a:rPr>
                              <m:t>𝜂𝛻</m:t>
                            </m:r>
                            <m:r>
                              <a:rPr lang="en-US" altLang="ja-JP" sz="1600" i="1">
                                <a:solidFill>
                                  <a:srgbClr val="FF0000"/>
                                </a:solidFill>
                                <a:latin typeface="Cambria Math" panose="02040503050406030204" pitchFamily="18" charset="0"/>
                              </a:rPr>
                              <m:t>𝐸</m:t>
                            </m:r>
                            <m:d>
                              <m:dPr>
                                <m:ctrlPr>
                                  <a:rPr lang="en-US" altLang="ja-JP" sz="1600" i="1">
                                    <a:solidFill>
                                      <a:srgbClr val="FF0000"/>
                                    </a:solidFill>
                                    <a:latin typeface="Cambria Math" panose="02040503050406030204" pitchFamily="18" charset="0"/>
                                  </a:rPr>
                                </m:ctrlPr>
                              </m:dPr>
                              <m:e>
                                <m:sSup>
                                  <m:sSupPr>
                                    <m:ctrlPr>
                                      <a:rPr lang="en-US" altLang="ja-JP" sz="1600" i="1">
                                        <a:solidFill>
                                          <a:srgbClr val="FF0000"/>
                                        </a:solidFill>
                                        <a:latin typeface="Cambria Math" panose="02040503050406030204" pitchFamily="18" charset="0"/>
                                      </a:rPr>
                                    </m:ctrlPr>
                                  </m:sSupPr>
                                  <m:e>
                                    <m:r>
                                      <a:rPr lang="ja-JP" altLang="en-US" sz="1600" i="1">
                                        <a:solidFill>
                                          <a:srgbClr val="FF0000"/>
                                        </a:solidFill>
                                        <a:latin typeface="Cambria Math" panose="02040503050406030204" pitchFamily="18" charset="0"/>
                                      </a:rPr>
                                      <m:t>𝜔</m:t>
                                    </m:r>
                                  </m:e>
                                  <m:sup>
                                    <m:d>
                                      <m:dPr>
                                        <m:ctrlPr>
                                          <a:rPr lang="en-US" altLang="ja-JP" sz="1600" i="1">
                                            <a:solidFill>
                                              <a:srgbClr val="FF0000"/>
                                            </a:solidFill>
                                            <a:latin typeface="Cambria Math" panose="02040503050406030204" pitchFamily="18" charset="0"/>
                                          </a:rPr>
                                        </m:ctrlPr>
                                      </m:dPr>
                                      <m:e>
                                        <m:r>
                                          <a:rPr lang="en-US" altLang="ja-JP" sz="1600" i="1">
                                            <a:solidFill>
                                              <a:srgbClr val="FF0000"/>
                                            </a:solidFill>
                                            <a:latin typeface="Cambria Math" panose="02040503050406030204" pitchFamily="18" charset="0"/>
                                          </a:rPr>
                                          <m:t>𝑡</m:t>
                                        </m:r>
                                      </m:e>
                                    </m:d>
                                  </m:sup>
                                </m:sSup>
                              </m:e>
                            </m:d>
                          </m:oMath>
                        </m:oMathPara>
                      </a14:m>
                      <a:endParaRPr lang="ja-JP" altLang="en-US" sz="1600" dirty="0">
                        <a:solidFill>
                          <a:srgbClr val="FF0000"/>
                        </a:solidFill>
                      </a:endParaRPr>
                    </a:p>
                  </p:txBody>
                </p:sp>
              </mc:Choice>
              <mc:Fallback xmlns="">
                <p:sp>
                  <p:nvSpPr>
                    <p:cNvPr id="53" name="正方形/長方形 52"/>
                    <p:cNvSpPr>
                      <a:spLocks noRot="1" noChangeAspect="1" noMove="1" noResize="1" noEditPoints="1" noAdjustHandles="1" noChangeArrowheads="1" noChangeShapeType="1" noTextEdit="1"/>
                    </p:cNvSpPr>
                    <p:nvPr/>
                  </p:nvSpPr>
                  <p:spPr>
                    <a:xfrm>
                      <a:off x="1775879" y="3434268"/>
                      <a:ext cx="1945341" cy="374974"/>
                    </a:xfrm>
                    <a:prstGeom prst="rect">
                      <a:avLst/>
                    </a:prstGeom>
                    <a:blipFill rotWithShape="0">
                      <a:blip r:embed="rId10"/>
                      <a:stretch>
                        <a:fillRect b="-491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4979528" y="3778750"/>
                      <a:ext cx="1139927" cy="38792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ja-JP" altLang="en-US" i="1">
                                <a:solidFill>
                                  <a:srgbClr val="0070C0"/>
                                </a:solidFill>
                                <a:latin typeface="Cambria Math" panose="02040503050406030204" pitchFamily="18" charset="0"/>
                              </a:rPr>
                              <m:t>𝜇</m:t>
                            </m:r>
                            <m:r>
                              <a:rPr lang="en-US" altLang="ja-JP" i="1">
                                <a:solidFill>
                                  <a:srgbClr val="0070C0"/>
                                </a:solidFill>
                                <a:latin typeface="Cambria Math" panose="02040503050406030204" pitchFamily="18" charset="0"/>
                                <a:ea typeface="Cambria Math" panose="02040503050406030204" pitchFamily="18" charset="0"/>
                              </a:rPr>
                              <m:t>∆</m:t>
                            </m:r>
                            <m:sSup>
                              <m:sSupPr>
                                <m:ctrlPr>
                                  <a:rPr lang="en-US" altLang="ja-JP" i="1">
                                    <a:solidFill>
                                      <a:srgbClr val="0070C0"/>
                                    </a:solidFill>
                                    <a:latin typeface="Cambria Math" panose="02040503050406030204" pitchFamily="18" charset="0"/>
                                  </a:rPr>
                                </m:ctrlPr>
                              </m:sSupPr>
                              <m:e>
                                <m:r>
                                  <a:rPr lang="ja-JP" altLang="en-US" i="1">
                                    <a:solidFill>
                                      <a:srgbClr val="0070C0"/>
                                    </a:solidFill>
                                    <a:latin typeface="Cambria Math" panose="02040503050406030204" pitchFamily="18" charset="0"/>
                                  </a:rPr>
                                  <m:t>𝜔</m:t>
                                </m:r>
                              </m:e>
                              <m:sup>
                                <m:d>
                                  <m:dPr>
                                    <m:ctrlPr>
                                      <a:rPr lang="en-US" altLang="ja-JP" i="1">
                                        <a:solidFill>
                                          <a:srgbClr val="0070C0"/>
                                        </a:solidFill>
                                        <a:latin typeface="Cambria Math" panose="02040503050406030204" pitchFamily="18" charset="0"/>
                                      </a:rPr>
                                    </m:ctrlPr>
                                  </m:dPr>
                                  <m:e>
                                    <m:r>
                                      <a:rPr lang="en-US" altLang="ja-JP" i="1">
                                        <a:solidFill>
                                          <a:srgbClr val="0070C0"/>
                                        </a:solidFill>
                                        <a:latin typeface="Cambria Math" panose="02040503050406030204" pitchFamily="18" charset="0"/>
                                      </a:rPr>
                                      <m:t>𝑡</m:t>
                                    </m:r>
                                    <m:r>
                                      <a:rPr lang="en-US" altLang="ja-JP" i="1">
                                        <a:solidFill>
                                          <a:srgbClr val="0070C0"/>
                                        </a:solidFill>
                                        <a:latin typeface="Cambria Math" panose="02040503050406030204" pitchFamily="18" charset="0"/>
                                      </a:rPr>
                                      <m:t>−1</m:t>
                                    </m:r>
                                  </m:e>
                                </m:d>
                              </m:sup>
                            </m:sSup>
                          </m:oMath>
                        </m:oMathPara>
                      </a14:m>
                      <a:endParaRPr lang="ja-JP" altLang="en-US" dirty="0">
                        <a:solidFill>
                          <a:srgbClr val="0070C0"/>
                        </a:solidFill>
                      </a:endParaRPr>
                    </a:p>
                  </p:txBody>
                </p:sp>
              </mc:Choice>
              <mc:Fallback xmlns="">
                <p:sp>
                  <p:nvSpPr>
                    <p:cNvPr id="54" name="正方形/長方形 53"/>
                    <p:cNvSpPr>
                      <a:spLocks noRot="1" noChangeAspect="1" noMove="1" noResize="1" noEditPoints="1" noAdjustHandles="1" noChangeArrowheads="1" noChangeShapeType="1" noTextEdit="1"/>
                    </p:cNvSpPr>
                    <p:nvPr/>
                  </p:nvSpPr>
                  <p:spPr>
                    <a:xfrm>
                      <a:off x="4979528" y="3778750"/>
                      <a:ext cx="1139927" cy="387927"/>
                    </a:xfrm>
                    <a:prstGeom prst="rect">
                      <a:avLst/>
                    </a:prstGeom>
                    <a:blipFill rotWithShape="0">
                      <a:blip r:embed="rId11"/>
                      <a:stretch>
                        <a:fillRect b="-3125"/>
                      </a:stretch>
                    </a:blipFill>
                  </p:spPr>
                  <p:txBody>
                    <a:bodyPr/>
                    <a:lstStyle/>
                    <a:p>
                      <a:r>
                        <a:rPr lang="ja-JP" altLang="en-US">
                          <a:noFill/>
                        </a:rPr>
                        <a:t> </a:t>
                      </a:r>
                    </a:p>
                  </p:txBody>
                </p:sp>
              </mc:Fallback>
            </mc:AlternateContent>
          </p:grpSp>
        </p:grpSp>
        <mc:AlternateContent xmlns:mc="http://schemas.openxmlformats.org/markup-compatibility/2006" xmlns:a14="http://schemas.microsoft.com/office/drawing/2010/main">
          <mc:Choice Requires="a14">
            <p:sp>
              <p:nvSpPr>
                <p:cNvPr id="60" name="正方形/長方形 59"/>
                <p:cNvSpPr/>
                <p:nvPr/>
              </p:nvSpPr>
              <p:spPr>
                <a:xfrm>
                  <a:off x="3990653" y="4099732"/>
                  <a:ext cx="713272" cy="35522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prstClr val="black"/>
                            </a:solidFill>
                            <a:latin typeface="Cambria Math" panose="02040503050406030204" pitchFamily="18" charset="0"/>
                            <a:ea typeface="Cambria Math" panose="02040503050406030204" pitchFamily="18" charset="0"/>
                          </a:rPr>
                          <m:t>∆</m:t>
                        </m:r>
                        <m:sSup>
                          <m:sSupPr>
                            <m:ctrlPr>
                              <a:rPr lang="en-US" altLang="ja-JP" sz="1600" i="1">
                                <a:solidFill>
                                  <a:prstClr val="black"/>
                                </a:solidFill>
                                <a:latin typeface="Cambria Math" panose="02040503050406030204" pitchFamily="18" charset="0"/>
                              </a:rPr>
                            </m:ctrlPr>
                          </m:sSupPr>
                          <m:e>
                            <m:r>
                              <a:rPr lang="ja-JP" altLang="en-US" sz="1600" i="1">
                                <a:solidFill>
                                  <a:prstClr val="black"/>
                                </a:solidFill>
                                <a:latin typeface="Cambria Math" panose="02040503050406030204" pitchFamily="18" charset="0"/>
                              </a:rPr>
                              <m:t>𝜔</m:t>
                            </m:r>
                          </m:e>
                          <m:sup>
                            <m:d>
                              <m:dPr>
                                <m:ctrlPr>
                                  <a:rPr lang="en-US" altLang="ja-JP" sz="1600" i="1">
                                    <a:solidFill>
                                      <a:prstClr val="black"/>
                                    </a:solidFill>
                                    <a:latin typeface="Cambria Math" panose="02040503050406030204" pitchFamily="18" charset="0"/>
                                  </a:rPr>
                                </m:ctrlPr>
                              </m:dPr>
                              <m:e>
                                <m:r>
                                  <a:rPr lang="en-US" altLang="ja-JP" sz="1600" i="1">
                                    <a:solidFill>
                                      <a:prstClr val="black"/>
                                    </a:solidFill>
                                    <a:latin typeface="Cambria Math" panose="02040503050406030204" pitchFamily="18" charset="0"/>
                                  </a:rPr>
                                  <m:t>𝑡</m:t>
                                </m:r>
                              </m:e>
                            </m:d>
                          </m:sup>
                        </m:sSup>
                      </m:oMath>
                    </m:oMathPara>
                  </a14:m>
                  <a:endParaRPr lang="ja-JP" altLang="en-US" sz="1600" dirty="0">
                    <a:solidFill>
                      <a:prstClr val="black"/>
                    </a:solidFill>
                  </a:endParaRPr>
                </a:p>
              </p:txBody>
            </p:sp>
          </mc:Choice>
          <mc:Fallback xmlns="">
            <p:sp>
              <p:nvSpPr>
                <p:cNvPr id="60" name="正方形/長方形 59"/>
                <p:cNvSpPr>
                  <a:spLocks noRot="1" noChangeAspect="1" noMove="1" noResize="1" noEditPoints="1" noAdjustHandles="1" noChangeArrowheads="1" noChangeShapeType="1" noTextEdit="1"/>
                </p:cNvSpPr>
                <p:nvPr/>
              </p:nvSpPr>
              <p:spPr>
                <a:xfrm>
                  <a:off x="3990653" y="4099732"/>
                  <a:ext cx="713272" cy="355225"/>
                </a:xfrm>
                <a:prstGeom prst="rect">
                  <a:avLst/>
                </a:prstGeom>
                <a:blipFill rotWithShape="0">
                  <a:blip r:embed="rId12"/>
                  <a:stretch>
                    <a:fillRect/>
                  </a:stretch>
                </a:blipFill>
              </p:spPr>
              <p:txBody>
                <a:bodyPr/>
                <a:lstStyle/>
                <a:p>
                  <a:r>
                    <a:rPr lang="ja-JP" altLang="en-US">
                      <a:noFill/>
                    </a:rPr>
                    <a:t> </a:t>
                  </a:r>
                </a:p>
              </p:txBody>
            </p:sp>
          </mc:Fallback>
        </mc:AlternateContent>
      </p:grpSp>
      <p:grpSp>
        <p:nvGrpSpPr>
          <p:cNvPr id="62" name="グループ化 61"/>
          <p:cNvGrpSpPr/>
          <p:nvPr/>
        </p:nvGrpSpPr>
        <p:grpSpPr>
          <a:xfrm>
            <a:off x="662087" y="4466845"/>
            <a:ext cx="2751169" cy="731165"/>
            <a:chOff x="6027070" y="3178041"/>
            <a:chExt cx="2751169" cy="731165"/>
          </a:xfrm>
        </p:grpSpPr>
        <p:sp>
          <p:nvSpPr>
            <p:cNvPr id="63" name="四角形吹き出し 62"/>
            <p:cNvSpPr/>
            <p:nvPr/>
          </p:nvSpPr>
          <p:spPr>
            <a:xfrm>
              <a:off x="6061904" y="3178041"/>
              <a:ext cx="2681502" cy="731165"/>
            </a:xfrm>
            <a:prstGeom prst="wedgeRectCallout">
              <a:avLst>
                <a:gd name="adj1" fmla="val 75644"/>
                <a:gd name="adj2" fmla="val -54224"/>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64" name="正方形/長方形 63"/>
                <p:cNvSpPr/>
                <p:nvPr/>
              </p:nvSpPr>
              <p:spPr>
                <a:xfrm>
                  <a:off x="6027070" y="3211160"/>
                  <a:ext cx="2751169" cy="664926"/>
                </a:xfrm>
                <a:prstGeom prst="rect">
                  <a:avLst/>
                </a:prstGeom>
              </p:spPr>
              <p:txBody>
                <a:bodyPr wrap="square">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今回の更新量</a:t>
                  </a:r>
                  <a14:m>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oMath>
                  </a14:m>
                  <a:r>
                    <a:rPr lang="ja-JP" altLang="en-US" dirty="0">
                      <a:solidFill>
                        <a:prstClr val="black"/>
                      </a:solidFill>
                      <a:latin typeface="HG丸ｺﾞｼｯｸM-PRO" panose="020F0600000000000000" pitchFamily="50" charset="-128"/>
                      <a:ea typeface="HG丸ｺﾞｼｯｸM-PRO" panose="020F0600000000000000" pitchFamily="50" charset="-128"/>
                    </a:rPr>
                    <a:t>を</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比較的小さい量に抑える</a:t>
                  </a:r>
                  <a:endParaRPr lang="ja-JP" altLang="en-US" dirty="0">
                    <a:solidFill>
                      <a:prstClr val="black"/>
                    </a:solidFill>
                  </a:endParaRPr>
                </a:p>
              </p:txBody>
            </p:sp>
          </mc:Choice>
          <mc:Fallback xmlns="">
            <p:sp>
              <p:nvSpPr>
                <p:cNvPr id="64" name="正方形/長方形 63"/>
                <p:cNvSpPr>
                  <a:spLocks noRot="1" noChangeAspect="1" noMove="1" noResize="1" noEditPoints="1" noAdjustHandles="1" noChangeArrowheads="1" noChangeShapeType="1" noTextEdit="1"/>
                </p:cNvSpPr>
                <p:nvPr/>
              </p:nvSpPr>
              <p:spPr>
                <a:xfrm>
                  <a:off x="6027070" y="3211160"/>
                  <a:ext cx="2751169" cy="664926"/>
                </a:xfrm>
                <a:prstGeom prst="rect">
                  <a:avLst/>
                </a:prstGeom>
                <a:blipFill rotWithShape="0">
                  <a:blip r:embed="rId13"/>
                  <a:stretch>
                    <a:fillRect l="-1330" t="-3670" r="-1109" b="-11009"/>
                  </a:stretch>
                </a:blipFill>
              </p:spPr>
              <p:txBody>
                <a:bodyPr/>
                <a:lstStyle/>
                <a:p>
                  <a:r>
                    <a:rPr lang="ja-JP" altLang="en-US">
                      <a:noFill/>
                    </a:rPr>
                    <a:t> </a:t>
                  </a:r>
                </a:p>
              </p:txBody>
            </p:sp>
          </mc:Fallback>
        </mc:AlternateContent>
      </p:grpSp>
    </p:spTree>
    <p:extLst>
      <p:ext uri="{BB962C8B-B14F-4D97-AF65-F5344CB8AC3E}">
        <p14:creationId xmlns:p14="http://schemas.microsoft.com/office/powerpoint/2010/main" val="37107374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49</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435834" y="1246584"/>
            <a:ext cx="7879080"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“ネステロフの加速勾配法”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⇒モーメンタム法の修正版で勾配の値を評価する位置が異なる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1868102" y="2457088"/>
                <a:ext cx="3423758" cy="29559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b="1"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r>
                            <a:rPr lang="en-US" altLang="ja-JP" b="1" i="1">
                              <a:solidFill>
                                <a:prstClr val="black"/>
                              </a:solidFill>
                              <a:latin typeface="Cambria Math" panose="02040503050406030204" pitchFamily="18" charset="0"/>
                            </a:rPr>
                            <m:t>)</m:t>
                          </m:r>
                        </m:sup>
                      </m:sSup>
                      <m:r>
                        <a:rPr lang="en-US" altLang="ja-JP" b="1" i="1">
                          <a:solidFill>
                            <a:prstClr val="black"/>
                          </a:solidFill>
                          <a:latin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b="1"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          </m:t>
                      </m:r>
                      <m:r>
                        <a:rPr lang="en-US" altLang="ja-JP" b="1"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4.23</m:t>
                      </m:r>
                      <m:r>
                        <a:rPr lang="en-US" altLang="ja-JP" b="1" i="1">
                          <a:solidFill>
                            <a:prstClr val="black"/>
                          </a:solidFill>
                          <a:latin typeface="Cambria Math" panose="02040503050406030204" pitchFamily="18" charset="0"/>
                        </a:rPr>
                        <m:t>)</m:t>
                      </m:r>
                    </m:oMath>
                  </m:oMathPara>
                </a14:m>
                <a:endParaRPr lang="ja-JP" altLang="en-US" b="1"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868102" y="2457088"/>
                <a:ext cx="3423758" cy="295594"/>
              </a:xfrm>
              <a:prstGeom prst="rect">
                <a:avLst/>
              </a:prstGeom>
              <a:blipFill rotWithShape="0">
                <a:blip r:embed="rId2"/>
                <a:stretch>
                  <a:fillRect l="-356" t="-6122" r="-1957" b="-306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1868102" y="3022033"/>
                <a:ext cx="6161495" cy="41017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b="1"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𝜇</m:t>
                      </m:r>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e>
                          </m:d>
                        </m:sup>
                      </m:sSup>
                      <m:r>
                        <a:rPr lang="en-US" altLang="ja-JP" b="1" i="1">
                          <a:solidFill>
                            <a:prstClr val="black"/>
                          </a:solidFill>
                          <a:latin typeface="Cambria Math" panose="02040503050406030204" pitchFamily="18" charset="0"/>
                        </a:rPr>
                        <m:t>−</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1−</m:t>
                          </m:r>
                          <m:r>
                            <a:rPr lang="ja-JP" altLang="en-US" i="1">
                              <a:solidFill>
                                <a:prstClr val="black"/>
                              </a:solidFill>
                              <a:latin typeface="Cambria Math" panose="02040503050406030204" pitchFamily="18" charset="0"/>
                            </a:rPr>
                            <m:t>𝜇</m:t>
                          </m:r>
                        </m:e>
                      </m:d>
                      <m:r>
                        <a:rPr lang="ja-JP" altLang="en-US" i="1">
                          <a:solidFill>
                            <a:prstClr val="black"/>
                          </a:solidFill>
                          <a:latin typeface="Cambria Math" panose="02040503050406030204" pitchFamily="18" charset="0"/>
                        </a:rPr>
                        <m:t>𝜂𝛻</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𝜇</m:t>
                          </m:r>
                          <m:sSup>
                            <m:sSupPr>
                              <m:ctrlPr>
                                <a:rPr lang="en-US" altLang="ja-JP" b="1"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b="1"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e>
                              </m:d>
                            </m:sup>
                          </m:sSup>
                        </m:e>
                      </m:d>
                      <m:r>
                        <a:rPr lang="en-US" altLang="ja-JP" i="1">
                          <a:solidFill>
                            <a:prstClr val="black"/>
                          </a:solidFill>
                          <a:latin typeface="Cambria Math" panose="02040503050406030204" pitchFamily="18" charset="0"/>
                        </a:rPr>
                        <m:t>         (4.24)</m:t>
                      </m:r>
                    </m:oMath>
                  </m:oMathPara>
                </a14:m>
                <a:endParaRPr lang="ja-JP" altLang="en-US" dirty="0">
                  <a:solidFill>
                    <a:prstClr val="black"/>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1868102" y="3022033"/>
                <a:ext cx="6161495" cy="410177"/>
              </a:xfrm>
              <a:prstGeom prst="rect">
                <a:avLst/>
              </a:prstGeom>
              <a:blipFill rotWithShape="0">
                <a:blip r:embed="rId3"/>
                <a:stretch>
                  <a:fillRect b="-89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956938" y="4033239"/>
                <a:ext cx="7349833" cy="728789"/>
              </a:xfrm>
              <a:prstGeom prst="rect">
                <a:avLst/>
              </a:prstGeom>
            </p:spPr>
            <p:txBody>
              <a:bodyPr wrap="none">
                <a:spAutoFit/>
              </a:bodyPr>
              <a:lstStyle/>
              <a:p>
                <a:pPr algn="ct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ja-JP" altLang="en-US" sz="2000" b="1" i="1">
                            <a:solidFill>
                              <a:prstClr val="black"/>
                            </a:solidFill>
                            <a:latin typeface="Cambria Math" panose="02040503050406030204" pitchFamily="18" charset="0"/>
                          </a:rPr>
                          <m:t>𝝎</m:t>
                        </m:r>
                      </m:e>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p>
                    <m:r>
                      <a:rPr lang="en-US" altLang="ja-JP" sz="2000" i="1">
                        <a:solidFill>
                          <a:prstClr val="black"/>
                        </a:solidFill>
                        <a:latin typeface="Cambria Math" panose="02040503050406030204" pitchFamily="18" charset="0"/>
                      </a:rPr>
                      <m:t>+</m:t>
                    </m:r>
                    <m:r>
                      <a:rPr lang="ja-JP" altLang="en-US" sz="2000" i="1">
                        <a:solidFill>
                          <a:prstClr val="black"/>
                        </a:solidFill>
                        <a:latin typeface="Cambria Math" panose="02040503050406030204" pitchFamily="18" charset="0"/>
                      </a:rPr>
                      <m:t>𝜇</m:t>
                    </m:r>
                    <m:sSup>
                      <m:sSupPr>
                        <m:ctrlPr>
                          <a:rPr lang="en-US" altLang="ja-JP" sz="2000" b="1" i="1">
                            <a:solidFill>
                              <a:prstClr val="black"/>
                            </a:solidFill>
                            <a:latin typeface="Cambria Math" panose="02040503050406030204" pitchFamily="18" charset="0"/>
                          </a:rPr>
                        </m:ctrlPr>
                      </m:sSupPr>
                      <m:e>
                        <m:r>
                          <a:rPr lang="ja-JP" altLang="en-US" sz="2000" b="1" i="1">
                            <a:solidFill>
                              <a:prstClr val="black"/>
                            </a:solidFill>
                            <a:latin typeface="Cambria Math" panose="02040503050406030204" pitchFamily="18" charset="0"/>
                          </a:rPr>
                          <m:t>𝝎</m:t>
                        </m:r>
                      </m:e>
                      <m:sup>
                        <m:d>
                          <m:dPr>
                            <m:ctrlPr>
                              <a:rPr lang="en-US" altLang="ja-JP" sz="2000" b="1"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r>
                              <a:rPr lang="en-US" altLang="ja-JP" sz="2000" i="1">
                                <a:solidFill>
                                  <a:prstClr val="black"/>
                                </a:solidFill>
                                <a:latin typeface="Cambria Math" panose="02040503050406030204" pitchFamily="18" charset="0"/>
                              </a:rPr>
                              <m:t>−1</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によって次時刻の</a:t>
                </a:r>
                <a:r>
                  <a:rPr lang="en-US" altLang="ja-JP" sz="2000" dirty="0">
                    <a:solidFill>
                      <a:prstClr val="black"/>
                    </a:solidFill>
                    <a:latin typeface="HG丸ｺﾞｼｯｸM-PRO" panose="020F0600000000000000" pitchFamily="50" charset="-128"/>
                    <a:ea typeface="HG丸ｺﾞｼｯｸM-PRO" panose="020F0600000000000000" pitchFamily="50" charset="-128"/>
                  </a:rPr>
                  <a:t>t+1</a:t>
                </a:r>
                <a:r>
                  <a:rPr lang="ja-JP" altLang="en-US" sz="2000" dirty="0" err="1">
                    <a:solidFill>
                      <a:prstClr val="black"/>
                    </a:solidFill>
                    <a:latin typeface="HG丸ｺﾞｼｯｸM-PRO" panose="020F0600000000000000" pitchFamily="50" charset="-128"/>
                    <a:ea typeface="HG丸ｺﾞｼｯｸM-PRO" panose="020F0600000000000000" pitchFamily="50" charset="-128"/>
                  </a:rPr>
                  <a:t>での</a:t>
                </a:r>
                <a:r>
                  <a:rPr lang="ja-JP" altLang="en-US" sz="2000" dirty="0">
                    <a:solidFill>
                      <a:prstClr val="black"/>
                    </a:solidFill>
                    <a:latin typeface="HG丸ｺﾞｼｯｸM-PRO" panose="020F0600000000000000" pitchFamily="50" charset="-128"/>
                    <a:ea typeface="HG丸ｺﾞｼｯｸM-PRO" panose="020F0600000000000000" pitchFamily="50" charset="-128"/>
                  </a:rPr>
                  <a:t>位置を大雑把に見積り</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そこでの勾配の大きさを用いている</a:t>
                </a:r>
              </a:p>
            </p:txBody>
          </p:sp>
        </mc:Choice>
        <mc:Fallback xmlns="">
          <p:sp>
            <p:nvSpPr>
              <p:cNvPr id="5" name="正方形/長方形 4"/>
              <p:cNvSpPr>
                <a:spLocks noRot="1" noChangeAspect="1" noMove="1" noResize="1" noEditPoints="1" noAdjustHandles="1" noChangeArrowheads="1" noChangeShapeType="1" noTextEdit="1"/>
              </p:cNvSpPr>
              <p:nvPr/>
            </p:nvSpPr>
            <p:spPr>
              <a:xfrm>
                <a:off x="956938" y="4033239"/>
                <a:ext cx="7349833" cy="728789"/>
              </a:xfrm>
              <a:prstGeom prst="rect">
                <a:avLst/>
              </a:prstGeom>
              <a:blipFill rotWithShape="0">
                <a:blip r:embed="rId4"/>
                <a:stretch>
                  <a:fillRect t="-4202" r="-498" b="-14286"/>
                </a:stretch>
              </a:blipFill>
            </p:spPr>
            <p:txBody>
              <a:bodyPr/>
              <a:lstStyle/>
              <a:p>
                <a:r>
                  <a:rPr lang="ja-JP" altLang="en-US">
                    <a:noFill/>
                  </a:rPr>
                  <a:t> </a:t>
                </a:r>
              </a:p>
            </p:txBody>
          </p:sp>
        </mc:Fallback>
      </mc:AlternateContent>
      <p:sp>
        <p:nvSpPr>
          <p:cNvPr id="9" name="二等辺三角形 8"/>
          <p:cNvSpPr/>
          <p:nvPr/>
        </p:nvSpPr>
        <p:spPr>
          <a:xfrm rot="10800000">
            <a:off x="3994416" y="4979725"/>
            <a:ext cx="1274878" cy="215020"/>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1333515" y="5412443"/>
            <a:ext cx="6596678"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少し先での位置を用いることで，勾配が変化する前に，</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あらかじめその変化に対応できるよう改良されている</a:t>
            </a:r>
          </a:p>
        </p:txBody>
      </p:sp>
    </p:spTree>
    <p:extLst>
      <p:ext uri="{BB962C8B-B14F-4D97-AF65-F5344CB8AC3E}">
        <p14:creationId xmlns:p14="http://schemas.microsoft.com/office/powerpoint/2010/main" val="21328288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2.3 </a:t>
            </a:r>
            <a:r>
              <a:rPr kumimoji="1" lang="ja-JP" altLang="en-US" sz="2800" dirty="0">
                <a:solidFill>
                  <a:schemeClr val="bg1"/>
                </a:solidFill>
              </a:rPr>
              <a:t>統計入門</a:t>
            </a: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7886700" cy="4351338"/>
          </a:xfrm>
        </p:spPr>
        <p:txBody>
          <a:bodyPr>
            <a:normAutofit/>
          </a:bodyPr>
          <a:lstStyle/>
          <a:p>
            <a:pPr marL="0" indent="0">
              <a:buNone/>
            </a:pPr>
            <a:r>
              <a:rPr lang="ja-JP" altLang="en-US" sz="1800" dirty="0">
                <a:solidFill>
                  <a:srgbClr val="FF0000"/>
                </a:solidFill>
              </a:rPr>
              <a:t>機械学習の基本は統計学！</a:t>
            </a:r>
            <a:endParaRPr lang="en-US" altLang="ja-JP" sz="1800" dirty="0">
              <a:solidFill>
                <a:srgbClr val="FF0000"/>
              </a:solidFill>
            </a:endParaRPr>
          </a:p>
          <a:p>
            <a:pPr marL="0" indent="0">
              <a:buNone/>
            </a:pPr>
            <a:r>
              <a:rPr kumimoji="1" lang="en-US" altLang="ja-JP" sz="1800" dirty="0"/>
              <a:t>2.3.1</a:t>
            </a:r>
            <a:r>
              <a:rPr kumimoji="1" lang="ja-JP" altLang="en-US" sz="1800" dirty="0"/>
              <a:t>　標本と推定</a:t>
            </a:r>
            <a:endParaRPr kumimoji="1" lang="en-US" altLang="ja-JP" sz="1800" dirty="0"/>
          </a:p>
          <a:p>
            <a:pPr marL="0" indent="0">
              <a:buNone/>
            </a:pPr>
            <a:r>
              <a:rPr lang="en-US" altLang="ja-JP" sz="1800" dirty="0"/>
              <a:t>2.3.2</a:t>
            </a:r>
            <a:r>
              <a:rPr lang="ja-JP" altLang="en-US" sz="1800" dirty="0"/>
              <a:t>　点推定　　　　　　</a:t>
            </a:r>
            <a:endParaRPr lang="en-US" altLang="ja-JP" sz="1800" dirty="0"/>
          </a:p>
          <a:p>
            <a:pPr marL="0" indent="0">
              <a:buNone/>
            </a:pPr>
            <a:r>
              <a:rPr kumimoji="1" lang="en-US" altLang="ja-JP" sz="1800" dirty="0"/>
              <a:t>2.3.3 </a:t>
            </a:r>
            <a:r>
              <a:rPr lang="ja-JP" altLang="en-US" sz="1800" dirty="0"/>
              <a:t>　最尤推定</a:t>
            </a:r>
            <a:endParaRPr kumimoji="1" lang="ja-JP" altLang="en-US" sz="1800" dirty="0"/>
          </a:p>
        </p:txBody>
      </p:sp>
      <p:sp>
        <p:nvSpPr>
          <p:cNvPr id="5" name="右中かっこ 4"/>
          <p:cNvSpPr/>
          <p:nvPr/>
        </p:nvSpPr>
        <p:spPr>
          <a:xfrm>
            <a:off x="2142999" y="922455"/>
            <a:ext cx="340745" cy="1127895"/>
          </a:xfrm>
          <a:prstGeom prst="rightBrace">
            <a:avLst>
              <a:gd name="adj1" fmla="val 2364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ja-JP" altLang="en-US">
              <a:solidFill>
                <a:prstClr val="black"/>
              </a:solidFill>
            </a:endParaRPr>
          </a:p>
        </p:txBody>
      </p:sp>
      <p:sp>
        <p:nvSpPr>
          <p:cNvPr id="6" name="テキスト ボックス 5"/>
          <p:cNvSpPr txBox="1"/>
          <p:nvPr/>
        </p:nvSpPr>
        <p:spPr>
          <a:xfrm>
            <a:off x="2936553" y="1163236"/>
            <a:ext cx="5493812" cy="646331"/>
          </a:xfrm>
          <a:prstGeom prst="rect">
            <a:avLst/>
          </a:prstGeom>
          <a:noFill/>
        </p:spPr>
        <p:txBody>
          <a:bodyPr wrap="none" rtlCol="0">
            <a:spAutoFit/>
          </a:bodyPr>
          <a:lstStyle/>
          <a:p>
            <a:pPr defTabSz="457200"/>
            <a:r>
              <a:rPr lang="ja-JP" altLang="en-US" dirty="0">
                <a:solidFill>
                  <a:prstClr val="black"/>
                </a:solidFill>
              </a:rPr>
              <a:t>基礎ゼミなどで扱った内容が多いので割愛します！</a:t>
            </a:r>
            <a:endParaRPr lang="en-US" altLang="ja-JP" dirty="0">
              <a:solidFill>
                <a:prstClr val="black"/>
              </a:solidFill>
            </a:endParaRPr>
          </a:p>
          <a:p>
            <a:pPr defTabSz="457200"/>
            <a:r>
              <a:rPr lang="ja-JP" altLang="en-US" dirty="0">
                <a:solidFill>
                  <a:prstClr val="black"/>
                </a:solidFill>
              </a:rPr>
              <a:t>忘れた人は読んでみてください．</a:t>
            </a:r>
          </a:p>
        </p:txBody>
      </p:sp>
      <p:sp>
        <p:nvSpPr>
          <p:cNvPr id="4" name="スライド番号プレースホルダー 3">
            <a:extLst>
              <a:ext uri="{FF2B5EF4-FFF2-40B4-BE49-F238E27FC236}">
                <a16:creationId xmlns:a16="http://schemas.microsoft.com/office/drawing/2014/main" xmlns="" id="{1BC37853-BEE0-437A-9E50-8DC2A4055B6F}"/>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5</a:t>
            </a:fld>
            <a:endParaRPr kumimoji="1" lang="ja-JP" altLang="en-US">
              <a:solidFill>
                <a:prstClr val="black">
                  <a:tint val="75000"/>
                </a:prstClr>
              </a:solidFill>
            </a:endParaRPr>
          </a:p>
        </p:txBody>
      </p:sp>
    </p:spTree>
    <p:extLst>
      <p:ext uri="{BB962C8B-B14F-4D97-AF65-F5344CB8AC3E}">
        <p14:creationId xmlns:p14="http://schemas.microsoft.com/office/powerpoint/2010/main" val="75467415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50</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220326" y="919065"/>
            <a:ext cx="8705223" cy="707886"/>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＊勾配降下方には１つの学習率しかない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⇒実際にはパラメータ空間の座標方向によって誤差関数の勾配は異なる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435834" y="3141978"/>
            <a:ext cx="1890261"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AdaGrad</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2129411" y="3260170"/>
                <a:ext cx="5173917" cy="8188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b="1" i="1">
                              <a:solidFill>
                                <a:prstClr val="black"/>
                              </a:solidFill>
                              <a:latin typeface="Cambria Math" panose="02040503050406030204" pitchFamily="18" charset="0"/>
                            </a:rPr>
                            <m:t>𝝎</m:t>
                          </m:r>
                        </m:e>
                        <m:sub>
                          <m:r>
                            <a:rPr lang="en-US" altLang="ja-JP" i="1">
                              <a:solidFill>
                                <a:prstClr val="black"/>
                              </a:solidFill>
                              <a:latin typeface="Cambria Math" panose="02040503050406030204" pitchFamily="18" charset="0"/>
                            </a:rPr>
                            <m:t>𝑖</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𝜂</m:t>
                          </m:r>
                        </m:num>
                        <m:den>
                          <m:rad>
                            <m:radPr>
                              <m:degHide m:val="on"/>
                              <m:ctrlPr>
                                <a:rPr lang="en-US" altLang="ja-JP" i="1">
                                  <a:solidFill>
                                    <a:prstClr val="black"/>
                                  </a:solidFill>
                                  <a:latin typeface="Cambria Math" panose="02040503050406030204" pitchFamily="18" charset="0"/>
                                </a:rPr>
                              </m:ctrlPr>
                            </m:radPr>
                            <m:deg/>
                            <m:e>
                              <m:nary>
                                <m:naryPr>
                                  <m:chr m:val="∑"/>
                                  <m:limLoc m:val="subSup"/>
                                  <m:ctrlPr>
                                    <a:rPr lang="en-US" altLang="ja-JP" i="1">
                                      <a:solidFill>
                                        <a:prstClr val="black"/>
                                      </a:solidFill>
                                      <a:latin typeface="Cambria Math" panose="02040503050406030204" pitchFamily="18" charset="0"/>
                                    </a:rPr>
                                  </m:ctrlPr>
                                </m:naryPr>
                                <m:sub>
                                  <m:r>
                                    <m:rPr>
                                      <m:brk m:alnAt="25"/>
                                    </m:rPr>
                                    <a:rPr lang="en-US" altLang="ja-JP" i="1">
                                      <a:solidFill>
                                        <a:prstClr val="black"/>
                                      </a:solidFill>
                                      <a:latin typeface="Cambria Math" panose="02040503050406030204" pitchFamily="18" charset="0"/>
                                    </a:rPr>
                                    <m:t>𝑠</m:t>
                                  </m:r>
                                  <m:r>
                                    <a:rPr lang="en-US" altLang="ja-JP" i="1">
                                      <a:solidFill>
                                        <a:prstClr val="black"/>
                                      </a:solidFill>
                                      <a:latin typeface="Cambria Math" panose="02040503050406030204" pitchFamily="18" charset="0"/>
                                    </a:rPr>
                                    <m:t>=</m:t>
                                  </m:r>
                                  <m:r>
                                    <m:rPr>
                                      <m:brk m:alnAt="25"/>
                                    </m:rP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𝑡</m:t>
                                  </m:r>
                                </m:sup>
                                <m:e>
                                  <m:sSup>
                                    <m:sSupPr>
                                      <m:ctrlPr>
                                        <a:rPr lang="en-US" altLang="ja-JP" i="1">
                                          <a:solidFill>
                                            <a:prstClr val="black"/>
                                          </a:solidFill>
                                          <a:latin typeface="Cambria Math" panose="02040503050406030204" pitchFamily="18" charset="0"/>
                                        </a:rPr>
                                      </m:ctrlPr>
                                    </m:sSupPr>
                                    <m:e>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sSub>
                                            <m:sSubPr>
                                              <m:ctrlPr>
                                                <a:rPr lang="en-US" altLang="ja-JP" i="1">
                                                  <a:solidFill>
                                                    <a:prstClr val="black"/>
                                                  </a:solidFill>
                                                  <a:latin typeface="Cambria Math" panose="02040503050406030204" pitchFamily="18" charset="0"/>
                                                  <a:ea typeface="Cambria Math" panose="02040503050406030204" pitchFamily="18" charset="0"/>
                                                </a:rPr>
                                              </m:ctrlPr>
                                            </m:sSubPr>
                                            <m:e>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𝜔</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𝑠</m:t>
                                                          </m:r>
                                                        </m:e>
                                                      </m:d>
                                                    </m:sup>
                                                  </m:sSup>
                                                </m:e>
                                              </m:d>
                                            </m:e>
                                            <m:sub>
                                              <m:r>
                                                <a:rPr lang="en-US" altLang="ja-JP" i="1">
                                                  <a:solidFill>
                                                    <a:prstClr val="black"/>
                                                  </a:solidFill>
                                                  <a:latin typeface="Cambria Math" panose="02040503050406030204" pitchFamily="18" charset="0"/>
                                                  <a:ea typeface="Cambria Math" panose="02040503050406030204" pitchFamily="18" charset="0"/>
                                                </a:rPr>
                                                <m:t>𝑖</m:t>
                                              </m:r>
                                            </m:sub>
                                          </m:sSub>
                                        </m:e>
                                      </m:d>
                                    </m:e>
                                    <m:sup>
                                      <m:r>
                                        <a:rPr lang="en-US" altLang="ja-JP" i="1">
                                          <a:solidFill>
                                            <a:prstClr val="black"/>
                                          </a:solidFill>
                                          <a:latin typeface="Cambria Math" panose="02040503050406030204" pitchFamily="18" charset="0"/>
                                        </a:rPr>
                                        <m:t>2</m:t>
                                      </m:r>
                                    </m:sup>
                                  </m:sSup>
                                </m:e>
                              </m:nary>
                            </m:e>
                          </m:rad>
                        </m:den>
                      </m:f>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sSub>
                        <m:sSubPr>
                          <m:ctrlPr>
                            <a:rPr lang="en-US" altLang="ja-JP" i="1">
                              <a:solidFill>
                                <a:prstClr val="black"/>
                              </a:solidFill>
                              <a:latin typeface="Cambria Math" panose="02040503050406030204" pitchFamily="18" charset="0"/>
                              <a:ea typeface="Cambria Math" panose="02040503050406030204" pitchFamily="18" charset="0"/>
                            </a:rPr>
                          </m:ctrlPr>
                        </m:sSubPr>
                        <m:e>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e>
                        <m:sub>
                          <m:r>
                            <a:rPr lang="en-US" altLang="ja-JP" i="1">
                              <a:solidFill>
                                <a:prstClr val="black"/>
                              </a:solidFill>
                              <a:latin typeface="Cambria Math" panose="02040503050406030204" pitchFamily="18" charset="0"/>
                              <a:ea typeface="Cambria Math" panose="02040503050406030204" pitchFamily="18" charset="0"/>
                            </a:rPr>
                            <m:t>𝑖</m:t>
                          </m:r>
                        </m:sub>
                      </m:sSub>
                      <m:r>
                        <a:rPr lang="en-US" altLang="ja-JP" i="1">
                          <a:solidFill>
                            <a:prstClr val="black"/>
                          </a:solidFill>
                          <a:latin typeface="Cambria Math" panose="02040503050406030204" pitchFamily="18" charset="0"/>
                          <a:ea typeface="Cambria Math" panose="02040503050406030204" pitchFamily="18" charset="0"/>
                        </a:rPr>
                        <m:t>          (4.25)</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129411" y="3260170"/>
                <a:ext cx="5173917" cy="818879"/>
              </a:xfrm>
              <a:prstGeom prst="rect">
                <a:avLst/>
              </a:prstGeom>
              <a:blipFill rotWithShape="0">
                <a:blip r:embed="rId2"/>
                <a:stretch>
                  <a:fillRect b="-74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267797" y="1722745"/>
                <a:ext cx="8560120" cy="1323439"/>
              </a:xfrm>
              <a:prstGeom prst="rect">
                <a:avLst/>
              </a:prstGeom>
              <a:ln w="38100">
                <a:solidFill>
                  <a:srgbClr val="002060"/>
                </a:solidFill>
                <a:prstDash val="dash"/>
              </a:ln>
            </p:spPr>
            <p:txBody>
              <a:bodyPr wrap="square">
                <a:spAutoFit/>
              </a:bodyPr>
              <a:lstStyle/>
              <a:p>
                <a:r>
                  <a:rPr lang="en-US" altLang="ja-JP" sz="2000" dirty="0">
                    <a:solidFill>
                      <a:prstClr val="black"/>
                    </a:solidFill>
                    <a:latin typeface="HG丸ｺﾞｼｯｸM-PRO" panose="020F0600000000000000" pitchFamily="50" charset="-128"/>
                    <a:ea typeface="HG丸ｺﾞｼｯｸM-PRO" panose="020F0600000000000000" pitchFamily="50" charset="-128"/>
                  </a:rPr>
                  <a:t>ex)</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1</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方向は急勾配，</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2</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方向は緩勾配であれば，学習率が１つの勾配法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では</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1</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方向のみ学習が進行してしまう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仮に複数の学習率が導入できたなら，収束するまでの時間は短縮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できるが，トライアンドエラーの負担が大きくなる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267797" y="1722745"/>
                <a:ext cx="8560120" cy="1323439"/>
              </a:xfrm>
              <a:prstGeom prst="rect">
                <a:avLst/>
              </a:prstGeom>
              <a:blipFill rotWithShape="0">
                <a:blip r:embed="rId3"/>
                <a:stretch>
                  <a:fillRect l="-567" t="-2242" r="-426" b="-5830"/>
                </a:stretch>
              </a:blipFill>
              <a:ln w="38100">
                <a:solidFill>
                  <a:srgbClr val="002060"/>
                </a:solidFill>
                <a:prstDash val="dash"/>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1408677" y="4081245"/>
                <a:ext cx="6328520" cy="487378"/>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左辺：</a:t>
                </a:r>
                <a14:m>
                  <m:oMath xmlns:m="http://schemas.openxmlformats.org/officeDocument/2006/math">
                    <m:r>
                      <a:rPr lang="ja-JP" altLang="en-US" sz="2400" i="1">
                        <a:solidFill>
                          <a:prstClr val="black"/>
                        </a:solidFill>
                        <a:latin typeface="Cambria Math" panose="02040503050406030204" pitchFamily="18" charset="0"/>
                      </a:rPr>
                      <m:t>∆</m:t>
                    </m:r>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ja-JP" altLang="en-US" sz="2000" b="1" i="1">
                            <a:solidFill>
                              <a:prstClr val="black"/>
                            </a:solidFill>
                            <a:latin typeface="Cambria Math" panose="02040503050406030204" pitchFamily="18" charset="0"/>
                            <a:ea typeface="Cambria Math" panose="02040503050406030204" pitchFamily="18" charset="0"/>
                          </a:rPr>
                          <m:t>𝝎</m:t>
                        </m:r>
                      </m:e>
                      <m:sup>
                        <m:d>
                          <m:dPr>
                            <m:ctrlPr>
                              <a:rPr lang="en-US" altLang="ja-JP" sz="2000" i="1">
                                <a:solidFill>
                                  <a:prstClr val="black"/>
                                </a:solidFill>
                                <a:latin typeface="Cambria Math" panose="02040503050406030204" pitchFamily="18" charset="0"/>
                                <a:ea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𝑡</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の第</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i</a:t>
                </a:r>
                <a:r>
                  <a:rPr lang="ja-JP" altLang="en-US" sz="2000" dirty="0">
                    <a:solidFill>
                      <a:prstClr val="black"/>
                    </a:solidFill>
                    <a:latin typeface="HG丸ｺﾞｼｯｸM-PRO" panose="020F0600000000000000" pitchFamily="50" charset="-128"/>
                    <a:ea typeface="HG丸ｺﾞｼｯｸM-PRO" panose="020F0600000000000000" pitchFamily="50" charset="-128"/>
                  </a:rPr>
                  <a:t>成分　，　</a:t>
                </a:r>
                <a14:m>
                  <m:oMath xmlns:m="http://schemas.openxmlformats.org/officeDocument/2006/math">
                    <m:r>
                      <a:rPr lang="en-US" altLang="ja-JP" sz="2000" i="1">
                        <a:solidFill>
                          <a:prstClr val="black"/>
                        </a:solidFill>
                        <a:latin typeface="Cambria Math" panose="02040503050406030204" pitchFamily="18" charset="0"/>
                        <a:ea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𝐸</m:t>
                    </m:r>
                    <m:sSub>
                      <m:sSubPr>
                        <m:ctrlPr>
                          <a:rPr lang="en-US" altLang="ja-JP" sz="2000" i="1">
                            <a:solidFill>
                              <a:prstClr val="black"/>
                            </a:solidFill>
                            <a:latin typeface="Cambria Math" panose="02040503050406030204" pitchFamily="18" charset="0"/>
                            <a:ea typeface="Cambria Math" panose="02040503050406030204" pitchFamily="18" charset="0"/>
                          </a:rPr>
                        </m:ctrlPr>
                      </m:sSubPr>
                      <m:e>
                        <m:d>
                          <m:dPr>
                            <m:ctrlPr>
                              <a:rPr lang="en-US" altLang="ja-JP" sz="2000" i="1">
                                <a:solidFill>
                                  <a:prstClr val="black"/>
                                </a:solidFill>
                                <a:latin typeface="Cambria Math" panose="02040503050406030204" pitchFamily="18" charset="0"/>
                                <a:ea typeface="Cambria Math" panose="02040503050406030204" pitchFamily="18" charset="0"/>
                              </a:rPr>
                            </m:ctrlPr>
                          </m:dPr>
                          <m:e>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ja-JP" altLang="en-US" sz="2000" b="1" i="1">
                                    <a:solidFill>
                                      <a:prstClr val="black"/>
                                    </a:solidFill>
                                    <a:latin typeface="Cambria Math" panose="02040503050406030204" pitchFamily="18" charset="0"/>
                                    <a:ea typeface="Cambria Math" panose="02040503050406030204" pitchFamily="18" charset="0"/>
                                  </a:rPr>
                                  <m:t>𝝎</m:t>
                                </m:r>
                              </m:e>
                              <m:sup>
                                <m:d>
                                  <m:dPr>
                                    <m:ctrlPr>
                                      <a:rPr lang="en-US" altLang="ja-JP" sz="2000" i="1">
                                        <a:solidFill>
                                          <a:prstClr val="black"/>
                                        </a:solidFill>
                                        <a:latin typeface="Cambria Math" panose="02040503050406030204" pitchFamily="18" charset="0"/>
                                        <a:ea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𝑡</m:t>
                                    </m:r>
                                  </m:e>
                                </m:d>
                              </m:sup>
                            </m:sSup>
                          </m:e>
                        </m:d>
                      </m:e>
                      <m:sub>
                        <m:r>
                          <a:rPr lang="en-US" altLang="ja-JP" sz="2000" i="1">
                            <a:solidFill>
                              <a:prstClr val="black"/>
                            </a:solidFill>
                            <a:latin typeface="Cambria Math" panose="02040503050406030204" pitchFamily="18" charset="0"/>
                            <a:ea typeface="Cambria Math" panose="02040503050406030204" pitchFamily="18" charset="0"/>
                          </a:rPr>
                          <m:t>𝑖</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：勾配の第</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i</a:t>
                </a:r>
                <a:r>
                  <a:rPr lang="ja-JP" altLang="en-US" sz="2000" dirty="0">
                    <a:solidFill>
                      <a:prstClr val="black"/>
                    </a:solidFill>
                    <a:latin typeface="HG丸ｺﾞｼｯｸM-PRO" panose="020F0600000000000000" pitchFamily="50" charset="-128"/>
                    <a:ea typeface="HG丸ｺﾞｼｯｸM-PRO" panose="020F0600000000000000" pitchFamily="50" charset="-128"/>
                  </a:rPr>
                  <a:t>成分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1408677" y="4081245"/>
                <a:ext cx="6328520" cy="487378"/>
              </a:xfrm>
              <a:prstGeom prst="rect">
                <a:avLst/>
              </a:prstGeom>
              <a:blipFill rotWithShape="0">
                <a:blip r:embed="rId4"/>
                <a:stretch>
                  <a:fillRect l="-963" t="-2500" r="-1060" b="-75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1335594" y="4667305"/>
                <a:ext cx="6761550" cy="1872757"/>
              </a:xfrm>
              <a:prstGeom prst="rect">
                <a:avLst/>
              </a:prstGeom>
              <a:solidFill>
                <a:schemeClr val="accent5">
                  <a:lumMod val="20000"/>
                  <a:lumOff val="80000"/>
                </a:schemeClr>
              </a:solidFill>
              <a:ln w="38100">
                <a:solidFill>
                  <a:srgbClr val="002060"/>
                </a:solidFill>
              </a:ln>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学習率を過去の勾配成分の二乗和の平方根で除している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⇒勾配値が大きな方向：学習率を減少</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勾配値が小さな方向：学習率を増大</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8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＊欠点：初期の勾配が大きいと更新量</a:t>
                </a:r>
                <a14:m>
                  <m:oMath xmlns:m="http://schemas.openxmlformats.org/officeDocument/2006/math">
                    <m:r>
                      <a:rPr lang="ja-JP" altLang="en-US" sz="2000" i="1">
                        <a:solidFill>
                          <a:prstClr val="black"/>
                        </a:solidFill>
                        <a:latin typeface="Cambria Math" panose="02040503050406030204" pitchFamily="18" charset="0"/>
                      </a:rPr>
                      <m:t>∆</m:t>
                    </m:r>
                    <m:sSubSup>
                      <m:sSubSupPr>
                        <m:ctrlPr>
                          <a:rPr lang="en-US" altLang="ja-JP" sz="2000" i="1">
                            <a:solidFill>
                              <a:prstClr val="black"/>
                            </a:solidFill>
                            <a:latin typeface="Cambria Math" panose="02040503050406030204" pitchFamily="18" charset="0"/>
                          </a:rPr>
                        </m:ctrlPr>
                      </m:sSubSupPr>
                      <m:e>
                        <m:r>
                          <a:rPr lang="ja-JP" altLang="en-US" sz="2000" b="1" i="1">
                            <a:solidFill>
                              <a:prstClr val="black"/>
                            </a:solidFill>
                            <a:latin typeface="Cambria Math" panose="02040503050406030204" pitchFamily="18" charset="0"/>
                          </a:rPr>
                          <m:t>𝝎</m:t>
                        </m:r>
                      </m:e>
                      <m:sub>
                        <m:r>
                          <a:rPr lang="en-US" altLang="ja-JP" sz="2000" i="1">
                            <a:solidFill>
                              <a:prstClr val="black"/>
                            </a:solidFill>
                            <a:latin typeface="Cambria Math" panose="02040503050406030204" pitchFamily="18" charset="0"/>
                          </a:rPr>
                          <m:t>𝑖</m:t>
                        </m:r>
                      </m:sub>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𝑡</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がすぐに</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小さくなる，</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になると有限値に戻らない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1335594" y="4667305"/>
                <a:ext cx="6761550" cy="1872757"/>
              </a:xfrm>
              <a:prstGeom prst="rect">
                <a:avLst/>
              </a:prstGeom>
              <a:blipFill rotWithShape="0">
                <a:blip r:embed="rId5"/>
                <a:stretch>
                  <a:fillRect l="-628" t="-958" b="-1917"/>
                </a:stretch>
              </a:blipFill>
              <a:ln w="38100">
                <a:solidFill>
                  <a:srgbClr val="002060"/>
                </a:solidFill>
              </a:ln>
            </p:spPr>
            <p:txBody>
              <a:bodyPr/>
              <a:lstStyle/>
              <a:p>
                <a:r>
                  <a:rPr lang="ja-JP" altLang="en-US">
                    <a:noFill/>
                  </a:rPr>
                  <a:t> </a:t>
                </a:r>
              </a:p>
            </p:txBody>
          </p:sp>
        </mc:Fallback>
      </mc:AlternateContent>
    </p:spTree>
    <p:extLst>
      <p:ext uri="{BB962C8B-B14F-4D97-AF65-F5344CB8AC3E}">
        <p14:creationId xmlns:p14="http://schemas.microsoft.com/office/powerpoint/2010/main" val="41741806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51</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改良された勾配降下法</a:t>
            </a:r>
          </a:p>
        </p:txBody>
      </p:sp>
      <p:sp>
        <p:nvSpPr>
          <p:cNvPr id="4" name="正方形/長方形 3"/>
          <p:cNvSpPr/>
          <p:nvPr/>
        </p:nvSpPr>
        <p:spPr>
          <a:xfrm>
            <a:off x="435834" y="1053255"/>
            <a:ext cx="3685624"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RMSprop</a:t>
            </a:r>
            <a:r>
              <a:rPr lang="ja-JP" altLang="en-US" sz="2000" dirty="0">
                <a:solidFill>
                  <a:prstClr val="black"/>
                </a:solidFill>
                <a:latin typeface="HG丸ｺﾞｼｯｸM-PRO" panose="020F0600000000000000" pitchFamily="50" charset="-128"/>
                <a:ea typeface="HG丸ｺﾞｼｯｸM-PRO" panose="020F0600000000000000" pitchFamily="50" charset="-128"/>
              </a:rPr>
              <a:t>”</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AdaGrad</a:t>
            </a:r>
            <a:r>
              <a:rPr lang="ja-JP" altLang="en-US" sz="2000" dirty="0">
                <a:solidFill>
                  <a:prstClr val="black"/>
                </a:solidFill>
                <a:latin typeface="HG丸ｺﾞｼｯｸM-PRO" panose="020F0600000000000000" pitchFamily="50" charset="-128"/>
                <a:ea typeface="HG丸ｺﾞｼｯｸM-PRO" panose="020F0600000000000000" pitchFamily="50" charset="-128"/>
              </a:rPr>
              <a:t>”の欠点を解消</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2107133" y="1879353"/>
                <a:ext cx="4814972" cy="4692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𝑣</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sub>
                      </m:sSub>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𝜌</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𝑣</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b>
                      </m:sSub>
                      <m:r>
                        <a:rPr lang="en-US" altLang="ja-JP" i="1">
                          <a:solidFill>
                            <a:prstClr val="black"/>
                          </a:solidFill>
                          <a:latin typeface="Cambria Math" panose="02040503050406030204" pitchFamily="18" charset="0"/>
                        </a:rPr>
                        <m:t>+</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1−</m:t>
                          </m:r>
                          <m:r>
                            <a:rPr lang="ja-JP" altLang="en-US" i="1">
                              <a:solidFill>
                                <a:prstClr val="black"/>
                              </a:solidFill>
                              <a:latin typeface="Cambria Math" panose="02040503050406030204" pitchFamily="18" charset="0"/>
                            </a:rPr>
                            <m:t>𝜌</m:t>
                          </m:r>
                        </m:e>
                      </m:d>
                      <m:sSup>
                        <m:sSupPr>
                          <m:ctrlPr>
                            <a:rPr lang="en-US" altLang="ja-JP" i="1">
                              <a:solidFill>
                                <a:prstClr val="black"/>
                              </a:solidFill>
                              <a:latin typeface="Cambria Math" panose="02040503050406030204" pitchFamily="18" charset="0"/>
                            </a:rPr>
                          </m:ctrlPr>
                        </m:sSupPr>
                        <m:e>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sSub>
                                <m:sSubPr>
                                  <m:ctrlPr>
                                    <a:rPr lang="en-US" altLang="ja-JP" i="1">
                                      <a:solidFill>
                                        <a:prstClr val="black"/>
                                      </a:solidFill>
                                      <a:latin typeface="Cambria Math" panose="02040503050406030204" pitchFamily="18" charset="0"/>
                                    </a:rPr>
                                  </m:ctrlPr>
                                </m:sSubPr>
                                <m:e>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p>
                                    </m:e>
                                  </m:d>
                                </m:e>
                                <m:sub>
                                  <m:r>
                                    <a:rPr lang="en-US" altLang="ja-JP" i="1">
                                      <a:solidFill>
                                        <a:prstClr val="black"/>
                                      </a:solidFill>
                                      <a:latin typeface="Cambria Math" panose="02040503050406030204" pitchFamily="18" charset="0"/>
                                    </a:rPr>
                                    <m:t>𝑖</m:t>
                                  </m:r>
                                </m:sub>
                              </m:sSub>
                            </m:e>
                          </m:d>
                        </m:e>
                        <m:sup>
                          <m:r>
                            <a:rPr lang="en-US" altLang="ja-JP" i="1">
                              <a:solidFill>
                                <a:prstClr val="black"/>
                              </a:solidFill>
                              <a:latin typeface="Cambria Math" panose="02040503050406030204" pitchFamily="18" charset="0"/>
                            </a:rPr>
                            <m:t>2</m:t>
                          </m:r>
                        </m:sup>
                      </m:sSup>
                      <m:r>
                        <a:rPr lang="en-US" altLang="ja-JP" i="1">
                          <a:solidFill>
                            <a:prstClr val="black"/>
                          </a:solidFill>
                          <a:latin typeface="Cambria Math" panose="02040503050406030204" pitchFamily="18" charset="0"/>
                        </a:rPr>
                        <m:t>         (4.26)</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107133" y="1879353"/>
                <a:ext cx="4814972" cy="469231"/>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107133" y="2505029"/>
                <a:ext cx="4137799" cy="59061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b="1" i="1">
                              <a:solidFill>
                                <a:prstClr val="black"/>
                              </a:solidFill>
                              <a:latin typeface="Cambria Math" panose="02040503050406030204" pitchFamily="18" charset="0"/>
                            </a:rPr>
                            <m:t>𝝎</m:t>
                          </m:r>
                        </m:e>
                        <m:sub>
                          <m:r>
                            <a:rPr lang="en-US" altLang="ja-JP" i="1">
                              <a:solidFill>
                                <a:prstClr val="black"/>
                              </a:solidFill>
                              <a:latin typeface="Cambria Math" panose="02040503050406030204" pitchFamily="18" charset="0"/>
                            </a:rPr>
                            <m:t>𝑖</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𝑡</m:t>
                              </m:r>
                            </m:e>
                          </m:d>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𝜂</m:t>
                          </m:r>
                        </m:num>
                        <m:den>
                          <m:rad>
                            <m:radPr>
                              <m:degHide m:val="on"/>
                              <m:ctrlPr>
                                <a:rPr lang="en-US" altLang="ja-JP" i="1">
                                  <a:solidFill>
                                    <a:prstClr val="black"/>
                                  </a:solidFill>
                                  <a:latin typeface="Cambria Math" panose="02040503050406030204" pitchFamily="18" charset="0"/>
                                </a:rPr>
                              </m:ctrlPr>
                            </m:radPr>
                            <m:deg/>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𝑣</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sub>
                              </m:sSub>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𝜖</m:t>
                              </m:r>
                            </m:e>
                          </m:rad>
                        </m:den>
                      </m:f>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𝐸</m:t>
                      </m:r>
                      <m:sSub>
                        <m:sSubPr>
                          <m:ctrlPr>
                            <a:rPr lang="en-US" altLang="ja-JP" i="1">
                              <a:solidFill>
                                <a:prstClr val="black"/>
                              </a:solidFill>
                              <a:latin typeface="Cambria Math" panose="02040503050406030204" pitchFamily="18" charset="0"/>
                              <a:ea typeface="Cambria Math" panose="02040503050406030204" pitchFamily="18" charset="0"/>
                            </a:rPr>
                          </m:ctrlPr>
                        </m:sSubPr>
                        <m:e>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b="1" i="1">
                                      <a:solidFill>
                                        <a:prstClr val="black"/>
                                      </a:solidFill>
                                      <a:latin typeface="Cambria Math" panose="02040503050406030204" pitchFamily="18" charset="0"/>
                                      <a:ea typeface="Cambria Math" panose="02040503050406030204" pitchFamily="18" charset="0"/>
                                    </a:rPr>
                                    <m:t>𝝎</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𝑡</m:t>
                                      </m:r>
                                    </m:e>
                                  </m:d>
                                </m:sup>
                              </m:sSup>
                            </m:e>
                          </m:d>
                        </m:e>
                        <m:sub>
                          <m:r>
                            <a:rPr lang="en-US" altLang="ja-JP" i="1">
                              <a:solidFill>
                                <a:prstClr val="black"/>
                              </a:solidFill>
                              <a:latin typeface="Cambria Math" panose="02040503050406030204" pitchFamily="18" charset="0"/>
                              <a:ea typeface="Cambria Math" panose="02040503050406030204" pitchFamily="18" charset="0"/>
                            </a:rPr>
                            <m:t>𝑖</m:t>
                          </m:r>
                        </m:sub>
                      </m:sSub>
                      <m:r>
                        <a:rPr lang="en-US" altLang="ja-JP" i="1">
                          <a:solidFill>
                            <a:prstClr val="black"/>
                          </a:solidFill>
                          <a:latin typeface="Cambria Math" panose="02040503050406030204" pitchFamily="18" charset="0"/>
                          <a:ea typeface="Cambria Math" panose="02040503050406030204" pitchFamily="18" charset="0"/>
                        </a:rPr>
                        <m:t>          (4.27)</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107133" y="2505029"/>
                <a:ext cx="4137799" cy="590611"/>
              </a:xfrm>
              <a:prstGeom prst="rect">
                <a:avLst/>
              </a:prstGeom>
              <a:blipFill rotWithShape="0">
                <a:blip r:embed="rId3"/>
                <a:stretch>
                  <a:fillRect b="-10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649193" y="3435585"/>
                <a:ext cx="7352590" cy="413511"/>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初期値</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𝑣</m:t>
                        </m:r>
                      </m:e>
                      <m:sub>
                        <m:r>
                          <a:rPr lang="en-US" altLang="ja-JP" sz="2000" i="1">
                            <a:solidFill>
                              <a:prstClr val="black"/>
                            </a:solidFill>
                            <a:latin typeface="Cambria Math" panose="02040503050406030204" pitchFamily="18" charset="0"/>
                          </a:rPr>
                          <m:t>𝑖</m:t>
                        </m:r>
                        <m:r>
                          <a:rPr lang="en-US" altLang="ja-JP" sz="2000" i="1">
                            <a:solidFill>
                              <a:prstClr val="black"/>
                            </a:solidFill>
                            <a:latin typeface="Cambria Math" panose="02040503050406030204" pitchFamily="18" charset="0"/>
                          </a:rPr>
                          <m:t>,0</m:t>
                        </m:r>
                      </m:sub>
                    </m:sSub>
                    <m:r>
                      <a:rPr lang="en-US" altLang="ja-JP" sz="2000" i="1">
                        <a:solidFill>
                          <a:prstClr val="black"/>
                        </a:solidFill>
                        <a:latin typeface="Cambria Math" panose="02040503050406030204" pitchFamily="18" charset="0"/>
                      </a:rPr>
                      <m:t>=0</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a:t>
                </a:r>
                <a14:m>
                  <m:oMath xmlns:m="http://schemas.openxmlformats.org/officeDocument/2006/math">
                    <m:r>
                      <a:rPr lang="ja-JP" altLang="en-US" sz="2000" i="1">
                        <a:solidFill>
                          <a:prstClr val="black"/>
                        </a:solidFill>
                        <a:latin typeface="Cambria Math" panose="02040503050406030204" pitchFamily="18" charset="0"/>
                      </a:rPr>
                      <m:t>𝜖</m:t>
                    </m:r>
                    <m:r>
                      <a:rPr lang="en-US" altLang="ja-JP" sz="2000" i="1">
                        <a:solidFill>
                          <a:prstClr val="black"/>
                        </a:solidFill>
                        <a:latin typeface="Cambria Math" panose="02040503050406030204" pitchFamily="18" charset="0"/>
                      </a:rPr>
                      <m:t>=</m:t>
                    </m:r>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rPr>
                          <m:t>10</m:t>
                        </m:r>
                      </m:e>
                      <m:sup>
                        <m:r>
                          <a:rPr lang="en-US" altLang="ja-JP" sz="2000" i="1">
                            <a:solidFill>
                              <a:prstClr val="black"/>
                            </a:solidFill>
                            <a:latin typeface="Cambria Math" panose="02040503050406030204" pitchFamily="18" charset="0"/>
                          </a:rPr>
                          <m:t>−6</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として分母が</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にならないようにする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649193" y="3435585"/>
                <a:ext cx="7352590" cy="413511"/>
              </a:xfrm>
              <a:prstGeom prst="rect">
                <a:avLst/>
              </a:prstGeom>
              <a:blipFill rotWithShape="0">
                <a:blip r:embed="rId5"/>
                <a:stretch>
                  <a:fillRect l="-829" t="-13433" r="-83" b="-19403"/>
                </a:stretch>
              </a:blipFill>
            </p:spPr>
            <p:txBody>
              <a:bodyPr/>
              <a:lstStyle/>
              <a:p>
                <a:r>
                  <a:rPr lang="ja-JP" altLang="en-US">
                    <a:noFill/>
                  </a:rPr>
                  <a:t> </a:t>
                </a:r>
              </a:p>
            </p:txBody>
          </p:sp>
        </mc:Fallback>
      </mc:AlternateContent>
      <p:sp>
        <p:nvSpPr>
          <p:cNvPr id="10" name="正方形/長方形 9"/>
          <p:cNvSpPr/>
          <p:nvPr/>
        </p:nvSpPr>
        <p:spPr>
          <a:xfrm>
            <a:off x="575079" y="4182641"/>
            <a:ext cx="7879080" cy="1485022"/>
          </a:xfrm>
          <a:prstGeom prst="rect">
            <a:avLst/>
          </a:prstGeom>
          <a:solidFill>
            <a:schemeClr val="accent5">
              <a:lumMod val="20000"/>
              <a:lumOff val="80000"/>
            </a:schemeClr>
          </a:solidFill>
          <a:ln w="38100">
            <a:solidFill>
              <a:srgbClr val="002060"/>
            </a:solidFill>
          </a:ln>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最近の勾配の履歴のみが影響するため，更新量が消えることがない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鞍点を抜けた後は，モーメンタム法と組み合わされたりする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＊欠点：学習率に鋭敏である事実に改善が見られなかった</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（トライアンドエラーの負担が減っていない）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40323466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52</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5658921"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4.3</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重みパラメータの初期値の取り方</a:t>
            </a:r>
          </a:p>
        </p:txBody>
      </p:sp>
      <p:sp>
        <p:nvSpPr>
          <p:cNvPr id="4" name="正方形/長方形 3"/>
          <p:cNvSpPr/>
          <p:nvPr/>
        </p:nvSpPr>
        <p:spPr>
          <a:xfrm>
            <a:off x="905666" y="1374714"/>
            <a:ext cx="6853158"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重みパラメータの初期値（初めにボールを置く場所）</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⇒勾配降下法での学習がうまくいくかどうかを左右する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二等辺三角形 4"/>
          <p:cNvSpPr/>
          <p:nvPr/>
        </p:nvSpPr>
        <p:spPr>
          <a:xfrm rot="10800000">
            <a:off x="3572146" y="2365701"/>
            <a:ext cx="1520198" cy="18152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正方形/長方形 8"/>
          <p:cNvSpPr/>
          <p:nvPr/>
        </p:nvSpPr>
        <p:spPr>
          <a:xfrm>
            <a:off x="1803348" y="2830325"/>
            <a:ext cx="5057795" cy="707886"/>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実際の研究ではガウス分布や一様分布から</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初期値をサンプリングする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二等辺三角形 9"/>
          <p:cNvSpPr/>
          <p:nvPr/>
        </p:nvSpPr>
        <p:spPr>
          <a:xfrm rot="10800000">
            <a:off x="3572147" y="3821312"/>
            <a:ext cx="1520198" cy="181523"/>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正方形/長方形 10"/>
          <p:cNvSpPr/>
          <p:nvPr/>
        </p:nvSpPr>
        <p:spPr>
          <a:xfrm>
            <a:off x="1290387" y="4285936"/>
            <a:ext cx="6083717"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分布の分散の大きさ次第で学習の成否は様々となる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正方形/長方形 11"/>
          <p:cNvSpPr/>
          <p:nvPr/>
        </p:nvSpPr>
        <p:spPr>
          <a:xfrm>
            <a:off x="901773" y="5383977"/>
            <a:ext cx="4190571"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適した分散の大きさの選び方とは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Tree>
    <p:extLst>
      <p:ext uri="{BB962C8B-B14F-4D97-AF65-F5344CB8AC3E}">
        <p14:creationId xmlns:p14="http://schemas.microsoft.com/office/powerpoint/2010/main" val="16272865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53</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5658921"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4.3</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重みパラメータの初期値の取り方</a:t>
            </a:r>
          </a:p>
        </p:txBody>
      </p:sp>
      <p:sp>
        <p:nvSpPr>
          <p:cNvPr id="4" name="正方形/長方形 3"/>
          <p:cNvSpPr/>
          <p:nvPr/>
        </p:nvSpPr>
        <p:spPr>
          <a:xfrm>
            <a:off x="435834" y="1246685"/>
            <a:ext cx="2589170"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LeCun</a:t>
            </a:r>
            <a:r>
              <a:rPr lang="ja-JP" altLang="en-US" sz="2000" dirty="0">
                <a:solidFill>
                  <a:prstClr val="black"/>
                </a:solidFill>
                <a:latin typeface="HG丸ｺﾞｼｯｸM-PRO" panose="020F0600000000000000" pitchFamily="50" charset="-128"/>
                <a:ea typeface="HG丸ｺﾞｼｯｸM-PRO" panose="020F0600000000000000" pitchFamily="50" charset="-128"/>
              </a:rPr>
              <a:t>の初期化”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306754" y="1898706"/>
                <a:ext cx="6580328"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e>
                          </m:d>
                        </m:sup>
                      </m:sSubSup>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𝒰</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𝑤</m:t>
                          </m:r>
                          <m:r>
                            <a:rPr lang="en-US" altLang="ja-JP" i="1">
                              <a:solidFill>
                                <a:prstClr val="black"/>
                              </a:solidFill>
                              <a:latin typeface="Cambria Math" panose="02040503050406030204" pitchFamily="18" charset="0"/>
                            </a:rPr>
                            <m:t>;−</m:t>
                          </m:r>
                          <m:rad>
                            <m:radPr>
                              <m:degHide m:val="on"/>
                              <m:ctrlPr>
                                <a:rPr lang="en-US" altLang="ja-JP" i="1">
                                  <a:solidFill>
                                    <a:prstClr val="black"/>
                                  </a:solidFill>
                                  <a:latin typeface="Cambria Math" panose="02040503050406030204" pitchFamily="18" charset="0"/>
                                </a:rPr>
                              </m:ctrlPr>
                            </m:radPr>
                            <m:deg/>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3</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den>
                              </m:f>
                            </m:e>
                          </m:rad>
                          <m:r>
                            <a:rPr lang="en-US" altLang="ja-JP" i="1">
                              <a:solidFill>
                                <a:prstClr val="black"/>
                              </a:solidFill>
                              <a:latin typeface="Cambria Math" panose="02040503050406030204" pitchFamily="18" charset="0"/>
                            </a:rPr>
                            <m:t>,</m:t>
                          </m:r>
                          <m:rad>
                            <m:radPr>
                              <m:degHide m:val="on"/>
                              <m:ctrlPr>
                                <a:rPr lang="en-US" altLang="ja-JP" i="1">
                                  <a:solidFill>
                                    <a:prstClr val="black"/>
                                  </a:solidFill>
                                  <a:latin typeface="Cambria Math" panose="02040503050406030204" pitchFamily="18" charset="0"/>
                                </a:rPr>
                              </m:ctrlPr>
                            </m:radPr>
                            <m:deg/>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3</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den>
                              </m:f>
                            </m:e>
                          </m:rad>
                        </m:e>
                      </m:d>
                      <m:r>
                        <a:rPr lang="en-US" altLang="ja-JP"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𝑜𝑟</m:t>
                      </m:r>
                      <m:r>
                        <a:rPr lang="en-US" altLang="ja-JP" i="1">
                          <a:solidFill>
                            <a:prstClr val="black"/>
                          </a:solidFill>
                          <a:latin typeface="Cambria Math" panose="02040503050406030204" pitchFamily="18" charset="0"/>
                        </a:rPr>
                        <m:t>     </m:t>
                      </m:r>
                      <m:r>
                        <a:rPr lang="ja-JP" altLang="en-US" i="1">
                          <a:solidFill>
                            <a:prstClr val="black"/>
                          </a:solidFill>
                          <a:latin typeface="Cambria Math" panose="02040503050406030204" pitchFamily="18" charset="0"/>
                        </a:rPr>
                        <m:t>𝒩</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𝑤</m:t>
                          </m:r>
                          <m:r>
                            <a:rPr lang="en-US" altLang="ja-JP" i="1">
                              <a:solidFill>
                                <a:prstClr val="black"/>
                              </a:solidFill>
                              <a:latin typeface="Cambria Math" panose="02040503050406030204" pitchFamily="18" charset="0"/>
                            </a:rPr>
                            <m:t>;0,</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ad>
                                <m:radPr>
                                  <m:degHide m:val="on"/>
                                  <m:ctrlPr>
                                    <a:rPr lang="en-US" altLang="ja-JP" i="1">
                                      <a:solidFill>
                                        <a:prstClr val="black"/>
                                      </a:solidFill>
                                      <a:latin typeface="Cambria Math" panose="02040503050406030204" pitchFamily="18" charset="0"/>
                                    </a:rPr>
                                  </m:ctrlPr>
                                </m:radPr>
                                <m:deg/>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e>
                              </m:rad>
                            </m:den>
                          </m:f>
                          <m:r>
                            <a:rPr lang="en-US" altLang="ja-JP" i="1">
                              <a:solidFill>
                                <a:prstClr val="black"/>
                              </a:solidFill>
                              <a:latin typeface="Cambria Math" panose="02040503050406030204" pitchFamily="18" charset="0"/>
                            </a:rPr>
                            <m:t> </m:t>
                          </m:r>
                        </m:e>
                      </m:d>
                      <m:r>
                        <a:rPr lang="en-US" altLang="ja-JP" i="1">
                          <a:solidFill>
                            <a:prstClr val="black"/>
                          </a:solidFill>
                          <a:latin typeface="Cambria Math" panose="02040503050406030204" pitchFamily="18" charset="0"/>
                        </a:rPr>
                        <m:t>          (4.44)</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306754" y="1898706"/>
                <a:ext cx="6580328" cy="891719"/>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461138" y="3281189"/>
                <a:ext cx="8271559" cy="567335"/>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重みの初期値を分散</a:t>
                </a:r>
                <a14:m>
                  <m:oMath xmlns:m="http://schemas.openxmlformats.org/officeDocument/2006/math">
                    <m:f>
                      <m:fPr>
                        <m:ctrlPr>
                          <a:rPr lang="en-US" altLang="ja-JP" sz="2000" i="1">
                            <a:solidFill>
                              <a:prstClr val="black"/>
                            </a:solidFill>
                            <a:latin typeface="Cambria Math" panose="02040503050406030204" pitchFamily="18" charset="0"/>
                            <a:ea typeface="HG丸ｺﾞｼｯｸM-PRO" panose="020F0600000000000000" pitchFamily="50" charset="-128"/>
                          </a:rPr>
                        </m:ctrlPr>
                      </m:fPr>
                      <m:num>
                        <m:r>
                          <a:rPr lang="en-US" altLang="ja-JP" sz="2000" i="1">
                            <a:solidFill>
                              <a:prstClr val="black"/>
                            </a:solidFill>
                            <a:latin typeface="Cambria Math" panose="02040503050406030204" pitchFamily="18" charset="0"/>
                            <a:ea typeface="HG丸ｺﾞｼｯｸM-PRO" panose="020F0600000000000000" pitchFamily="50" charset="-128"/>
                          </a:rPr>
                          <m:t>1</m:t>
                        </m:r>
                      </m:num>
                      <m:den>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𝑑</m:t>
                            </m:r>
                          </m:e>
                          <m:sub>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sub>
                        </m:sSub>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の一様分布，ガウス分布からサンプリングする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461138" y="3281189"/>
                <a:ext cx="8271559" cy="567335"/>
              </a:xfrm>
              <a:prstGeom prst="rect">
                <a:avLst/>
              </a:prstGeom>
              <a:blipFill rotWithShape="0">
                <a:blip r:embed="rId3"/>
                <a:stretch>
                  <a:fillRect l="-442" r="-368" b="-2151"/>
                </a:stretch>
              </a:blipFill>
            </p:spPr>
            <p:txBody>
              <a:bodyPr/>
              <a:lstStyle/>
              <a:p>
                <a:r>
                  <a:rPr lang="ja-JP" altLang="en-US">
                    <a:noFill/>
                  </a:rPr>
                  <a:t> </a:t>
                </a:r>
              </a:p>
            </p:txBody>
          </p:sp>
        </mc:Fallback>
      </mc:AlternateContent>
      <p:sp>
        <p:nvSpPr>
          <p:cNvPr id="7" name="正方形/長方形 6"/>
          <p:cNvSpPr/>
          <p:nvPr/>
        </p:nvSpPr>
        <p:spPr>
          <a:xfrm>
            <a:off x="529137" y="4339288"/>
            <a:ext cx="8135560" cy="707886"/>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前層と多くの結合を持つユニットに関しては，分散が小さくなるので</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重みの初期値を小さく抑えることができる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2742564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54</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5658921"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4.3</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重みパラメータの初期値の取り方</a:t>
            </a:r>
          </a:p>
        </p:txBody>
      </p:sp>
      <p:sp>
        <p:nvSpPr>
          <p:cNvPr id="4" name="正方形/長方形 3"/>
          <p:cNvSpPr/>
          <p:nvPr/>
        </p:nvSpPr>
        <p:spPr>
          <a:xfrm>
            <a:off x="479123" y="1347632"/>
            <a:ext cx="2531462"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Glorot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の初期化”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662299" y="2064846"/>
                <a:ext cx="8017644" cy="8917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e>
                          </m:d>
                        </m:sup>
                      </m:sSubSup>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𝒰</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𝑤</m:t>
                          </m:r>
                          <m:r>
                            <a:rPr lang="en-US" altLang="ja-JP" i="1">
                              <a:solidFill>
                                <a:prstClr val="black"/>
                              </a:solidFill>
                              <a:latin typeface="Cambria Math" panose="02040503050406030204" pitchFamily="18" charset="0"/>
                            </a:rPr>
                            <m:t>;−</m:t>
                          </m:r>
                          <m:rad>
                            <m:radPr>
                              <m:degHide m:val="on"/>
                              <m:ctrlPr>
                                <a:rPr lang="en-US" altLang="ja-JP" i="1">
                                  <a:solidFill>
                                    <a:prstClr val="black"/>
                                  </a:solidFill>
                                  <a:latin typeface="Cambria Math" panose="02040503050406030204" pitchFamily="18" charset="0"/>
                                </a:rPr>
                              </m:ctrlPr>
                            </m:radPr>
                            <m:deg/>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6</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sub>
                                  </m:sSub>
                                </m:den>
                              </m:f>
                            </m:e>
                          </m:rad>
                          <m:r>
                            <a:rPr lang="en-US" altLang="ja-JP" i="1">
                              <a:solidFill>
                                <a:prstClr val="black"/>
                              </a:solidFill>
                              <a:latin typeface="Cambria Math" panose="02040503050406030204" pitchFamily="18" charset="0"/>
                            </a:rPr>
                            <m:t>,</m:t>
                          </m:r>
                          <m:rad>
                            <m:radPr>
                              <m:degHide m:val="on"/>
                              <m:ctrlPr>
                                <a:rPr lang="en-US" altLang="ja-JP" i="1">
                                  <a:solidFill>
                                    <a:prstClr val="black"/>
                                  </a:solidFill>
                                  <a:latin typeface="Cambria Math" panose="02040503050406030204" pitchFamily="18" charset="0"/>
                                </a:rPr>
                              </m:ctrlPr>
                            </m:radPr>
                            <m:deg/>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6</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sub>
                                  </m:sSub>
                                </m:den>
                              </m:f>
                            </m:e>
                          </m:rad>
                        </m:e>
                      </m:d>
                      <m:r>
                        <a:rPr lang="en-US" altLang="ja-JP"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𝑜𝑟</m:t>
                      </m:r>
                      <m:r>
                        <a:rPr lang="en-US" altLang="ja-JP" i="1">
                          <a:solidFill>
                            <a:prstClr val="black"/>
                          </a:solidFill>
                          <a:latin typeface="Cambria Math" panose="02040503050406030204" pitchFamily="18" charset="0"/>
                        </a:rPr>
                        <m:t>     </m:t>
                      </m:r>
                      <m:r>
                        <a:rPr lang="ja-JP" altLang="en-US" i="1">
                          <a:solidFill>
                            <a:prstClr val="black"/>
                          </a:solidFill>
                          <a:latin typeface="Cambria Math" panose="02040503050406030204" pitchFamily="18" charset="0"/>
                        </a:rPr>
                        <m:t>𝒩</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𝑤</m:t>
                          </m:r>
                          <m:r>
                            <a:rPr lang="en-US" altLang="ja-JP" i="1">
                              <a:solidFill>
                                <a:prstClr val="black"/>
                              </a:solidFill>
                              <a:latin typeface="Cambria Math" panose="02040503050406030204" pitchFamily="18" charset="0"/>
                            </a:rPr>
                            <m:t>;0,</m:t>
                          </m:r>
                          <m:rad>
                            <m:radPr>
                              <m:degHide m:val="on"/>
                              <m:ctrlPr>
                                <a:rPr lang="en-US" altLang="ja-JP" i="1">
                                  <a:solidFill>
                                    <a:prstClr val="black"/>
                                  </a:solidFill>
                                  <a:latin typeface="Cambria Math" panose="02040503050406030204" pitchFamily="18" charset="0"/>
                                </a:rPr>
                              </m:ctrlPr>
                            </m:radPr>
                            <m:deg/>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2</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𝑑</m:t>
                                      </m:r>
                                    </m:e>
                                    <m:sub>
                                      <m:r>
                                        <a:rPr lang="en-US" altLang="ja-JP" i="1">
                                          <a:solidFill>
                                            <a:prstClr val="black"/>
                                          </a:solidFill>
                                          <a:latin typeface="Cambria Math" panose="02040503050406030204" pitchFamily="18" charset="0"/>
                                        </a:rPr>
                                        <m:t>𝑙</m:t>
                                      </m:r>
                                    </m:sub>
                                  </m:sSub>
                                </m:den>
                              </m:f>
                            </m:e>
                          </m:rad>
                        </m:e>
                      </m:d>
                      <m:r>
                        <a:rPr lang="en-US" altLang="ja-JP" i="1">
                          <a:solidFill>
                            <a:prstClr val="black"/>
                          </a:solidFill>
                          <a:latin typeface="Cambria Math" panose="02040503050406030204" pitchFamily="18" charset="0"/>
                        </a:rPr>
                        <m:t>          (4.45)</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662299" y="2064846"/>
                <a:ext cx="8017644" cy="891719"/>
              </a:xfrm>
              <a:prstGeom prst="rect">
                <a:avLst/>
              </a:prstGeom>
              <a:blipFill rotWithShape="0">
                <a:blip r:embed="rId2"/>
                <a:stretch>
                  <a:fillRect/>
                </a:stretch>
              </a:blipFill>
            </p:spPr>
            <p:txBody>
              <a:bodyPr/>
              <a:lstStyle/>
              <a:p>
                <a:r>
                  <a:rPr lang="ja-JP" altLang="en-US">
                    <a:noFill/>
                  </a:rPr>
                  <a:t> </a:t>
                </a:r>
              </a:p>
            </p:txBody>
          </p:sp>
        </mc:Fallback>
      </mc:AlternateContent>
      <p:sp>
        <p:nvSpPr>
          <p:cNvPr id="8" name="正方形/長方形 7"/>
          <p:cNvSpPr/>
          <p:nvPr/>
        </p:nvSpPr>
        <p:spPr>
          <a:xfrm>
            <a:off x="598564" y="3427493"/>
            <a:ext cx="7622600"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線形ユニットのみを持つニューラルネットワークの解析から提唱</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9" name="正方形/長方形 8"/>
              <p:cNvSpPr/>
              <p:nvPr/>
            </p:nvSpPr>
            <p:spPr>
              <a:xfrm>
                <a:off x="598564" y="4144023"/>
                <a:ext cx="7758342" cy="990528"/>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ユニット数</a:t>
                </a:r>
                <a14:m>
                  <m:oMath xmlns:m="http://schemas.openxmlformats.org/officeDocument/2006/math">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𝑑</m:t>
                        </m:r>
                      </m:e>
                      <m:sub>
                        <m:r>
                          <a:rPr lang="en-US" altLang="ja-JP" sz="2000" i="1">
                            <a:solidFill>
                              <a:prstClr val="black"/>
                            </a:solidFill>
                            <a:latin typeface="Cambria Math" panose="02040503050406030204" pitchFamily="18" charset="0"/>
                          </a:rPr>
                          <m:t>𝑙</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の第</a:t>
                </a:r>
                <a:r>
                  <a:rPr lang="en-US" altLang="ja-JP" sz="2000" dirty="0">
                    <a:solidFill>
                      <a:prstClr val="black"/>
                    </a:solidFill>
                    <a:latin typeface="HG丸ｺﾞｼｯｸM-PRO" panose="020F0600000000000000" pitchFamily="50" charset="-128"/>
                    <a:ea typeface="HG丸ｺﾞｼｯｸM-PRO" panose="020F0600000000000000" pitchFamily="50" charset="-128"/>
                  </a:rPr>
                  <a:t>l</a:t>
                </a:r>
                <a:r>
                  <a:rPr lang="ja-JP" altLang="en-US" sz="2000" dirty="0">
                    <a:solidFill>
                      <a:prstClr val="black"/>
                    </a:solidFill>
                    <a:latin typeface="HG丸ｺﾞｼｯｸM-PRO" panose="020F0600000000000000" pitchFamily="50" charset="-128"/>
                    <a:ea typeface="HG丸ｺﾞｼｯｸM-PRO" panose="020F0600000000000000" pitchFamily="50" charset="-128"/>
                  </a:rPr>
                  <a:t>中間層の重み</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ja-JP" altLang="en-US" sz="2000" i="1">
                            <a:solidFill>
                              <a:prstClr val="black"/>
                            </a:solidFill>
                            <a:latin typeface="Cambria Math" panose="02040503050406030204" pitchFamily="18" charset="0"/>
                          </a:rPr>
                          <m:t>𝜔</m:t>
                        </m:r>
                      </m:e>
                      <m:sub>
                        <m:r>
                          <a:rPr lang="en-US" altLang="ja-JP" sz="2000" i="1">
                            <a:solidFill>
                              <a:prstClr val="black"/>
                            </a:solidFill>
                            <a:latin typeface="Cambria Math" panose="02040503050406030204" pitchFamily="18" charset="0"/>
                          </a:rPr>
                          <m:t>𝑗𝑖</m:t>
                        </m:r>
                      </m:sub>
                      <m:sup>
                        <m:d>
                          <m:dPr>
                            <m:ctrlPr>
                              <a:rPr lang="en-US" altLang="ja-JP" sz="2000" i="1">
                                <a:solidFill>
                                  <a:prstClr val="black"/>
                                </a:solidFill>
                                <a:latin typeface="Cambria Math" panose="02040503050406030204" pitchFamily="18" charset="0"/>
                              </a:rPr>
                            </m:ctrlPr>
                          </m:dPr>
                          <m:e>
                            <m:r>
                              <a:rPr lang="en-US" altLang="ja-JP" sz="2000" i="1">
                                <a:solidFill>
                                  <a:prstClr val="black"/>
                                </a:solidFill>
                                <a:latin typeface="Cambria Math" panose="02040503050406030204" pitchFamily="18" charset="0"/>
                              </a:rPr>
                              <m:t>𝑙</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平均</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err="1">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分散</a:t>
                </a:r>
                <a14:m>
                  <m:oMath xmlns:m="http://schemas.openxmlformats.org/officeDocument/2006/math">
                    <m:f>
                      <m:fPr>
                        <m:ctrlPr>
                          <a:rPr lang="en-US" altLang="ja-JP" sz="2000" i="1">
                            <a:solidFill>
                              <a:prstClr val="black"/>
                            </a:solidFill>
                            <a:latin typeface="Cambria Math" panose="02040503050406030204" pitchFamily="18" charset="0"/>
                          </a:rPr>
                        </m:ctrlPr>
                      </m:fPr>
                      <m:num>
                        <m:r>
                          <a:rPr lang="en-US" altLang="ja-JP" sz="2000" i="1">
                            <a:solidFill>
                              <a:prstClr val="black"/>
                            </a:solidFill>
                            <a:latin typeface="Cambria Math" panose="02040503050406030204" pitchFamily="18" charset="0"/>
                          </a:rPr>
                          <m:t>2</m:t>
                        </m:r>
                      </m:num>
                      <m:den>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𝑑</m:t>
                            </m:r>
                          </m:e>
                          <m:sub>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−1</m:t>
                            </m:r>
                          </m:sub>
                        </m:sSub>
                        <m:r>
                          <a:rPr lang="en-US" altLang="ja-JP" sz="2000" i="1">
                            <a:solidFill>
                              <a:prstClr val="black"/>
                            </a:solidFill>
                            <a:latin typeface="Cambria Math" panose="02040503050406030204" pitchFamily="18" charset="0"/>
                          </a:rPr>
                          <m:t>+</m:t>
                        </m:r>
                        <m:sSub>
                          <m:sSubPr>
                            <m:ctrlPr>
                              <a:rPr lang="en-US" altLang="ja-JP" sz="2000" i="1">
                                <a:solidFill>
                                  <a:prstClr val="black"/>
                                </a:solidFill>
                                <a:latin typeface="Cambria Math" panose="02040503050406030204" pitchFamily="18" charset="0"/>
                              </a:rPr>
                            </m:ctrlPr>
                          </m:sSubPr>
                          <m:e>
                            <m:r>
                              <a:rPr lang="en-US" altLang="ja-JP" sz="2000" i="1">
                                <a:solidFill>
                                  <a:prstClr val="black"/>
                                </a:solidFill>
                                <a:latin typeface="Cambria Math" panose="02040503050406030204" pitchFamily="18" charset="0"/>
                              </a:rPr>
                              <m:t>𝑑</m:t>
                            </m:r>
                          </m:e>
                          <m:sub>
                            <m:r>
                              <a:rPr lang="en-US" altLang="ja-JP" sz="2000" i="1">
                                <a:solidFill>
                                  <a:prstClr val="black"/>
                                </a:solidFill>
                                <a:latin typeface="Cambria Math" panose="02040503050406030204" pitchFamily="18" charset="0"/>
                              </a:rPr>
                              <m:t>𝑙</m:t>
                            </m:r>
                          </m:sub>
                        </m:sSub>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の一様分布，ガウス分布からサンプリングする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598564" y="4144023"/>
                <a:ext cx="7758342" cy="990528"/>
              </a:xfrm>
              <a:prstGeom prst="rect">
                <a:avLst/>
              </a:prstGeom>
              <a:blipFill rotWithShape="0">
                <a:blip r:embed="rId3"/>
                <a:stretch>
                  <a:fillRect l="-786" r="-79" b="-617"/>
                </a:stretch>
              </a:blipFill>
            </p:spPr>
            <p:txBody>
              <a:bodyPr/>
              <a:lstStyle/>
              <a:p>
                <a:r>
                  <a:rPr lang="ja-JP" altLang="en-US">
                    <a:noFill/>
                  </a:rPr>
                  <a:t> </a:t>
                </a:r>
              </a:p>
            </p:txBody>
          </p:sp>
        </mc:Fallback>
      </mc:AlternateContent>
      <p:sp>
        <p:nvSpPr>
          <p:cNvPr id="11" name="正方形/長方形 10"/>
          <p:cNvSpPr/>
          <p:nvPr/>
        </p:nvSpPr>
        <p:spPr>
          <a:xfrm>
            <a:off x="1496246" y="5459865"/>
            <a:ext cx="5827236" cy="400110"/>
          </a:xfrm>
          <a:prstGeom prst="rect">
            <a:avLst/>
          </a:prstGeom>
          <a:solidFill>
            <a:schemeClr val="accent5">
              <a:lumMod val="20000"/>
              <a:lumOff val="80000"/>
            </a:schemeClr>
          </a:solidFill>
          <a:ln w="38100">
            <a:solidFill>
              <a:srgbClr val="002060"/>
            </a:solidFill>
          </a:ln>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活性化関数が左右対称である場合に有用な初期化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04148178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55</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4112023"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4.4</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訓練サンプルの前処理</a:t>
            </a:r>
          </a:p>
        </p:txBody>
      </p:sp>
      <p:sp>
        <p:nvSpPr>
          <p:cNvPr id="4" name="正方形/長方形 3"/>
          <p:cNvSpPr/>
          <p:nvPr/>
        </p:nvSpPr>
        <p:spPr>
          <a:xfrm>
            <a:off x="435834" y="1816342"/>
            <a:ext cx="4801314"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“データの正規化”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⇒訓練サンプルの成分ごとに行う前処理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634443" y="1152313"/>
            <a:ext cx="7879081"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学習を加速して汎化に近づけるための，訓練データの下ごしらえ</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9" name="正方形/長方形 8"/>
              <p:cNvSpPr/>
              <p:nvPr/>
            </p:nvSpPr>
            <p:spPr>
              <a:xfrm>
                <a:off x="154332" y="2778036"/>
                <a:ext cx="8839303" cy="405367"/>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各成分</a:t>
                </a:r>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𝑖</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に対し，訓練サンプルの成分</a:t>
                </a:r>
                <a14:m>
                  <m:oMath xmlns:m="http://schemas.openxmlformats.org/officeDocument/2006/math">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d>
                          <m:dPr>
                            <m:begChr m:val="{"/>
                            <m:endChr m:val="}"/>
                            <m:ctrlPr>
                              <a:rPr lang="en-US" altLang="ja-JP" sz="2000" i="1">
                                <a:solidFill>
                                  <a:prstClr val="black"/>
                                </a:solidFill>
                                <a:latin typeface="Cambria Math" panose="02040503050406030204" pitchFamily="18" charset="0"/>
                                <a:ea typeface="HG丸ｺﾞｼｯｸM-PRO" panose="020F0600000000000000" pitchFamily="50" charset="-128"/>
                              </a:rPr>
                            </m:ctrlPr>
                          </m:dPr>
                          <m:e>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𝑥</m:t>
                                </m:r>
                              </m:e>
                              <m:sub>
                                <m:r>
                                  <a:rPr lang="en-US" altLang="ja-JP" sz="2000" i="1">
                                    <a:solidFill>
                                      <a:prstClr val="black"/>
                                    </a:solidFill>
                                    <a:latin typeface="Cambria Math" panose="02040503050406030204" pitchFamily="18" charset="0"/>
                                    <a:ea typeface="HG丸ｺﾞｼｯｸM-PRO" panose="020F0600000000000000" pitchFamily="50" charset="-128"/>
                                  </a:rPr>
                                  <m:t>𝑛𝑖</m:t>
                                </m:r>
                              </m:sub>
                            </m:sSub>
                          </m:e>
                        </m:d>
                      </m:e>
                      <m:sub>
                        <m:r>
                          <a:rPr lang="en-US" altLang="ja-JP" sz="2000" i="1">
                            <a:solidFill>
                              <a:prstClr val="black"/>
                            </a:solidFill>
                            <a:latin typeface="Cambria Math" panose="02040503050406030204" pitchFamily="18" charset="0"/>
                            <a:ea typeface="HG丸ｺﾞｼｯｸM-PRO" panose="020F0600000000000000" pitchFamily="50" charset="-128"/>
                          </a:rPr>
                          <m:t>𝑛</m:t>
                        </m:r>
                        <m:r>
                          <a:rPr lang="en-US" altLang="ja-JP" sz="2000" i="1">
                            <a:solidFill>
                              <a:prstClr val="black"/>
                            </a:solidFill>
                            <a:latin typeface="Cambria Math" panose="02040503050406030204" pitchFamily="18" charset="0"/>
                            <a:ea typeface="HG丸ｺﾞｼｯｸM-PRO" panose="020F0600000000000000" pitchFamily="50" charset="-128"/>
                          </a:rPr>
                          <m:t>=1</m:t>
                        </m:r>
                      </m:sub>
                      <m:sup>
                        <m:r>
                          <a:rPr lang="en-US" altLang="ja-JP" sz="2000" i="1">
                            <a:solidFill>
                              <a:prstClr val="black"/>
                            </a:solidFill>
                            <a:latin typeface="Cambria Math" panose="02040503050406030204" pitchFamily="18" charset="0"/>
                            <a:ea typeface="HG丸ｺﾞｼｯｸM-PRO" panose="020F0600000000000000" pitchFamily="50" charset="-128"/>
                          </a:rPr>
                          <m:t>𝑁</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の平均と分散を一定値に規格化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154332" y="2778036"/>
                <a:ext cx="8839303" cy="405367"/>
              </a:xfrm>
              <a:prstGeom prst="rect">
                <a:avLst/>
              </a:prstGeom>
              <a:blipFill rotWithShape="0">
                <a:blip r:embed="rId2"/>
                <a:stretch>
                  <a:fillRect l="-621" t="-10606" r="-621" b="-24242"/>
                </a:stretch>
              </a:blipFill>
            </p:spPr>
            <p:txBody>
              <a:bodyPr/>
              <a:lstStyle/>
              <a:p>
                <a:r>
                  <a:rPr lang="ja-JP" altLang="en-US">
                    <a:noFill/>
                  </a:rPr>
                  <a:t> </a:t>
                </a:r>
              </a:p>
            </p:txBody>
          </p:sp>
        </mc:Fallback>
      </mc:AlternateContent>
      <p:grpSp>
        <p:nvGrpSpPr>
          <p:cNvPr id="13" name="グループ化 12"/>
          <p:cNvGrpSpPr/>
          <p:nvPr/>
        </p:nvGrpSpPr>
        <p:grpSpPr>
          <a:xfrm>
            <a:off x="795545" y="3567089"/>
            <a:ext cx="7556877" cy="1274996"/>
            <a:chOff x="596453" y="3375464"/>
            <a:chExt cx="7556877" cy="1274996"/>
          </a:xfrm>
        </p:grpSpPr>
        <mc:AlternateContent xmlns:mc="http://schemas.openxmlformats.org/markup-compatibility/2006" xmlns:a14="http://schemas.microsoft.com/office/drawing/2010/main">
          <mc:Choice Requires="a14">
            <p:sp>
              <p:nvSpPr>
                <p:cNvPr id="5" name="テキスト ボックス 4"/>
                <p:cNvSpPr txBox="1"/>
                <p:nvPr/>
              </p:nvSpPr>
              <p:spPr>
                <a:xfrm>
                  <a:off x="2498608" y="3871592"/>
                  <a:ext cx="3752566"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e>
                        </m:acc>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𝑁</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𝑛𝑖</m:t>
                                </m:r>
                              </m:sub>
                            </m:sSub>
                          </m:e>
                        </m:nary>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𝑛𝑖</m:t>
                            </m:r>
                          </m:sub>
                        </m:sSub>
                        <m:r>
                          <a:rPr lang="en-US" altLang="ja-JP" i="1">
                            <a:solidFill>
                              <a:prstClr val="black"/>
                            </a:solidFill>
                            <a:latin typeface="Cambria Math" panose="02040503050406030204" pitchFamily="18" charset="0"/>
                          </a:rPr>
                          <m:t>−</m:t>
                        </m:r>
                        <m:acc>
                          <m:accPr>
                            <m:chr m:val="̅"/>
                            <m:ctrlPr>
                              <a:rPr lang="ja-JP" altLang="en-US"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e>
                        </m:acc>
                        <m:r>
                          <a:rPr lang="en-US" altLang="ja-JP" i="1">
                            <a:solidFill>
                              <a:prstClr val="black"/>
                            </a:solidFill>
                            <a:latin typeface="Cambria Math" panose="02040503050406030204" pitchFamily="18" charset="0"/>
                          </a:rPr>
                          <m:t>          (4.52)</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498608" y="3871592"/>
                  <a:ext cx="3752566" cy="778868"/>
                </a:xfrm>
                <a:prstGeom prst="rect">
                  <a:avLst/>
                </a:prstGeom>
                <a:blipFill rotWithShape="0">
                  <a:blip r:embed="rId3"/>
                  <a:stretch>
                    <a:fillRect/>
                  </a:stretch>
                </a:blipFill>
              </p:spPr>
              <p:txBody>
                <a:bodyPr/>
                <a:lstStyle/>
                <a:p>
                  <a:r>
                    <a:rPr lang="ja-JP" altLang="en-US">
                      <a:noFill/>
                    </a:rPr>
                    <a:t> </a:t>
                  </a:r>
                </a:p>
              </p:txBody>
            </p:sp>
          </mc:Fallback>
        </mc:AlternateContent>
        <p:sp>
          <p:nvSpPr>
            <p:cNvPr id="11" name="正方形/長方形 10"/>
            <p:cNvSpPr/>
            <p:nvPr/>
          </p:nvSpPr>
          <p:spPr>
            <a:xfrm>
              <a:off x="596453" y="3375464"/>
              <a:ext cx="7556877"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まず成分の平均値を</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にするために，成分のサンプル平均を引く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grpSp>
        <p:nvGrpSpPr>
          <p:cNvPr id="14" name="グループ化 13"/>
          <p:cNvGrpSpPr/>
          <p:nvPr/>
        </p:nvGrpSpPr>
        <p:grpSpPr>
          <a:xfrm>
            <a:off x="1052025" y="5139939"/>
            <a:ext cx="7043916" cy="1274145"/>
            <a:chOff x="852933" y="5020295"/>
            <a:chExt cx="7043916" cy="1274145"/>
          </a:xfrm>
        </p:grpSpPr>
        <mc:AlternateContent xmlns:mc="http://schemas.openxmlformats.org/markup-compatibility/2006" xmlns:a14="http://schemas.microsoft.com/office/drawing/2010/main">
          <mc:Choice Requires="a14">
            <p:sp>
              <p:nvSpPr>
                <p:cNvPr id="6" name="テキスト ボックス 5"/>
                <p:cNvSpPr txBox="1"/>
                <p:nvPr/>
              </p:nvSpPr>
              <p:spPr>
                <a:xfrm>
                  <a:off x="1714419" y="5515572"/>
                  <a:ext cx="5320944"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𝜎</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2</m:t>
                            </m:r>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𝑁</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sSup>
                              <m:sSupPr>
                                <m:ctrlPr>
                                  <a:rPr lang="en-US" altLang="ja-JP" i="1">
                                    <a:solidFill>
                                      <a:prstClr val="black"/>
                                    </a:solidFill>
                                    <a:latin typeface="Cambria Math" panose="02040503050406030204" pitchFamily="18" charset="0"/>
                                  </a:rPr>
                                </m:ctrlPr>
                              </m:sSupPr>
                              <m:e>
                                <m:d>
                                  <m:dPr>
                                    <m:ctrlPr>
                                      <a:rPr lang="en-US" altLang="ja-JP" i="1">
                                        <a:solidFill>
                                          <a:prstClr val="black"/>
                                        </a:solidFill>
                                        <a:latin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𝑛𝑖</m:t>
                                        </m:r>
                                      </m:sub>
                                    </m:sSub>
                                    <m:r>
                                      <a:rPr lang="en-US" altLang="ja-JP" i="1">
                                        <a:solidFill>
                                          <a:prstClr val="black"/>
                                        </a:solidFill>
                                        <a:latin typeface="Cambria Math" panose="02040503050406030204" pitchFamily="18" charset="0"/>
                                      </a:rPr>
                                      <m:t>−</m:t>
                                    </m:r>
                                    <m:acc>
                                      <m:accPr>
                                        <m:chr m:val="̅"/>
                                        <m:ctrlPr>
                                          <a:rPr lang="ja-JP" altLang="en-US"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e>
                                    </m:acc>
                                  </m:e>
                                </m:d>
                              </m:e>
                              <m:sup>
                                <m:r>
                                  <a:rPr lang="en-US" altLang="ja-JP" i="1">
                                    <a:solidFill>
                                      <a:prstClr val="black"/>
                                    </a:solidFill>
                                    <a:latin typeface="Cambria Math" panose="02040503050406030204" pitchFamily="18" charset="0"/>
                                  </a:rPr>
                                  <m:t>2</m:t>
                                </m:r>
                              </m:sup>
                            </m:sSup>
                          </m:e>
                        </m:nary>
                        <m:r>
                          <a:rPr lang="en-US" altLang="ja-JP" i="1">
                            <a:solidFill>
                              <a:prstClr val="black"/>
                            </a:solidFill>
                            <a:latin typeface="Cambria Math" panose="02040503050406030204" pitchFamily="18" charset="0"/>
                            <a:ea typeface="Cambria Math" panose="02040503050406030204" pitchFamily="18" charset="0"/>
                          </a:rPr>
                          <m:t>⟹</m:t>
                        </m:r>
                        <m:sSubSup>
                          <m:sSubSupPr>
                            <m:ctrlPr>
                              <a:rPr lang="en-US" altLang="ja-JP" i="1">
                                <a:solidFill>
                                  <a:prstClr val="black"/>
                                </a:solidFill>
                                <a:latin typeface="Cambria Math" panose="02040503050406030204" pitchFamily="18" charset="0"/>
                                <a:ea typeface="Cambria Math" panose="02040503050406030204" pitchFamily="18" charset="0"/>
                              </a:rPr>
                            </m:ctrlPr>
                          </m:sSubSupPr>
                          <m:e>
                            <m:r>
                              <a:rPr lang="en-US" altLang="ja-JP" i="1">
                                <a:solidFill>
                                  <a:prstClr val="black"/>
                                </a:solidFill>
                                <a:latin typeface="Cambria Math" panose="02040503050406030204" pitchFamily="18" charset="0"/>
                                <a:ea typeface="Cambria Math" panose="02040503050406030204" pitchFamily="18" charset="0"/>
                              </a:rPr>
                              <m:t>𝑥</m:t>
                            </m:r>
                          </m:e>
                          <m:sub>
                            <m:r>
                              <a:rPr lang="en-US" altLang="ja-JP" i="1">
                                <a:solidFill>
                                  <a:prstClr val="black"/>
                                </a:solidFill>
                                <a:latin typeface="Cambria Math" panose="02040503050406030204" pitchFamily="18" charset="0"/>
                                <a:ea typeface="Cambria Math" panose="02040503050406030204" pitchFamily="18" charset="0"/>
                              </a:rPr>
                              <m:t>𝑛𝑖</m:t>
                            </m:r>
                          </m:sub>
                          <m:sup>
                            <m:r>
                              <a:rPr lang="en-US" altLang="ja-JP" i="1">
                                <a:solidFill>
                                  <a:prstClr val="black"/>
                                </a:solidFill>
                                <a:latin typeface="Cambria Math" panose="02040503050406030204" pitchFamily="18" charset="0"/>
                                <a:ea typeface="Cambria Math" panose="02040503050406030204" pitchFamily="18" charset="0"/>
                              </a:rPr>
                              <m:t>𝑛𝑒𝑤</m:t>
                            </m:r>
                          </m:sup>
                        </m:sSubSup>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𝑛𝑖</m:t>
                                </m:r>
                              </m:sub>
                            </m:sSub>
                            <m:r>
                              <a:rPr lang="en-US" altLang="ja-JP" i="1">
                                <a:solidFill>
                                  <a:prstClr val="black"/>
                                </a:solidFill>
                                <a:latin typeface="Cambria Math" panose="02040503050406030204" pitchFamily="18" charset="0"/>
                              </a:rPr>
                              <m:t>−</m:t>
                            </m:r>
                            <m:acc>
                              <m:accPr>
                                <m:chr m:val="̅"/>
                                <m:ctrlPr>
                                  <a:rPr lang="ja-JP" altLang="en-US" i="1">
                                    <a:solidFill>
                                      <a:prstClr val="black"/>
                                    </a:solidFill>
                                    <a:latin typeface="Cambria Math" panose="02040503050406030204" pitchFamily="18" charset="0"/>
                                  </a:rPr>
                                </m:ctrlPr>
                              </m:accPr>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𝑖</m:t>
                                    </m:r>
                                  </m:sub>
                                </m:sSub>
                              </m:e>
                            </m:acc>
                          </m:num>
                          <m:den>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𝜎</m:t>
                                </m:r>
                              </m:e>
                              <m:sub>
                                <m:r>
                                  <a:rPr lang="en-US" altLang="ja-JP" i="1">
                                    <a:solidFill>
                                      <a:prstClr val="black"/>
                                    </a:solidFill>
                                    <a:latin typeface="Cambria Math" panose="02040503050406030204" pitchFamily="18" charset="0"/>
                                    <a:ea typeface="Cambria Math" panose="02040503050406030204" pitchFamily="18" charset="0"/>
                                  </a:rPr>
                                  <m:t>𝑖</m:t>
                                </m:r>
                              </m:sub>
                            </m:sSub>
                          </m:den>
                        </m:f>
                        <m:r>
                          <a:rPr lang="en-US" altLang="ja-JP" i="1">
                            <a:solidFill>
                              <a:prstClr val="black"/>
                            </a:solidFill>
                            <a:latin typeface="Cambria Math" panose="02040503050406030204" pitchFamily="18" charset="0"/>
                            <a:ea typeface="Cambria Math" panose="02040503050406030204" pitchFamily="18" charset="0"/>
                          </a:rPr>
                          <m:t>         (4.53)</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1714419" y="5515572"/>
                  <a:ext cx="5320944" cy="778868"/>
                </a:xfrm>
                <a:prstGeom prst="rect">
                  <a:avLst/>
                </a:prstGeom>
                <a:blipFill rotWithShape="0">
                  <a:blip r:embed="rId4"/>
                  <a:stretch>
                    <a:fillRect/>
                  </a:stretch>
                </a:blipFill>
              </p:spPr>
              <p:txBody>
                <a:bodyPr/>
                <a:lstStyle/>
                <a:p>
                  <a:r>
                    <a:rPr lang="ja-JP" altLang="en-US">
                      <a:noFill/>
                    </a:rPr>
                    <a:t> </a:t>
                  </a:r>
                </a:p>
              </p:txBody>
            </p:sp>
          </mc:Fallback>
        </mc:AlternateContent>
        <p:sp>
          <p:nvSpPr>
            <p:cNvPr id="12" name="正方形/長方形 11"/>
            <p:cNvSpPr/>
            <p:nvPr/>
          </p:nvSpPr>
          <p:spPr>
            <a:xfrm>
              <a:off x="852933" y="5020295"/>
              <a:ext cx="7043916" cy="400110"/>
            </a:xfrm>
            <a:prstGeom prst="rect">
              <a:avLst/>
            </a:prstGeom>
          </p:spPr>
          <p:txBody>
            <a:bodyPr wrap="non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次に分散を</a:t>
              </a:r>
              <a:r>
                <a:rPr lang="en-US" altLang="ja-JP" sz="2000" dirty="0">
                  <a:solidFill>
                    <a:prstClr val="black"/>
                  </a:solidFill>
                  <a:latin typeface="HG丸ｺﾞｼｯｸM-PRO" panose="020F0600000000000000" pitchFamily="50" charset="-128"/>
                  <a:ea typeface="HG丸ｺﾞｼｯｸM-PRO" panose="020F0600000000000000" pitchFamily="50" charset="-128"/>
                </a:rPr>
                <a:t>1</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に規格化するため，各成分を標準偏差で除する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spTree>
    <p:extLst>
      <p:ext uri="{BB962C8B-B14F-4D97-AF65-F5344CB8AC3E}">
        <p14:creationId xmlns:p14="http://schemas.microsoft.com/office/powerpoint/2010/main" val="214679838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56</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5834" y="354763"/>
            <a:ext cx="3877985"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第５章　深層学習の正則化</a:t>
            </a:r>
          </a:p>
        </p:txBody>
      </p:sp>
      <p:sp>
        <p:nvSpPr>
          <p:cNvPr id="5" name="二等辺三角形 4"/>
          <p:cNvSpPr/>
          <p:nvPr/>
        </p:nvSpPr>
        <p:spPr>
          <a:xfrm rot="10800000">
            <a:off x="2836183" y="4286964"/>
            <a:ext cx="3350972" cy="368218"/>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テキスト ボックス 10"/>
          <p:cNvSpPr txBox="1"/>
          <p:nvPr/>
        </p:nvSpPr>
        <p:spPr>
          <a:xfrm>
            <a:off x="2885533" y="5653442"/>
            <a:ext cx="3267241" cy="461665"/>
          </a:xfrm>
          <a:prstGeom prst="rect">
            <a:avLst/>
          </a:prstGeom>
          <a:noFill/>
        </p:spPr>
        <p:txBody>
          <a:bodyPr wrap="none" rtlCol="0">
            <a:spAutoFit/>
          </a:bodyPr>
          <a:lstStyle/>
          <a:p>
            <a:pPr algn="ct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u="sng"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正則化</a:t>
            </a: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について紹介</a:t>
            </a:r>
          </a:p>
        </p:txBody>
      </p:sp>
      <p:sp>
        <p:nvSpPr>
          <p:cNvPr id="12" name="テキスト ボックス 11"/>
          <p:cNvSpPr txBox="1"/>
          <p:nvPr/>
        </p:nvSpPr>
        <p:spPr>
          <a:xfrm rot="21047881">
            <a:off x="1179628" y="5197015"/>
            <a:ext cx="3005951" cy="400110"/>
          </a:xfrm>
          <a:prstGeom prst="rect">
            <a:avLst/>
          </a:prstGeom>
          <a:noFill/>
          <a:ln w="38100">
            <a:solidFill>
              <a:srgbClr val="002060"/>
            </a:solidFill>
          </a:ln>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過学習を防ぐための手法</a:t>
            </a:r>
          </a:p>
        </p:txBody>
      </p:sp>
      <p:grpSp>
        <p:nvGrpSpPr>
          <p:cNvPr id="10" name="グループ化 9"/>
          <p:cNvGrpSpPr/>
          <p:nvPr/>
        </p:nvGrpSpPr>
        <p:grpSpPr>
          <a:xfrm>
            <a:off x="604527" y="1814687"/>
            <a:ext cx="7829251" cy="1880602"/>
            <a:chOff x="459752" y="1814687"/>
            <a:chExt cx="7829251" cy="1880602"/>
          </a:xfrm>
        </p:grpSpPr>
        <p:sp>
          <p:nvSpPr>
            <p:cNvPr id="6" name="テキスト ボックス 5"/>
            <p:cNvSpPr txBox="1"/>
            <p:nvPr/>
          </p:nvSpPr>
          <p:spPr>
            <a:xfrm>
              <a:off x="3075399" y="1814687"/>
              <a:ext cx="5213604"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多層ニューラルネットは他のモデルよりも多くの重みパラメータを持つ</a:t>
              </a:r>
            </a:p>
          </p:txBody>
        </p:sp>
        <p:pic>
          <p:nvPicPr>
            <p:cNvPr id="3" name="図 2"/>
            <p:cNvPicPr>
              <a:picLocks noChangeAspect="1"/>
            </p:cNvPicPr>
            <p:nvPr/>
          </p:nvPicPr>
          <p:blipFill rotWithShape="1">
            <a:blip r:embed="rId2"/>
            <a:srcRect l="50187" t="53308" r="37238" b="13268"/>
            <a:stretch/>
          </p:blipFill>
          <p:spPr>
            <a:xfrm>
              <a:off x="459752" y="1814687"/>
              <a:ext cx="2358434" cy="1880602"/>
            </a:xfrm>
            <a:prstGeom prst="rect">
              <a:avLst/>
            </a:prstGeom>
          </p:spPr>
        </p:pic>
        <p:sp>
          <p:nvSpPr>
            <p:cNvPr id="13" name="テキスト ボックス 12"/>
            <p:cNvSpPr txBox="1"/>
            <p:nvPr/>
          </p:nvSpPr>
          <p:spPr>
            <a:xfrm>
              <a:off x="3143556" y="2987403"/>
              <a:ext cx="5077290"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膨大なパラメータを安直に学習させると“</a:t>
              </a:r>
              <a:r>
                <a:rPr lang="ja-JP" altLang="en-US" sz="2000" dirty="0">
                  <a:solidFill>
                    <a:srgbClr val="FF0000"/>
                  </a:solidFill>
                  <a:latin typeface="HG丸ｺﾞｼｯｸM-PRO" panose="020F0600000000000000" pitchFamily="50" charset="-128"/>
                  <a:ea typeface="HG丸ｺﾞｼｯｸM-PRO" panose="020F0600000000000000" pitchFamily="50" charset="-128"/>
                </a:rPr>
                <a:t>過学習</a:t>
              </a:r>
              <a:r>
                <a:rPr lang="ja-JP" altLang="en-US" sz="2000" dirty="0">
                  <a:solidFill>
                    <a:prstClr val="black"/>
                  </a:solidFill>
                  <a:latin typeface="HG丸ｺﾞｼｯｸM-PRO" panose="020F0600000000000000" pitchFamily="50" charset="-128"/>
                  <a:ea typeface="HG丸ｺﾞｼｯｸM-PRO" panose="020F0600000000000000" pitchFamily="50" charset="-128"/>
                </a:rPr>
                <a:t>”が起きてしまう</a:t>
              </a:r>
            </a:p>
          </p:txBody>
        </p:sp>
      </p:grpSp>
    </p:spTree>
    <p:extLst>
      <p:ext uri="{BB962C8B-B14F-4D97-AF65-F5344CB8AC3E}">
        <p14:creationId xmlns:p14="http://schemas.microsoft.com/office/powerpoint/2010/main" val="320894739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57</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3493264"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汎化性能と正則化</a:t>
            </a:r>
          </a:p>
        </p:txBody>
      </p:sp>
      <p:sp>
        <p:nvSpPr>
          <p:cNvPr id="4" name="テキスト ボックス 3"/>
          <p:cNvSpPr txBox="1"/>
          <p:nvPr/>
        </p:nvSpPr>
        <p:spPr>
          <a:xfrm>
            <a:off x="290557" y="1088294"/>
            <a:ext cx="8631253" cy="707886"/>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機械学習の目的はモデルが導く予測をデータ生成分布と近づけること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⇒学習とはデータ生成分布上で得られる誤差関数・</a:t>
            </a:r>
            <a:r>
              <a:rPr lang="ja-JP" altLang="en-US" sz="2000" dirty="0">
                <a:solidFill>
                  <a:srgbClr val="FF0000"/>
                </a:solidFill>
                <a:latin typeface="HG丸ｺﾞｼｯｸM-PRO" panose="020F0600000000000000" pitchFamily="50" charset="-128"/>
                <a:ea typeface="HG丸ｺﾞｼｯｸM-PRO" panose="020F0600000000000000" pitchFamily="50" charset="-128"/>
              </a:rPr>
              <a:t>汎化誤差</a:t>
            </a:r>
            <a:r>
              <a:rPr lang="ja-JP" altLang="en-US" sz="2000" dirty="0">
                <a:solidFill>
                  <a:prstClr val="black"/>
                </a:solidFill>
                <a:latin typeface="HG丸ｺﾞｼｯｸM-PRO" panose="020F0600000000000000" pitchFamily="50" charset="-128"/>
                <a:ea typeface="HG丸ｺﾞｼｯｸM-PRO" panose="020F0600000000000000" pitchFamily="50" charset="-128"/>
              </a:rPr>
              <a:t>を最小化する</a:t>
            </a:r>
            <a:endParaRPr lang="en-US" altLang="ja-JP" sz="2000" dirty="0">
              <a:solidFill>
                <a:srgbClr val="FF0000"/>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1963534" y="2068046"/>
                <a:ext cx="5037468" cy="52790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l-GR" altLang="ja-JP" i="1">
                              <a:solidFill>
                                <a:prstClr val="black"/>
                              </a:solidFill>
                              <a:latin typeface="Cambria Math" panose="02040503050406030204" pitchFamily="18" charset="0"/>
                              <a:ea typeface="Cambria Math" panose="02040503050406030204" pitchFamily="18" charset="0"/>
                            </a:rPr>
                          </m:ctrlPr>
                        </m:sSubPr>
                        <m:e>
                          <m:r>
                            <m:rPr>
                              <m:sty m:val="p"/>
                            </m:rPr>
                            <a:rPr lang="el-GR" altLang="ja-JP" i="1">
                              <a:solidFill>
                                <a:prstClr val="black"/>
                              </a:solidFill>
                              <a:latin typeface="Cambria Math" panose="02040503050406030204" pitchFamily="18" charset="0"/>
                              <a:ea typeface="Cambria Math" panose="02040503050406030204" pitchFamily="18" charset="0"/>
                            </a:rPr>
                            <m:t>Ε</m:t>
                          </m:r>
                        </m:e>
                        <m:sub>
                          <m:r>
                            <a:rPr lang="en-US" altLang="ja-JP" i="1">
                              <a:solidFill>
                                <a:prstClr val="black"/>
                              </a:solidFill>
                              <a:latin typeface="Cambria Math" panose="02040503050406030204" pitchFamily="18" charset="0"/>
                              <a:ea typeface="Cambria Math" panose="02040503050406030204" pitchFamily="18" charset="0"/>
                            </a:rPr>
                            <m:t>𝑔𝑒𝑛</m:t>
                          </m:r>
                        </m:sub>
                      </m:sSub>
                      <m:d>
                        <m:dPr>
                          <m:ctrlPr>
                            <a:rPr lang="en-US" altLang="ja-JP" i="1">
                              <a:solidFill>
                                <a:prstClr val="black"/>
                              </a:solidFill>
                              <a:latin typeface="Cambria Math" panose="02040503050406030204" pitchFamily="18" charset="0"/>
                              <a:ea typeface="Cambria Math" panose="02040503050406030204" pitchFamily="18" charset="0"/>
                            </a:rPr>
                          </m:ctrlPr>
                        </m:dPr>
                        <m:e>
                          <m:r>
                            <a:rPr lang="ja-JP" altLang="en-US" b="1" i="1">
                              <a:solidFill>
                                <a:prstClr val="black"/>
                              </a:solidFill>
                              <a:latin typeface="Cambria Math" panose="02040503050406030204" pitchFamily="18" charset="0"/>
                              <a:ea typeface="Cambria Math" panose="02040503050406030204" pitchFamily="18" charset="0"/>
                            </a:rPr>
                            <m:t>𝝎</m:t>
                          </m:r>
                        </m:e>
                      </m:d>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ea typeface="Cambria Math" panose="02040503050406030204" pitchFamily="18" charset="0"/>
                            </a:rPr>
                          </m:ctrlPr>
                        </m:sSubPr>
                        <m:e>
                          <m:r>
                            <m:rPr>
                              <m:sty m:val="p"/>
                            </m:rPr>
                            <a:rPr lang="el-GR" altLang="ja-JP" i="1">
                              <a:solidFill>
                                <a:prstClr val="black"/>
                              </a:solidFill>
                              <a:latin typeface="Cambria Math" panose="02040503050406030204" pitchFamily="18" charset="0"/>
                              <a:ea typeface="Cambria Math" panose="02040503050406030204" pitchFamily="18" charset="0"/>
                            </a:rPr>
                            <m:t>Ε</m:t>
                          </m:r>
                        </m:e>
                        <m:sub>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𝑃</m:t>
                              </m:r>
                            </m:e>
                            <m:sub>
                              <m:r>
                                <a:rPr lang="en-US" altLang="ja-JP" i="1">
                                  <a:solidFill>
                                    <a:prstClr val="black"/>
                                  </a:solidFill>
                                  <a:latin typeface="Cambria Math" panose="02040503050406030204" pitchFamily="18" charset="0"/>
                                  <a:ea typeface="Cambria Math" panose="02040503050406030204" pitchFamily="18" charset="0"/>
                                </a:rPr>
                                <m:t>𝑑𝑎𝑡𝑎</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𝑋</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𝑌</m:t>
                              </m:r>
                              <m:r>
                                <a:rPr lang="en-US" altLang="ja-JP" i="1">
                                  <a:solidFill>
                                    <a:prstClr val="black"/>
                                  </a:solidFill>
                                  <a:latin typeface="Cambria Math" panose="02040503050406030204" pitchFamily="18" charset="0"/>
                                  <a:ea typeface="Cambria Math" panose="02040503050406030204" pitchFamily="18" charset="0"/>
                                </a:rPr>
                                <m:t>)</m:t>
                              </m:r>
                            </m:sub>
                          </m:sSub>
                        </m:sub>
                      </m:sSub>
                      <m:d>
                        <m:dPr>
                          <m:begChr m:val="["/>
                          <m:endChr m:val="]"/>
                          <m:ctrlPr>
                            <a:rPr lang="en-US" altLang="ja-JP" i="1">
                              <a:solidFill>
                                <a:prstClr val="black"/>
                              </a:solidFill>
                              <a:latin typeface="Cambria Math" panose="02040503050406030204" pitchFamily="18" charset="0"/>
                              <a:ea typeface="Cambria Math" panose="02040503050406030204" pitchFamily="18" charset="0"/>
                            </a:rPr>
                          </m:ctrlPr>
                        </m:dPr>
                        <m:e>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2</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acc>
                                    <m:accPr>
                                      <m:chr m:val="̂"/>
                                      <m:ctrlPr>
                                        <a:rPr lang="en-US" altLang="ja-JP" i="1">
                                          <a:solidFill>
                                            <a:prstClr val="black"/>
                                          </a:solidFill>
                                          <a:latin typeface="Cambria Math" panose="02040503050406030204" pitchFamily="18" charset="0"/>
                                          <a:ea typeface="Cambria Math" panose="02040503050406030204" pitchFamily="18" charset="0"/>
                                        </a:rPr>
                                      </m:ctrlPr>
                                    </m:accPr>
                                    <m:e>
                                      <m:r>
                                        <a:rPr lang="en-US" altLang="ja-JP" i="1">
                                          <a:solidFill>
                                            <a:prstClr val="black"/>
                                          </a:solidFill>
                                          <a:latin typeface="Cambria Math" panose="02040503050406030204" pitchFamily="18" charset="0"/>
                                          <a:ea typeface="Cambria Math" panose="02040503050406030204" pitchFamily="18" charset="0"/>
                                        </a:rPr>
                                        <m:t>𝑦</m:t>
                                      </m:r>
                                    </m:e>
                                  </m:acc>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b="1" i="1">
                                          <a:solidFill>
                                            <a:prstClr val="black"/>
                                          </a:solidFill>
                                          <a:latin typeface="Cambria Math" panose="02040503050406030204" pitchFamily="18" charset="0"/>
                                          <a:ea typeface="Cambria Math" panose="02040503050406030204" pitchFamily="18" charset="0"/>
                                        </a:rPr>
                                        <m:t>𝑿</m:t>
                                      </m:r>
                                      <m:r>
                                        <a:rPr lang="en-US" altLang="ja-JP" i="1">
                                          <a:solidFill>
                                            <a:prstClr val="black"/>
                                          </a:solidFill>
                                          <a:latin typeface="Cambria Math" panose="02040503050406030204" pitchFamily="18" charset="0"/>
                                          <a:ea typeface="Cambria Math" panose="02040503050406030204" pitchFamily="18" charset="0"/>
                                        </a:rPr>
                                        <m:t>;</m:t>
                                      </m:r>
                                      <m:r>
                                        <a:rPr lang="ja-JP" altLang="en-US" b="1" i="1">
                                          <a:solidFill>
                                            <a:prstClr val="black"/>
                                          </a:solidFill>
                                          <a:latin typeface="Cambria Math" panose="02040503050406030204" pitchFamily="18" charset="0"/>
                                          <a:ea typeface="Cambria Math" panose="02040503050406030204" pitchFamily="18" charset="0"/>
                                        </a:rPr>
                                        <m:t>𝝎</m:t>
                                      </m:r>
                                    </m:e>
                                  </m:d>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𝑦</m:t>
                                  </m:r>
                                </m:e>
                              </m:d>
                            </m:e>
                            <m:sup>
                              <m:r>
                                <a:rPr lang="en-US" altLang="ja-JP" i="1">
                                  <a:solidFill>
                                    <a:prstClr val="black"/>
                                  </a:solidFill>
                                  <a:latin typeface="Cambria Math" panose="02040503050406030204" pitchFamily="18" charset="0"/>
                                  <a:ea typeface="Cambria Math" panose="02040503050406030204" pitchFamily="18" charset="0"/>
                                </a:rPr>
                                <m:t>2</m:t>
                              </m:r>
                            </m:sup>
                          </m:sSup>
                        </m:e>
                      </m:d>
                      <m:r>
                        <a:rPr lang="en-US" altLang="ja-JP" i="1">
                          <a:solidFill>
                            <a:prstClr val="black"/>
                          </a:solidFill>
                          <a:latin typeface="Cambria Math" panose="02040503050406030204" pitchFamily="18" charset="0"/>
                          <a:ea typeface="Cambria Math" panose="02040503050406030204" pitchFamily="18" charset="0"/>
                        </a:rPr>
                        <m:t>          (5.1)</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1963534" y="2068046"/>
                <a:ext cx="5037468" cy="527901"/>
              </a:xfrm>
              <a:prstGeom prst="rect">
                <a:avLst/>
              </a:prstGeom>
              <a:blipFill rotWithShape="0">
                <a:blip r:embed="rId2"/>
                <a:stretch>
                  <a:fillRect/>
                </a:stretch>
              </a:blipFill>
            </p:spPr>
            <p:txBody>
              <a:bodyPr/>
              <a:lstStyle/>
              <a:p>
                <a:r>
                  <a:rPr lang="ja-JP" altLang="en-US">
                    <a:noFill/>
                  </a:rPr>
                  <a:t> </a:t>
                </a:r>
              </a:p>
            </p:txBody>
          </p:sp>
        </mc:Fallback>
      </mc:AlternateContent>
      <p:sp>
        <p:nvSpPr>
          <p:cNvPr id="6" name="テキスト ボックス 5"/>
          <p:cNvSpPr txBox="1"/>
          <p:nvPr/>
        </p:nvSpPr>
        <p:spPr>
          <a:xfrm>
            <a:off x="290557" y="2867813"/>
            <a:ext cx="8383423" cy="707886"/>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しかし簡単に解くことはできない</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a:p>
            <a:r>
              <a:rPr lang="ja-JP" altLang="en-US" sz="2000" dirty="0">
                <a:solidFill>
                  <a:prstClr val="black"/>
                </a:solidFill>
                <a:latin typeface="HG丸ｺﾞｼｯｸM-PRO" panose="020F0600000000000000" pitchFamily="50" charset="-128"/>
                <a:ea typeface="HG丸ｺﾞｼｯｸM-PRO" panose="020F0600000000000000" pitchFamily="50" charset="-128"/>
              </a:rPr>
              <a:t>∴データ生成分布の情報が使えない代わりに，手持ち訓練データを使用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2677959" y="3662298"/>
                <a:ext cx="3608617"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𝑞</m:t>
                      </m:r>
                      <m:d>
                        <m:dPr>
                          <m:ctrlPr>
                            <a:rPr lang="en-US" altLang="ja-JP" i="1">
                              <a:solidFill>
                                <a:prstClr val="black"/>
                              </a:solidFill>
                              <a:latin typeface="Cambria Math" panose="02040503050406030204" pitchFamily="18" charset="0"/>
                            </a:rPr>
                          </m:ctrlPr>
                        </m:dPr>
                        <m:e>
                          <m:r>
                            <a:rPr lang="en-US" altLang="ja-JP" b="1" i="1">
                              <a:solidFill>
                                <a:prstClr val="black"/>
                              </a:solidFill>
                              <a:latin typeface="Cambria Math" panose="02040503050406030204" pitchFamily="18" charset="0"/>
                            </a:rPr>
                            <m:t>𝒙</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𝑦</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𝑁</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𝑥</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𝑥</m:t>
                                  </m:r>
                                </m:e>
                                <m:sub>
                                  <m:r>
                                    <a:rPr lang="en-US" altLang="ja-JP" i="1">
                                      <a:solidFill>
                                        <a:prstClr val="black"/>
                                      </a:solidFill>
                                      <a:latin typeface="Cambria Math" panose="02040503050406030204" pitchFamily="18" charset="0"/>
                                    </a:rPr>
                                    <m:t>𝑛</m:t>
                                  </m:r>
                                </m:sub>
                              </m:sSub>
                            </m:sub>
                          </m:sSub>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𝑦</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𝑦</m:t>
                                  </m:r>
                                </m:e>
                                <m:sub>
                                  <m:r>
                                    <a:rPr lang="en-US" altLang="ja-JP" i="1">
                                      <a:solidFill>
                                        <a:prstClr val="black"/>
                                      </a:solidFill>
                                      <a:latin typeface="Cambria Math" panose="02040503050406030204" pitchFamily="18" charset="0"/>
                                    </a:rPr>
                                    <m:t>𝑛</m:t>
                                  </m:r>
                                </m:sub>
                              </m:sSub>
                            </m:sub>
                          </m:sSub>
                        </m:e>
                      </m:nary>
                      <m:r>
                        <a:rPr lang="en-US" altLang="ja-JP" i="1">
                          <a:solidFill>
                            <a:prstClr val="black"/>
                          </a:solidFill>
                          <a:latin typeface="Cambria Math" panose="02040503050406030204" pitchFamily="18" charset="0"/>
                        </a:rPr>
                        <m:t>          (5.2)</m:t>
                      </m:r>
                    </m:oMath>
                  </m:oMathPara>
                </a14:m>
                <a:endParaRPr lang="ja-JP" altLang="en-US"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2677959" y="3662298"/>
                <a:ext cx="3608617" cy="778868"/>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888142" y="5237632"/>
                <a:ext cx="7188250"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sSub>
                        <m:sSubPr>
                          <m:ctrlPr>
                            <a:rPr lang="el-GR" altLang="ja-JP" i="1">
                              <a:solidFill>
                                <a:prstClr val="black"/>
                              </a:solidFill>
                              <a:latin typeface="Cambria Math" panose="02040503050406030204" pitchFamily="18" charset="0"/>
                              <a:ea typeface="Cambria Math" panose="02040503050406030204" pitchFamily="18" charset="0"/>
                            </a:rPr>
                          </m:ctrlPr>
                        </m:sSubPr>
                        <m:e>
                          <m:r>
                            <m:rPr>
                              <m:sty m:val="p"/>
                            </m:rPr>
                            <a:rPr lang="el-GR" altLang="ja-JP" i="1">
                              <a:solidFill>
                                <a:prstClr val="black"/>
                              </a:solidFill>
                              <a:latin typeface="Cambria Math" panose="02040503050406030204" pitchFamily="18" charset="0"/>
                              <a:ea typeface="Cambria Math" panose="02040503050406030204" pitchFamily="18" charset="0"/>
                            </a:rPr>
                            <m:t>Ε</m:t>
                          </m:r>
                        </m:e>
                        <m:sub>
                          <m:r>
                            <a:rPr lang="en-US" altLang="ja-JP" i="1">
                              <a:solidFill>
                                <a:prstClr val="black"/>
                              </a:solidFill>
                              <a:latin typeface="Cambria Math" panose="02040503050406030204" pitchFamily="18" charset="0"/>
                              <a:ea typeface="Cambria Math" panose="02040503050406030204" pitchFamily="18" charset="0"/>
                            </a:rPr>
                            <m:t>𝑞</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𝑋</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𝑌</m:t>
                          </m:r>
                          <m:r>
                            <a:rPr lang="en-US" altLang="ja-JP" i="1">
                              <a:solidFill>
                                <a:prstClr val="black"/>
                              </a:solidFill>
                              <a:latin typeface="Cambria Math" panose="02040503050406030204" pitchFamily="18" charset="0"/>
                              <a:ea typeface="Cambria Math" panose="02040503050406030204" pitchFamily="18" charset="0"/>
                            </a:rPr>
                            <m:t>)</m:t>
                          </m:r>
                        </m:sub>
                      </m:sSub>
                      <m:d>
                        <m:dPr>
                          <m:begChr m:val="["/>
                          <m:endChr m:val="]"/>
                          <m:ctrlPr>
                            <a:rPr lang="el-GR" altLang="ja-JP" i="1">
                              <a:solidFill>
                                <a:prstClr val="black"/>
                              </a:solidFill>
                              <a:latin typeface="Cambria Math" panose="02040503050406030204" pitchFamily="18" charset="0"/>
                              <a:ea typeface="Cambria Math" panose="02040503050406030204" pitchFamily="18" charset="0"/>
                            </a:rPr>
                          </m:ctrlPr>
                        </m:dPr>
                        <m:e>
                          <m:f>
                            <m:fPr>
                              <m:ctrlPr>
                                <a:rPr lang="el-GR"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2</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acc>
                                    <m:accPr>
                                      <m:chr m:val="̂"/>
                                      <m:ctrlPr>
                                        <a:rPr lang="en-US" altLang="ja-JP" i="1">
                                          <a:solidFill>
                                            <a:prstClr val="black"/>
                                          </a:solidFill>
                                          <a:latin typeface="Cambria Math" panose="02040503050406030204" pitchFamily="18" charset="0"/>
                                          <a:ea typeface="Cambria Math" panose="02040503050406030204" pitchFamily="18" charset="0"/>
                                        </a:rPr>
                                      </m:ctrlPr>
                                    </m:accPr>
                                    <m:e>
                                      <m:r>
                                        <a:rPr lang="en-US" altLang="ja-JP" i="1">
                                          <a:solidFill>
                                            <a:prstClr val="black"/>
                                          </a:solidFill>
                                          <a:latin typeface="Cambria Math" panose="02040503050406030204" pitchFamily="18" charset="0"/>
                                          <a:ea typeface="Cambria Math" panose="02040503050406030204" pitchFamily="18" charset="0"/>
                                        </a:rPr>
                                        <m:t>𝑦</m:t>
                                      </m:r>
                                    </m:e>
                                  </m:acc>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b="1" i="1">
                                          <a:solidFill>
                                            <a:prstClr val="black"/>
                                          </a:solidFill>
                                          <a:latin typeface="Cambria Math" panose="02040503050406030204" pitchFamily="18" charset="0"/>
                                          <a:ea typeface="Cambria Math" panose="02040503050406030204" pitchFamily="18" charset="0"/>
                                        </a:rPr>
                                        <m:t>𝑿</m:t>
                                      </m:r>
                                      <m:r>
                                        <a:rPr lang="en-US" altLang="ja-JP" i="1">
                                          <a:solidFill>
                                            <a:prstClr val="black"/>
                                          </a:solidFill>
                                          <a:latin typeface="Cambria Math" panose="02040503050406030204" pitchFamily="18" charset="0"/>
                                          <a:ea typeface="Cambria Math" panose="02040503050406030204" pitchFamily="18" charset="0"/>
                                        </a:rPr>
                                        <m:t>;</m:t>
                                      </m:r>
                                      <m:r>
                                        <a:rPr lang="ja-JP" altLang="en-US" b="1" i="1">
                                          <a:solidFill>
                                            <a:prstClr val="black"/>
                                          </a:solidFill>
                                          <a:latin typeface="Cambria Math" panose="02040503050406030204" pitchFamily="18" charset="0"/>
                                          <a:ea typeface="Cambria Math" panose="02040503050406030204" pitchFamily="18" charset="0"/>
                                        </a:rPr>
                                        <m:t>𝝎</m:t>
                                      </m:r>
                                    </m:e>
                                  </m:d>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𝑦</m:t>
                                  </m:r>
                                </m:e>
                              </m:d>
                            </m:e>
                            <m:sup>
                              <m:r>
                                <a:rPr lang="en-US" altLang="ja-JP" i="1">
                                  <a:solidFill>
                                    <a:prstClr val="black"/>
                                  </a:solidFill>
                                  <a:latin typeface="Cambria Math" panose="02040503050406030204" pitchFamily="18" charset="0"/>
                                  <a:ea typeface="Cambria Math" panose="02040503050406030204" pitchFamily="18" charset="0"/>
                                </a:rPr>
                                <m:t>2</m:t>
                              </m:r>
                            </m:sup>
                          </m:sSup>
                        </m:e>
                      </m:d>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𝑁</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𝑛</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𝑁</m:t>
                          </m:r>
                        </m:sup>
                        <m:e>
                          <m:f>
                            <m:fPr>
                              <m:ctrlPr>
                                <a:rPr lang="el-GR"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2</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acc>
                                    <m:accPr>
                                      <m:chr m:val="̂"/>
                                      <m:ctrlPr>
                                        <a:rPr lang="en-US" altLang="ja-JP" i="1">
                                          <a:solidFill>
                                            <a:prstClr val="black"/>
                                          </a:solidFill>
                                          <a:latin typeface="Cambria Math" panose="02040503050406030204" pitchFamily="18" charset="0"/>
                                          <a:ea typeface="Cambria Math" panose="02040503050406030204" pitchFamily="18" charset="0"/>
                                        </a:rPr>
                                      </m:ctrlPr>
                                    </m:accPr>
                                    <m:e>
                                      <m:r>
                                        <a:rPr lang="en-US" altLang="ja-JP" i="1">
                                          <a:solidFill>
                                            <a:prstClr val="black"/>
                                          </a:solidFill>
                                          <a:latin typeface="Cambria Math" panose="02040503050406030204" pitchFamily="18" charset="0"/>
                                          <a:ea typeface="Cambria Math" panose="02040503050406030204" pitchFamily="18" charset="0"/>
                                        </a:rPr>
                                        <m:t>𝑦</m:t>
                                      </m:r>
                                    </m:e>
                                  </m:acc>
                                  <m:d>
                                    <m:dPr>
                                      <m:ctrlPr>
                                        <a:rPr lang="en-US" altLang="ja-JP" i="1">
                                          <a:solidFill>
                                            <a:prstClr val="black"/>
                                          </a:solidFill>
                                          <a:latin typeface="Cambria Math" panose="02040503050406030204" pitchFamily="18" charset="0"/>
                                          <a:ea typeface="Cambria Math" panose="02040503050406030204" pitchFamily="18" charset="0"/>
                                        </a:rPr>
                                      </m:ctrlPr>
                                    </m:dPr>
                                    <m:e>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b="1" i="1">
                                              <a:solidFill>
                                                <a:prstClr val="black"/>
                                              </a:solidFill>
                                              <a:latin typeface="Cambria Math" panose="02040503050406030204" pitchFamily="18" charset="0"/>
                                              <a:ea typeface="Cambria Math" panose="02040503050406030204" pitchFamily="18" charset="0"/>
                                            </a:rPr>
                                            <m:t>𝒙</m:t>
                                          </m:r>
                                        </m:e>
                                        <m:sub>
                                          <m:r>
                                            <a:rPr lang="en-US" altLang="ja-JP" i="1">
                                              <a:solidFill>
                                                <a:prstClr val="black"/>
                                              </a:solidFill>
                                              <a:latin typeface="Cambria Math" panose="02040503050406030204" pitchFamily="18" charset="0"/>
                                              <a:ea typeface="Cambria Math" panose="02040503050406030204" pitchFamily="18" charset="0"/>
                                            </a:rPr>
                                            <m:t>𝑛</m:t>
                                          </m:r>
                                        </m:sub>
                                      </m:sSub>
                                      <m:r>
                                        <a:rPr lang="en-US" altLang="ja-JP" i="1">
                                          <a:solidFill>
                                            <a:prstClr val="black"/>
                                          </a:solidFill>
                                          <a:latin typeface="Cambria Math" panose="02040503050406030204" pitchFamily="18" charset="0"/>
                                          <a:ea typeface="Cambria Math" panose="02040503050406030204" pitchFamily="18" charset="0"/>
                                        </a:rPr>
                                        <m:t>;</m:t>
                                      </m:r>
                                      <m:r>
                                        <a:rPr lang="ja-JP" altLang="en-US" b="1" i="1">
                                          <a:solidFill>
                                            <a:prstClr val="black"/>
                                          </a:solidFill>
                                          <a:latin typeface="Cambria Math" panose="02040503050406030204" pitchFamily="18" charset="0"/>
                                          <a:ea typeface="Cambria Math" panose="02040503050406030204" pitchFamily="18" charset="0"/>
                                        </a:rPr>
                                        <m:t>𝝎</m:t>
                                      </m:r>
                                    </m:e>
                                  </m:d>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𝑦</m:t>
                                  </m:r>
                                </m:e>
                              </m:d>
                            </m:e>
                            <m:sup>
                              <m:r>
                                <a:rPr lang="en-US" altLang="ja-JP" i="1">
                                  <a:solidFill>
                                    <a:prstClr val="black"/>
                                  </a:solidFill>
                                  <a:latin typeface="Cambria Math" panose="02040503050406030204" pitchFamily="18" charset="0"/>
                                  <a:ea typeface="Cambria Math" panose="02040503050406030204" pitchFamily="18" charset="0"/>
                                </a:rPr>
                                <m:t>2</m:t>
                              </m:r>
                            </m:sup>
                          </m:sSup>
                        </m:e>
                      </m:nary>
                      <m:r>
                        <a:rPr lang="en-US" altLang="ja-JP" i="1">
                          <a:solidFill>
                            <a:prstClr val="black"/>
                          </a:solidFill>
                          <a:latin typeface="Cambria Math" panose="02040503050406030204" pitchFamily="18" charset="0"/>
                        </a:rPr>
                        <m:t>          (5.3)</m:t>
                      </m:r>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888142" y="5237632"/>
                <a:ext cx="7188250" cy="778868"/>
              </a:xfrm>
              <a:prstGeom prst="rect">
                <a:avLst/>
              </a:prstGeom>
              <a:blipFill rotWithShape="0">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290557" y="4676537"/>
            <a:ext cx="7887769"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訓練誤差：経験分布を用いて，汎化誤差を近似的に見積もったもの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0" name="テキスト ボックス 9"/>
          <p:cNvSpPr txBox="1"/>
          <p:nvPr/>
        </p:nvSpPr>
        <p:spPr>
          <a:xfrm>
            <a:off x="786211" y="6177485"/>
            <a:ext cx="7887769" cy="400110"/>
          </a:xfrm>
          <a:prstGeom prst="rect">
            <a:avLst/>
          </a:prstGeom>
          <a:noFill/>
        </p:spPr>
        <p:txBody>
          <a:bodyPr wrap="square" rtlCol="0">
            <a:spAutoFit/>
          </a:bodyPr>
          <a:lstStyle/>
          <a:p>
            <a:pPr algn="r"/>
            <a:r>
              <a:rPr lang="ja-JP" altLang="en-US" sz="2000" dirty="0">
                <a:solidFill>
                  <a:prstClr val="black"/>
                </a:solidFill>
                <a:latin typeface="HG丸ｺﾞｼｯｸM-PRO" panose="020F0600000000000000" pitchFamily="50" charset="-128"/>
                <a:ea typeface="HG丸ｺﾞｼｯｸM-PRO" panose="020F0600000000000000" pitchFamily="50" charset="-128"/>
              </a:rPr>
              <a:t>＊実際の学習ではこの訓練誤差を使用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6068942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58</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3493264"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汎化性能と正則化</a:t>
            </a:r>
          </a:p>
        </p:txBody>
      </p:sp>
      <p:sp>
        <p:nvSpPr>
          <p:cNvPr id="4" name="テキスト ボックス 3"/>
          <p:cNvSpPr txBox="1"/>
          <p:nvPr/>
        </p:nvSpPr>
        <p:spPr>
          <a:xfrm>
            <a:off x="435834" y="1271399"/>
            <a:ext cx="7887769" cy="1015663"/>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しかし本来最小化したかったのは汎化誤差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⇒本当に最小化したい誤差関数と実際代用する誤差関数の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ミスマッチが“過学習”を引き起こす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435834" y="2716565"/>
            <a:ext cx="8229600" cy="707886"/>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過学習</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学習のし過ぎで判断基準が厳しくなり，少しでもパターンが</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異なると誤った出力をしてしまうこと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6" name="テキスト ボックス 5"/>
          <p:cNvSpPr txBox="1"/>
          <p:nvPr/>
        </p:nvSpPr>
        <p:spPr>
          <a:xfrm>
            <a:off x="435834" y="3853954"/>
            <a:ext cx="8229600"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＊訓練誤差が減少する一方で汎化誤差が増加していれば過学習の兆候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テキスト ボックス 6"/>
          <p:cNvSpPr txBox="1"/>
          <p:nvPr/>
        </p:nvSpPr>
        <p:spPr>
          <a:xfrm>
            <a:off x="435834" y="4683567"/>
            <a:ext cx="8374877" cy="400110"/>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ただ厳密には汎化誤差を知ることはできないので“テスト誤差”を見る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2055977" y="5403352"/>
                <a:ext cx="5143139"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r>
                            <a:rPr lang="en-US" altLang="ja-JP" i="1">
                              <a:solidFill>
                                <a:prstClr val="black"/>
                              </a:solidFill>
                              <a:latin typeface="Cambria Math" panose="02040503050406030204" pitchFamily="18" charset="0"/>
                            </a:rPr>
                            <m:t>𝑡𝑒𝑠𝑡</m:t>
                          </m:r>
                        </m:sub>
                      </m:sSub>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𝑁</m:t>
                              </m:r>
                            </m:e>
                            <m:sub>
                              <m:r>
                                <a:rPr lang="en-US" altLang="ja-JP" i="1">
                                  <a:solidFill>
                                    <a:prstClr val="black"/>
                                  </a:solidFill>
                                  <a:latin typeface="Cambria Math" panose="02040503050406030204" pitchFamily="18" charset="0"/>
                                </a:rPr>
                                <m:t>𝑡𝑒𝑠𝑡</m:t>
                              </m:r>
                            </m:sub>
                          </m:sSub>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𝑚</m:t>
                          </m:r>
                          <m:r>
                            <a:rPr lang="en-US" altLang="ja-JP" i="1">
                              <a:solidFill>
                                <a:prstClr val="black"/>
                              </a:solidFill>
                              <a:latin typeface="Cambria Math" panose="02040503050406030204" pitchFamily="18" charset="0"/>
                            </a:rPr>
                            <m:t>=1</m:t>
                          </m:r>
                        </m:sub>
                        <m:sup>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𝑁</m:t>
                              </m:r>
                            </m:e>
                            <m:sub>
                              <m:r>
                                <a:rPr lang="en-US" altLang="ja-JP" i="1">
                                  <a:solidFill>
                                    <a:prstClr val="black"/>
                                  </a:solidFill>
                                  <a:latin typeface="Cambria Math" panose="02040503050406030204" pitchFamily="18" charset="0"/>
                                </a:rPr>
                                <m:t>𝑡𝑒𝑠𝑡</m:t>
                              </m:r>
                            </m:sub>
                          </m:sSub>
                        </m:sup>
                        <m:e>
                          <m:f>
                            <m:fPr>
                              <m:ctrlPr>
                                <a:rPr lang="el-GR"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2</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acc>
                                    <m:accPr>
                                      <m:chr m:val="̂"/>
                                      <m:ctrlPr>
                                        <a:rPr lang="en-US" altLang="ja-JP" i="1">
                                          <a:solidFill>
                                            <a:prstClr val="black"/>
                                          </a:solidFill>
                                          <a:latin typeface="Cambria Math" panose="02040503050406030204" pitchFamily="18" charset="0"/>
                                          <a:ea typeface="Cambria Math" panose="02040503050406030204" pitchFamily="18" charset="0"/>
                                        </a:rPr>
                                      </m:ctrlPr>
                                    </m:accPr>
                                    <m:e>
                                      <m:r>
                                        <a:rPr lang="en-US" altLang="ja-JP" i="1">
                                          <a:solidFill>
                                            <a:prstClr val="black"/>
                                          </a:solidFill>
                                          <a:latin typeface="Cambria Math" panose="02040503050406030204" pitchFamily="18" charset="0"/>
                                          <a:ea typeface="Cambria Math" panose="02040503050406030204" pitchFamily="18" charset="0"/>
                                        </a:rPr>
                                        <m:t>𝑦</m:t>
                                      </m:r>
                                    </m:e>
                                  </m:acc>
                                  <m:d>
                                    <m:dPr>
                                      <m:ctrlPr>
                                        <a:rPr lang="en-US" altLang="ja-JP" i="1">
                                          <a:solidFill>
                                            <a:prstClr val="black"/>
                                          </a:solidFill>
                                          <a:latin typeface="Cambria Math" panose="02040503050406030204" pitchFamily="18" charset="0"/>
                                          <a:ea typeface="Cambria Math" panose="02040503050406030204" pitchFamily="18" charset="0"/>
                                        </a:rPr>
                                      </m:ctrlPr>
                                    </m:dPr>
                                    <m:e>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b="1" i="1">
                                              <a:solidFill>
                                                <a:prstClr val="black"/>
                                              </a:solidFill>
                                              <a:latin typeface="Cambria Math" panose="02040503050406030204" pitchFamily="18" charset="0"/>
                                              <a:ea typeface="Cambria Math" panose="02040503050406030204" pitchFamily="18" charset="0"/>
                                            </a:rPr>
                                            <m:t>𝒙</m:t>
                                          </m:r>
                                        </m:e>
                                        <m:sub>
                                          <m:r>
                                            <a:rPr lang="en-US" altLang="ja-JP" i="1">
                                              <a:solidFill>
                                                <a:prstClr val="black"/>
                                              </a:solidFill>
                                              <a:latin typeface="Cambria Math" panose="02040503050406030204" pitchFamily="18" charset="0"/>
                                              <a:ea typeface="Cambria Math" panose="02040503050406030204" pitchFamily="18" charset="0"/>
                                            </a:rPr>
                                            <m:t>𝑚</m:t>
                                          </m:r>
                                        </m:sub>
                                      </m:sSub>
                                      <m:r>
                                        <a:rPr lang="en-US" altLang="ja-JP" i="1">
                                          <a:solidFill>
                                            <a:prstClr val="black"/>
                                          </a:solidFill>
                                          <a:latin typeface="Cambria Math" panose="02040503050406030204" pitchFamily="18" charset="0"/>
                                          <a:ea typeface="Cambria Math" panose="02040503050406030204" pitchFamily="18" charset="0"/>
                                        </a:rPr>
                                        <m:t>;</m:t>
                                      </m:r>
                                      <m:r>
                                        <a:rPr lang="ja-JP" altLang="en-US" b="1" i="1">
                                          <a:solidFill>
                                            <a:prstClr val="black"/>
                                          </a:solidFill>
                                          <a:latin typeface="Cambria Math" panose="02040503050406030204" pitchFamily="18" charset="0"/>
                                          <a:ea typeface="Cambria Math" panose="02040503050406030204" pitchFamily="18" charset="0"/>
                                        </a:rPr>
                                        <m:t>𝝎</m:t>
                                      </m:r>
                                    </m:e>
                                  </m:d>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𝑦</m:t>
                                      </m:r>
                                    </m:e>
                                    <m:sub>
                                      <m:r>
                                        <a:rPr lang="en-US" altLang="ja-JP" i="1">
                                          <a:solidFill>
                                            <a:prstClr val="black"/>
                                          </a:solidFill>
                                          <a:latin typeface="Cambria Math" panose="02040503050406030204" pitchFamily="18" charset="0"/>
                                          <a:ea typeface="Cambria Math" panose="02040503050406030204" pitchFamily="18" charset="0"/>
                                        </a:rPr>
                                        <m:t>𝑚</m:t>
                                      </m:r>
                                    </m:sub>
                                  </m:sSub>
                                </m:e>
                              </m:d>
                            </m:e>
                            <m:sup>
                              <m:r>
                                <a:rPr lang="en-US" altLang="ja-JP" i="1">
                                  <a:solidFill>
                                    <a:prstClr val="black"/>
                                  </a:solidFill>
                                  <a:latin typeface="Cambria Math" panose="02040503050406030204" pitchFamily="18" charset="0"/>
                                  <a:ea typeface="Cambria Math" panose="02040503050406030204" pitchFamily="18" charset="0"/>
                                </a:rPr>
                                <m:t>2</m:t>
                              </m:r>
                            </m:sup>
                          </m:sSup>
                        </m:e>
                      </m:nary>
                      <m:r>
                        <a:rPr lang="en-US" altLang="ja-JP" i="1">
                          <a:solidFill>
                            <a:prstClr val="black"/>
                          </a:solidFill>
                          <a:latin typeface="Cambria Math" panose="02040503050406030204" pitchFamily="18" charset="0"/>
                        </a:rPr>
                        <m:t>          (5.4)</m:t>
                      </m:r>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2055977" y="5403352"/>
                <a:ext cx="5143139" cy="778868"/>
              </a:xfrm>
              <a:prstGeom prst="rect">
                <a:avLst/>
              </a:prstGeom>
              <a:blipFill rotWithShape="0">
                <a:blip r:embed="rId2"/>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312986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59</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3493264"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汎化性能と正則化</a:t>
            </a:r>
          </a:p>
        </p:txBody>
      </p:sp>
      <p:grpSp>
        <p:nvGrpSpPr>
          <p:cNvPr id="5" name="グループ化 4"/>
          <p:cNvGrpSpPr/>
          <p:nvPr/>
        </p:nvGrpSpPr>
        <p:grpSpPr>
          <a:xfrm>
            <a:off x="2033898" y="1059674"/>
            <a:ext cx="4631821" cy="3269761"/>
            <a:chOff x="435834" y="1307506"/>
            <a:chExt cx="4631821" cy="3269761"/>
          </a:xfrm>
        </p:grpSpPr>
        <p:pic>
          <p:nvPicPr>
            <p:cNvPr id="1026" name="Picture 2" descr="å³11: å­¦ç¿æ²ç·"/>
            <p:cNvPicPr>
              <a:picLocks noChangeAspect="1" noChangeArrowheads="1"/>
            </p:cNvPicPr>
            <p:nvPr/>
          </p:nvPicPr>
          <p:blipFill rotWithShape="1">
            <a:blip r:embed="rId2">
              <a:extLst>
                <a:ext uri="{28A0092B-C50C-407E-A947-70E740481C1C}">
                  <a14:useLocalDpi xmlns:a14="http://schemas.microsoft.com/office/drawing/2010/main" val="0"/>
                </a:ext>
              </a:extLst>
            </a:blip>
            <a:srcRect l="1486" t="2036" r="4343" b="3856"/>
            <a:stretch/>
          </p:blipFill>
          <p:spPr bwMode="auto">
            <a:xfrm>
              <a:off x="435834" y="1307506"/>
              <a:ext cx="4631821" cy="2931207"/>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p:cNvSpPr txBox="1"/>
            <p:nvPr/>
          </p:nvSpPr>
          <p:spPr>
            <a:xfrm>
              <a:off x="1869932" y="4238713"/>
              <a:ext cx="1763624"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5.1</a:t>
              </a:r>
              <a:r>
                <a:rPr lang="ja-JP" altLang="en-US" sz="1600" dirty="0">
                  <a:solidFill>
                    <a:prstClr val="black"/>
                  </a:solidFill>
                  <a:latin typeface="HG丸ｺﾞｼｯｸM-PRO" panose="020F0600000000000000" pitchFamily="50" charset="-128"/>
                  <a:ea typeface="HG丸ｺﾞｼｯｸM-PRO" panose="020F0600000000000000" pitchFamily="50" charset="-128"/>
                </a:rPr>
                <a:t>　学習曲線</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p:txBody>
        </p:sp>
      </p:grpSp>
      <p:sp>
        <p:nvSpPr>
          <p:cNvPr id="8" name="テキスト ボックス 7"/>
          <p:cNvSpPr txBox="1"/>
          <p:nvPr/>
        </p:nvSpPr>
        <p:spPr>
          <a:xfrm>
            <a:off x="435834" y="4593057"/>
            <a:ext cx="8374877" cy="707886"/>
          </a:xfrm>
          <a:prstGeom prst="rect">
            <a:avLst/>
          </a:prstGeom>
          <a:noFill/>
        </p:spPr>
        <p:txBody>
          <a:bodyPr wrap="square" rtlCol="0">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学習が進むにつれ訓練誤差が</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に近づいているため良好に見える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テスト誤差はある点から増加しているため典型的な</a:t>
            </a:r>
            <a:r>
              <a:rPr lang="ja-JP" altLang="en-US" sz="2000" dirty="0">
                <a:solidFill>
                  <a:srgbClr val="FF0000"/>
                </a:solidFill>
                <a:latin typeface="HG丸ｺﾞｼｯｸM-PRO" panose="020F0600000000000000" pitchFamily="50" charset="-128"/>
                <a:ea typeface="HG丸ｺﾞｼｯｸM-PRO" panose="020F0600000000000000" pitchFamily="50" charset="-128"/>
              </a:rPr>
              <a:t>過学習</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といえる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二等辺三角形 8"/>
          <p:cNvSpPr/>
          <p:nvPr/>
        </p:nvSpPr>
        <p:spPr>
          <a:xfrm rot="10800000">
            <a:off x="3503260" y="5562799"/>
            <a:ext cx="2240020" cy="246142"/>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テキスト ボックス 9"/>
          <p:cNvSpPr txBox="1"/>
          <p:nvPr/>
        </p:nvSpPr>
        <p:spPr>
          <a:xfrm>
            <a:off x="1444236" y="6070798"/>
            <a:ext cx="6358069" cy="400110"/>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単に訓練誤差を最小にすればいいという訳ではない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76281642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1135951"/>
            <a:ext cx="9144000" cy="1095668"/>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kumimoji="1" lang="en-US" altLang="ja-JP" sz="2800" dirty="0">
                <a:solidFill>
                  <a:schemeClr val="bg1"/>
                </a:solidFill>
              </a:rPr>
              <a:t>2.4</a:t>
            </a:r>
            <a:r>
              <a:rPr kumimoji="1" lang="ja-JP" altLang="en-US" sz="2800" dirty="0">
                <a:solidFill>
                  <a:schemeClr val="bg1"/>
                </a:solidFill>
              </a:rPr>
              <a:t>　機械学習の基礎　</a:t>
            </a: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9144000" cy="4351338"/>
          </a:xfrm>
        </p:spPr>
        <p:txBody>
          <a:bodyPr>
            <a:normAutofit/>
          </a:bodyPr>
          <a:lstStyle/>
          <a:p>
            <a:pPr marL="0" indent="0">
              <a:buNone/>
            </a:pPr>
            <a:r>
              <a:rPr kumimoji="1" lang="ja-JP" altLang="en-US" sz="1800" dirty="0"/>
              <a:t>→この章に入る前に，基本的な用語について学びます．</a:t>
            </a:r>
            <a:endParaRPr kumimoji="1" lang="en-US" altLang="ja-JP" sz="1800" dirty="0"/>
          </a:p>
          <a:p>
            <a:pPr marL="0" indent="0">
              <a:buNone/>
            </a:pPr>
            <a:endParaRPr lang="en-US" altLang="ja-JP" sz="1400" dirty="0"/>
          </a:p>
          <a:p>
            <a:pPr marL="0" indent="0">
              <a:buNone/>
            </a:pPr>
            <a:r>
              <a:rPr kumimoji="1" lang="ja-JP" altLang="en-US" sz="1800" dirty="0"/>
              <a:t>機械学習：</a:t>
            </a:r>
            <a:endParaRPr kumimoji="1" lang="en-US" altLang="ja-JP" sz="1800" dirty="0"/>
          </a:p>
          <a:p>
            <a:pPr marL="0" indent="0">
              <a:buNone/>
            </a:pPr>
            <a:r>
              <a:rPr lang="ja-JP" altLang="en-US" sz="1800" dirty="0"/>
              <a:t>データ集合を学習アルゴリズムで処理することでコンピュータプログラムに学習させ，それによってプログラムがタスクをよりうまくこなせるようになることを目標にする</a:t>
            </a:r>
            <a:endParaRPr lang="en-US" altLang="ja-JP" sz="1800" dirty="0"/>
          </a:p>
        </p:txBody>
      </p:sp>
      <p:graphicFrame>
        <p:nvGraphicFramePr>
          <p:cNvPr id="6" name="表 5"/>
          <p:cNvGraphicFramePr>
            <a:graphicFrameLocks noGrp="1"/>
          </p:cNvGraphicFramePr>
          <p:nvPr>
            <p:extLst/>
          </p:nvPr>
        </p:nvGraphicFramePr>
        <p:xfrm>
          <a:off x="241539" y="2714219"/>
          <a:ext cx="8652711" cy="741680"/>
        </p:xfrm>
        <a:graphic>
          <a:graphicData uri="http://schemas.openxmlformats.org/drawingml/2006/table">
            <a:tbl>
              <a:tblPr firstRow="1" bandRow="1">
                <a:tableStyleId>{5940675A-B579-460E-94D1-54222C63F5DA}</a:tableStyleId>
              </a:tblPr>
              <a:tblGrid>
                <a:gridCol w="3208189">
                  <a:extLst>
                    <a:ext uri="{9D8B030D-6E8A-4147-A177-3AD203B41FA5}">
                      <a16:colId xmlns:a16="http://schemas.microsoft.com/office/drawing/2014/main" xmlns="" val="2141737375"/>
                    </a:ext>
                  </a:extLst>
                </a:gridCol>
                <a:gridCol w="5444522">
                  <a:extLst>
                    <a:ext uri="{9D8B030D-6E8A-4147-A177-3AD203B41FA5}">
                      <a16:colId xmlns:a16="http://schemas.microsoft.com/office/drawing/2014/main" xmlns="" val="2748008350"/>
                    </a:ext>
                  </a:extLst>
                </a:gridCol>
              </a:tblGrid>
              <a:tr h="370840">
                <a:tc>
                  <a:txBody>
                    <a:bodyPr/>
                    <a:lstStyle/>
                    <a:p>
                      <a:r>
                        <a:rPr kumimoji="1" lang="ja-JP" altLang="en-US" sz="1600" dirty="0"/>
                        <a:t>データ</a:t>
                      </a:r>
                    </a:p>
                  </a:txBody>
                  <a:tcPr>
                    <a:solidFill>
                      <a:schemeClr val="bg2"/>
                    </a:solidFill>
                  </a:tcPr>
                </a:tc>
                <a:tc>
                  <a:txBody>
                    <a:bodyPr/>
                    <a:lstStyle/>
                    <a:p>
                      <a:r>
                        <a:rPr kumimoji="1" lang="ja-JP" altLang="en-US" sz="1600" dirty="0"/>
                        <a:t>訓練データ（</a:t>
                      </a:r>
                      <a:r>
                        <a:rPr kumimoji="1" lang="en-US" altLang="ja-JP" sz="1600" dirty="0"/>
                        <a:t>training data</a:t>
                      </a:r>
                      <a:r>
                        <a:rPr kumimoji="1" lang="ja-JP" altLang="en-US" sz="1600" dirty="0"/>
                        <a:t>）</a:t>
                      </a:r>
                      <a:r>
                        <a:rPr kumimoji="1" lang="en-US" altLang="ja-JP" sz="1600" dirty="0"/>
                        <a:t>,</a:t>
                      </a:r>
                      <a:r>
                        <a:rPr kumimoji="1" lang="ja-JP" altLang="en-US" sz="1600" dirty="0"/>
                        <a:t>訓練サンプル，観測</a:t>
                      </a:r>
                    </a:p>
                  </a:txBody>
                  <a:tcPr/>
                </a:tc>
                <a:extLst>
                  <a:ext uri="{0D108BD9-81ED-4DB2-BD59-A6C34878D82A}">
                    <a16:rowId xmlns:a16="http://schemas.microsoft.com/office/drawing/2014/main" xmlns="" val="2922531379"/>
                  </a:ext>
                </a:extLst>
              </a:tr>
              <a:tr h="370840">
                <a:tc>
                  <a:txBody>
                    <a:bodyPr/>
                    <a:lstStyle/>
                    <a:p>
                      <a:r>
                        <a:rPr kumimoji="1" lang="ja-JP" altLang="en-US" sz="1600" dirty="0"/>
                        <a:t>データ集合</a:t>
                      </a:r>
                    </a:p>
                  </a:txBody>
                  <a:tcPr>
                    <a:solidFill>
                      <a:schemeClr val="bg2"/>
                    </a:solidFill>
                  </a:tcPr>
                </a:tc>
                <a:tc>
                  <a:txBody>
                    <a:bodyPr/>
                    <a:lstStyle/>
                    <a:p>
                      <a:r>
                        <a:rPr kumimoji="1" lang="ja-JP" altLang="en-US" sz="1600" dirty="0"/>
                        <a:t>訓練集合</a:t>
                      </a:r>
                    </a:p>
                  </a:txBody>
                  <a:tcPr/>
                </a:tc>
                <a:extLst>
                  <a:ext uri="{0D108BD9-81ED-4DB2-BD59-A6C34878D82A}">
                    <a16:rowId xmlns:a16="http://schemas.microsoft.com/office/drawing/2014/main" xmlns="" val="589592954"/>
                  </a:ext>
                </a:extLst>
              </a:tr>
            </a:tbl>
          </a:graphicData>
        </a:graphic>
      </p:graphicFrame>
      <p:sp>
        <p:nvSpPr>
          <p:cNvPr id="7" name="テキスト ボックス 6"/>
          <p:cNvSpPr txBox="1"/>
          <p:nvPr/>
        </p:nvSpPr>
        <p:spPr>
          <a:xfrm>
            <a:off x="281974" y="2400804"/>
            <a:ext cx="4859022" cy="369332"/>
          </a:xfrm>
          <a:prstGeom prst="rect">
            <a:avLst/>
          </a:prstGeom>
          <a:noFill/>
        </p:spPr>
        <p:txBody>
          <a:bodyPr wrap="none" rtlCol="0">
            <a:spAutoFit/>
          </a:bodyPr>
          <a:lstStyle/>
          <a:p>
            <a:pPr marL="285750" indent="-285750" defTabSz="457200">
              <a:buFont typeface="Wingdings" panose="05000000000000000000" pitchFamily="2" charset="2"/>
              <a:buChar char="u"/>
            </a:pPr>
            <a:r>
              <a:rPr lang="ja-JP" altLang="en-US" dirty="0">
                <a:solidFill>
                  <a:prstClr val="black"/>
                </a:solidFill>
              </a:rPr>
              <a:t>機械学習において特殊な言い方をする用語</a:t>
            </a:r>
          </a:p>
        </p:txBody>
      </p:sp>
      <p:graphicFrame>
        <p:nvGraphicFramePr>
          <p:cNvPr id="8" name="表 7"/>
          <p:cNvGraphicFramePr>
            <a:graphicFrameLocks noGrp="1"/>
          </p:cNvGraphicFramePr>
          <p:nvPr>
            <p:extLst/>
          </p:nvPr>
        </p:nvGraphicFramePr>
        <p:xfrm>
          <a:off x="247631" y="3936520"/>
          <a:ext cx="8655246" cy="1529080"/>
        </p:xfrm>
        <a:graphic>
          <a:graphicData uri="http://schemas.openxmlformats.org/drawingml/2006/table">
            <a:tbl>
              <a:tblPr firstRow="1" bandRow="1">
                <a:tableStyleId>{5940675A-B579-460E-94D1-54222C63F5DA}</a:tableStyleId>
              </a:tblPr>
              <a:tblGrid>
                <a:gridCol w="3209129">
                  <a:extLst>
                    <a:ext uri="{9D8B030D-6E8A-4147-A177-3AD203B41FA5}">
                      <a16:colId xmlns:a16="http://schemas.microsoft.com/office/drawing/2014/main" xmlns="" val="2141737375"/>
                    </a:ext>
                  </a:extLst>
                </a:gridCol>
                <a:gridCol w="5446117">
                  <a:extLst>
                    <a:ext uri="{9D8B030D-6E8A-4147-A177-3AD203B41FA5}">
                      <a16:colId xmlns:a16="http://schemas.microsoft.com/office/drawing/2014/main" xmlns="" val="2748008350"/>
                    </a:ext>
                  </a:extLst>
                </a:gridCol>
              </a:tblGrid>
              <a:tr h="370840">
                <a:tc>
                  <a:txBody>
                    <a:bodyPr/>
                    <a:lstStyle/>
                    <a:p>
                      <a:r>
                        <a:rPr kumimoji="1" lang="ja-JP" altLang="en-US" sz="1600" dirty="0"/>
                        <a:t>学習機械（</a:t>
                      </a:r>
                      <a:r>
                        <a:rPr kumimoji="1" lang="en-US" altLang="ja-JP" sz="1600" dirty="0"/>
                        <a:t>learning machine</a:t>
                      </a:r>
                      <a:r>
                        <a:rPr kumimoji="1" lang="ja-JP" altLang="en-US" sz="1600" dirty="0"/>
                        <a:t>）</a:t>
                      </a:r>
                      <a:endParaRPr kumimoji="1" lang="en-US" altLang="ja-JP" sz="1600" dirty="0"/>
                    </a:p>
                    <a:p>
                      <a:r>
                        <a:rPr kumimoji="1" lang="ja-JP" altLang="en-US" sz="1600" dirty="0"/>
                        <a:t>アーキテクチャ（</a:t>
                      </a:r>
                      <a:r>
                        <a:rPr kumimoji="1" lang="en-US" altLang="ja-JP" sz="1600" dirty="0"/>
                        <a:t>architecture</a:t>
                      </a:r>
                      <a:r>
                        <a:rPr kumimoji="1" lang="ja-JP" altLang="en-US" sz="1600" b="1" dirty="0"/>
                        <a:t>）</a:t>
                      </a:r>
                    </a:p>
                  </a:txBody>
                  <a:tcPr>
                    <a:solidFill>
                      <a:schemeClr val="bg2"/>
                    </a:solidFill>
                  </a:tcPr>
                </a:tc>
                <a:tc>
                  <a:txBody>
                    <a:bodyPr/>
                    <a:lstStyle/>
                    <a:p>
                      <a:r>
                        <a:rPr kumimoji="1" lang="ja-JP" altLang="en-US" sz="1600" dirty="0"/>
                        <a:t>学習を担うプログラムのこと</a:t>
                      </a:r>
                      <a:endParaRPr kumimoji="1" lang="en-US" altLang="ja-JP" sz="1600" dirty="0"/>
                    </a:p>
                    <a:p>
                      <a:r>
                        <a:rPr kumimoji="1" lang="ja-JP" altLang="en-US" sz="1600" dirty="0"/>
                        <a:t>（</a:t>
                      </a:r>
                      <a:r>
                        <a:rPr kumimoji="1" lang="en-US" altLang="ja-JP" sz="1600" dirty="0"/>
                        <a:t>Ex. </a:t>
                      </a:r>
                      <a:r>
                        <a:rPr kumimoji="1" lang="ja-JP" altLang="en-US" sz="1600" dirty="0"/>
                        <a:t>フィッティング関数）</a:t>
                      </a:r>
                      <a:endParaRPr kumimoji="1" lang="ja-JP" altLang="en-US" sz="1600" b="1" dirty="0"/>
                    </a:p>
                  </a:txBody>
                  <a:tcPr/>
                </a:tc>
                <a:extLst>
                  <a:ext uri="{0D108BD9-81ED-4DB2-BD59-A6C34878D82A}">
                    <a16:rowId xmlns:a16="http://schemas.microsoft.com/office/drawing/2014/main" xmlns="" val="2922531379"/>
                  </a:ext>
                </a:extLst>
              </a:tr>
              <a:tr h="370840">
                <a:tc>
                  <a:txBody>
                    <a:bodyPr/>
                    <a:lstStyle/>
                    <a:p>
                      <a:r>
                        <a:rPr kumimoji="1" lang="ja-JP" altLang="en-US" sz="1600" dirty="0"/>
                        <a:t>学習アルゴリズム</a:t>
                      </a:r>
                    </a:p>
                  </a:txBody>
                  <a:tcPr>
                    <a:solidFill>
                      <a:schemeClr val="bg2"/>
                    </a:solidFill>
                  </a:tcPr>
                </a:tc>
                <a:tc>
                  <a:txBody>
                    <a:bodyPr/>
                    <a:lstStyle/>
                    <a:p>
                      <a:r>
                        <a:rPr kumimoji="1" lang="ja-JP" altLang="en-US" sz="1600" dirty="0"/>
                        <a:t>学習プロセスを決めるアルゴリズム</a:t>
                      </a:r>
                      <a:endParaRPr kumimoji="1" lang="en-US" altLang="ja-JP" sz="1600" dirty="0"/>
                    </a:p>
                  </a:txBody>
                  <a:tcPr/>
                </a:tc>
                <a:extLst>
                  <a:ext uri="{0D108BD9-81ED-4DB2-BD59-A6C34878D82A}">
                    <a16:rowId xmlns:a16="http://schemas.microsoft.com/office/drawing/2014/main" xmlns="" val="589592954"/>
                  </a:ext>
                </a:extLst>
              </a:tr>
              <a:tr h="370840">
                <a:tc>
                  <a:txBody>
                    <a:bodyPr/>
                    <a:lstStyle/>
                    <a:p>
                      <a:r>
                        <a:rPr kumimoji="1" lang="ja-JP" altLang="en-US" sz="1600" dirty="0"/>
                        <a:t>コスト関数，損失関数，</a:t>
                      </a:r>
                      <a:endParaRPr kumimoji="1" lang="en-US" altLang="ja-JP" sz="1600" dirty="0"/>
                    </a:p>
                    <a:p>
                      <a:r>
                        <a:rPr kumimoji="1" lang="ja-JP" altLang="en-US" sz="1600" dirty="0"/>
                        <a:t>目的関数，誤差関数</a:t>
                      </a:r>
                    </a:p>
                  </a:txBody>
                  <a:tcPr>
                    <a:solidFill>
                      <a:schemeClr val="bg2"/>
                    </a:solidFill>
                  </a:tcPr>
                </a:tc>
                <a:tc>
                  <a:txBody>
                    <a:bodyPr/>
                    <a:lstStyle/>
                    <a:p>
                      <a:r>
                        <a:rPr kumimoji="1" lang="ja-JP" altLang="en-US" sz="1600" dirty="0"/>
                        <a:t>パフォーマンスの良さを測る尺度</a:t>
                      </a:r>
                      <a:endParaRPr kumimoji="1" lang="en-US" altLang="ja-JP" sz="1600" dirty="0"/>
                    </a:p>
                  </a:txBody>
                  <a:tcPr/>
                </a:tc>
                <a:extLst>
                  <a:ext uri="{0D108BD9-81ED-4DB2-BD59-A6C34878D82A}">
                    <a16:rowId xmlns:a16="http://schemas.microsoft.com/office/drawing/2014/main" xmlns="" val="1080224547"/>
                  </a:ext>
                </a:extLst>
              </a:tr>
            </a:tbl>
          </a:graphicData>
        </a:graphic>
      </p:graphicFrame>
      <p:sp>
        <p:nvSpPr>
          <p:cNvPr id="9" name="テキスト ボックス 8"/>
          <p:cNvSpPr txBox="1"/>
          <p:nvPr/>
        </p:nvSpPr>
        <p:spPr>
          <a:xfrm>
            <a:off x="281974" y="3554093"/>
            <a:ext cx="3012363" cy="369332"/>
          </a:xfrm>
          <a:prstGeom prst="rect">
            <a:avLst/>
          </a:prstGeom>
          <a:noFill/>
        </p:spPr>
        <p:txBody>
          <a:bodyPr wrap="none" rtlCol="0">
            <a:spAutoFit/>
          </a:bodyPr>
          <a:lstStyle/>
          <a:p>
            <a:pPr marL="285750" indent="-285750" defTabSz="457200">
              <a:buFont typeface="Wingdings" panose="05000000000000000000" pitchFamily="2" charset="2"/>
              <a:buChar char="u"/>
            </a:pPr>
            <a:r>
              <a:rPr lang="ja-JP" altLang="en-US" dirty="0">
                <a:solidFill>
                  <a:prstClr val="black"/>
                </a:solidFill>
              </a:rPr>
              <a:t>機械学習で使われる用語</a:t>
            </a:r>
          </a:p>
        </p:txBody>
      </p:sp>
      <p:sp>
        <p:nvSpPr>
          <p:cNvPr id="10" name="テキスト ボックス 9">
            <a:extLst>
              <a:ext uri="{FF2B5EF4-FFF2-40B4-BE49-F238E27FC236}">
                <a16:creationId xmlns:a16="http://schemas.microsoft.com/office/drawing/2014/main" xmlns="" id="{4EA3BDB7-BA5D-4BEE-96FD-1E8C53E546EB}"/>
              </a:ext>
            </a:extLst>
          </p:cNvPr>
          <p:cNvSpPr txBox="1"/>
          <p:nvPr/>
        </p:nvSpPr>
        <p:spPr>
          <a:xfrm>
            <a:off x="287725" y="5474910"/>
            <a:ext cx="3704860" cy="369332"/>
          </a:xfrm>
          <a:prstGeom prst="rect">
            <a:avLst/>
          </a:prstGeom>
          <a:noFill/>
        </p:spPr>
        <p:txBody>
          <a:bodyPr wrap="none" rtlCol="0">
            <a:spAutoFit/>
          </a:bodyPr>
          <a:lstStyle/>
          <a:p>
            <a:pPr marL="285750" indent="-285750" defTabSz="457200">
              <a:buFont typeface="Wingdings" panose="05000000000000000000" pitchFamily="2" charset="2"/>
              <a:buChar char="u"/>
            </a:pPr>
            <a:r>
              <a:rPr lang="ja-JP" altLang="en-US" dirty="0">
                <a:solidFill>
                  <a:prstClr val="black"/>
                </a:solidFill>
              </a:rPr>
              <a:t>機械学習で行われる主なタスク</a:t>
            </a:r>
          </a:p>
        </p:txBody>
      </p:sp>
      <mc:AlternateContent xmlns:mc="http://schemas.openxmlformats.org/markup-compatibility/2006" xmlns:a14="http://schemas.microsoft.com/office/drawing/2010/main">
        <mc:Choice Requires="a14">
          <p:graphicFrame>
            <p:nvGraphicFramePr>
              <p:cNvPr id="5" name="表 4">
                <a:extLst>
                  <a:ext uri="{FF2B5EF4-FFF2-40B4-BE49-F238E27FC236}">
                    <a16:creationId xmlns:a16="http://schemas.microsoft.com/office/drawing/2014/main" xmlns="" id="{15D2010B-1E90-42DF-9F82-4C145FB3220D}"/>
                  </a:ext>
                </a:extLst>
              </p:cNvPr>
              <p:cNvGraphicFramePr>
                <a:graphicFrameLocks noGrp="1"/>
              </p:cNvGraphicFramePr>
              <p:nvPr>
                <p:extLst/>
              </p:nvPr>
            </p:nvGraphicFramePr>
            <p:xfrm>
              <a:off x="266341" y="5831648"/>
              <a:ext cx="8655246" cy="741680"/>
            </p:xfrm>
            <a:graphic>
              <a:graphicData uri="http://schemas.openxmlformats.org/drawingml/2006/table">
                <a:tbl>
                  <a:tblPr firstRow="1" bandRow="1">
                    <a:tableStyleId>{5940675A-B579-460E-94D1-54222C63F5DA}</a:tableStyleId>
                  </a:tblPr>
                  <a:tblGrid>
                    <a:gridCol w="3209129">
                      <a:extLst>
                        <a:ext uri="{9D8B030D-6E8A-4147-A177-3AD203B41FA5}">
                          <a16:colId xmlns:a16="http://schemas.microsoft.com/office/drawing/2014/main" xmlns="" val="481219208"/>
                        </a:ext>
                      </a:extLst>
                    </a:gridCol>
                    <a:gridCol w="5446117">
                      <a:extLst>
                        <a:ext uri="{9D8B030D-6E8A-4147-A177-3AD203B41FA5}">
                          <a16:colId xmlns:a16="http://schemas.microsoft.com/office/drawing/2014/main" xmlns="" val="1970640754"/>
                        </a:ext>
                      </a:extLst>
                    </a:gridCol>
                  </a:tblGrid>
                  <a:tr h="370840">
                    <a:tc>
                      <a:txBody>
                        <a:bodyPr/>
                        <a:lstStyle/>
                        <a:p>
                          <a:r>
                            <a:rPr kumimoji="1" lang="ja-JP" altLang="en-US" sz="1600" b="0" dirty="0"/>
                            <a:t>クラス分類</a:t>
                          </a:r>
                        </a:p>
                      </a:txBody>
                      <a:tcPr>
                        <a:solidFill>
                          <a:schemeClr val="bg2"/>
                        </a:solidFill>
                      </a:tcPr>
                    </a:tc>
                    <a:tc>
                      <a:txBody>
                        <a:bodyPr/>
                        <a:lstStyle/>
                        <a:p>
                          <a:r>
                            <a:rPr kumimoji="1" lang="ja-JP" altLang="en-US" sz="1600" dirty="0"/>
                            <a:t>データをいくつかのグループに分けること</a:t>
                          </a:r>
                          <a:endParaRPr kumimoji="1" lang="en-US" altLang="ja-JP" sz="1600" dirty="0"/>
                        </a:p>
                      </a:txBody>
                      <a:tcPr/>
                    </a:tc>
                    <a:extLst>
                      <a:ext uri="{0D108BD9-81ED-4DB2-BD59-A6C34878D82A}">
                        <a16:rowId xmlns:a16="http://schemas.microsoft.com/office/drawing/2014/main" xmlns="" val="1310057913"/>
                      </a:ext>
                    </a:extLst>
                  </a:tr>
                  <a:tr h="370840">
                    <a:tc>
                      <a:txBody>
                        <a:bodyPr/>
                        <a:lstStyle/>
                        <a:p>
                          <a:r>
                            <a:rPr kumimoji="1" lang="ja-JP" altLang="en-US" sz="1600" dirty="0"/>
                            <a:t>回帰</a:t>
                          </a:r>
                        </a:p>
                      </a:txBody>
                      <a:tcPr>
                        <a:solidFill>
                          <a:schemeClr val="bg2"/>
                        </a:solidFill>
                      </a:tcPr>
                    </a:tc>
                    <a:tc>
                      <a:txBody>
                        <a:bodyPr/>
                        <a:lstStyle/>
                        <a:p>
                          <a:r>
                            <a:rPr kumimoji="1" lang="ja-JP" altLang="en-US" sz="1600" dirty="0"/>
                            <a:t>データから</a:t>
                          </a:r>
                          <a14:m>
                            <m:oMath xmlns:m="http://schemas.openxmlformats.org/officeDocument/2006/math">
                              <m:r>
                                <a:rPr kumimoji="1" lang="ja-JP" altLang="en-US" sz="1600" i="1" dirty="0" smtClean="0">
                                  <a:latin typeface="Cambria Math" panose="02040503050406030204" pitchFamily="18" charset="0"/>
                                </a:rPr>
                                <m:t>対応</m:t>
                              </m:r>
                            </m:oMath>
                          </a14:m>
                          <a:r>
                            <a:rPr kumimoji="1" lang="ja-JP" altLang="en-US" sz="1600" dirty="0"/>
                            <a:t>するデータの値を予測すること</a:t>
                          </a:r>
                          <a:endParaRPr kumimoji="1" lang="en-US" altLang="ja-JP" sz="1600" dirty="0"/>
                        </a:p>
                      </a:txBody>
                      <a:tcPr/>
                    </a:tc>
                    <a:extLst>
                      <a:ext uri="{0D108BD9-81ED-4DB2-BD59-A6C34878D82A}">
                        <a16:rowId xmlns:a16="http://schemas.microsoft.com/office/drawing/2014/main" xmlns="" val="2491975419"/>
                      </a:ext>
                    </a:extLst>
                  </a:tr>
                </a:tbl>
              </a:graphicData>
            </a:graphic>
          </p:graphicFrame>
        </mc:Choice>
        <mc:Fallback xmlns="">
          <p:graphicFrame>
            <p:nvGraphicFramePr>
              <p:cNvPr id="5" name="表 4">
                <a:extLst>
                  <a:ext uri="{FF2B5EF4-FFF2-40B4-BE49-F238E27FC236}">
                    <a16:creationId xmlns:a16="http://schemas.microsoft.com/office/drawing/2014/main" id="{15D2010B-1E90-42DF-9F82-4C145FB3220D}"/>
                  </a:ext>
                </a:extLst>
              </p:cNvPr>
              <p:cNvGraphicFramePr>
                <a:graphicFrameLocks noGrp="1"/>
              </p:cNvGraphicFramePr>
              <p:nvPr>
                <p:extLst>
                  <p:ext uri="{D42A27DB-BD31-4B8C-83A1-F6EECF244321}">
                    <p14:modId xmlns:p14="http://schemas.microsoft.com/office/powerpoint/2010/main" val="2072317234"/>
                  </p:ext>
                </p:extLst>
              </p:nvPr>
            </p:nvGraphicFramePr>
            <p:xfrm>
              <a:off x="266341" y="5831648"/>
              <a:ext cx="8655246" cy="741680"/>
            </p:xfrm>
            <a:graphic>
              <a:graphicData uri="http://schemas.openxmlformats.org/drawingml/2006/table">
                <a:tbl>
                  <a:tblPr firstRow="1" bandRow="1">
                    <a:tableStyleId>{5940675A-B579-460E-94D1-54222C63F5DA}</a:tableStyleId>
                  </a:tblPr>
                  <a:tblGrid>
                    <a:gridCol w="3209129">
                      <a:extLst>
                        <a:ext uri="{9D8B030D-6E8A-4147-A177-3AD203B41FA5}">
                          <a16:colId xmlns:a16="http://schemas.microsoft.com/office/drawing/2014/main" val="481219208"/>
                        </a:ext>
                      </a:extLst>
                    </a:gridCol>
                    <a:gridCol w="5446117">
                      <a:extLst>
                        <a:ext uri="{9D8B030D-6E8A-4147-A177-3AD203B41FA5}">
                          <a16:colId xmlns:a16="http://schemas.microsoft.com/office/drawing/2014/main" val="1970640754"/>
                        </a:ext>
                      </a:extLst>
                    </a:gridCol>
                  </a:tblGrid>
                  <a:tr h="370840">
                    <a:tc>
                      <a:txBody>
                        <a:bodyPr/>
                        <a:lstStyle/>
                        <a:p>
                          <a:r>
                            <a:rPr kumimoji="1" lang="ja-JP" altLang="en-US" sz="1600" b="0" dirty="0"/>
                            <a:t>クラス分類</a:t>
                          </a:r>
                        </a:p>
                      </a:txBody>
                      <a:tcPr>
                        <a:solidFill>
                          <a:schemeClr val="bg2"/>
                        </a:solidFill>
                      </a:tcPr>
                    </a:tc>
                    <a:tc>
                      <a:txBody>
                        <a:bodyPr/>
                        <a:lstStyle/>
                        <a:p>
                          <a:r>
                            <a:rPr kumimoji="1" lang="ja-JP" altLang="en-US" sz="1600" dirty="0"/>
                            <a:t>データをいくつかのグループに分けること</a:t>
                          </a:r>
                          <a:endParaRPr kumimoji="1" lang="en-US" altLang="ja-JP" sz="1600" dirty="0"/>
                        </a:p>
                      </a:txBody>
                      <a:tcPr/>
                    </a:tc>
                    <a:extLst>
                      <a:ext uri="{0D108BD9-81ED-4DB2-BD59-A6C34878D82A}">
                        <a16:rowId xmlns:a16="http://schemas.microsoft.com/office/drawing/2014/main" val="1310057913"/>
                      </a:ext>
                    </a:extLst>
                  </a:tr>
                  <a:tr h="370840">
                    <a:tc>
                      <a:txBody>
                        <a:bodyPr/>
                        <a:lstStyle/>
                        <a:p>
                          <a:r>
                            <a:rPr kumimoji="1" lang="ja-JP" altLang="en-US" sz="1600" dirty="0"/>
                            <a:t>回帰</a:t>
                          </a:r>
                        </a:p>
                      </a:txBody>
                      <a:tcPr>
                        <a:solidFill>
                          <a:schemeClr val="bg2"/>
                        </a:solidFill>
                      </a:tcPr>
                    </a:tc>
                    <a:tc>
                      <a:txBody>
                        <a:bodyPr/>
                        <a:lstStyle/>
                        <a:p>
                          <a:endParaRPr lang="ja-JP"/>
                        </a:p>
                      </a:txBody>
                      <a:tcPr>
                        <a:blipFill>
                          <a:blip r:embed="rId2"/>
                          <a:stretch>
                            <a:fillRect l="-59060" t="-104918" r="-224" b="-9836"/>
                          </a:stretch>
                        </a:blipFill>
                      </a:tcPr>
                    </a:tc>
                    <a:extLst>
                      <a:ext uri="{0D108BD9-81ED-4DB2-BD59-A6C34878D82A}">
                        <a16:rowId xmlns:a16="http://schemas.microsoft.com/office/drawing/2014/main" val="2491975419"/>
                      </a:ext>
                    </a:extLst>
                  </a:tr>
                </a:tbl>
              </a:graphicData>
            </a:graphic>
          </p:graphicFrame>
        </mc:Fallback>
      </mc:AlternateContent>
      <p:sp>
        <p:nvSpPr>
          <p:cNvPr id="11" name="スライド番号プレースホルダー 10">
            <a:extLst>
              <a:ext uri="{FF2B5EF4-FFF2-40B4-BE49-F238E27FC236}">
                <a16:creationId xmlns:a16="http://schemas.microsoft.com/office/drawing/2014/main" xmlns="" id="{FC06C29F-7E4B-4812-9EAF-CE90C4EDB23C}"/>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6</a:t>
            </a:fld>
            <a:endParaRPr kumimoji="1" lang="ja-JP" altLang="en-US">
              <a:solidFill>
                <a:prstClr val="black">
                  <a:tint val="75000"/>
                </a:prstClr>
              </a:solidFill>
            </a:endParaRPr>
          </a:p>
        </p:txBody>
      </p:sp>
    </p:spTree>
    <p:extLst>
      <p:ext uri="{BB962C8B-B14F-4D97-AF65-F5344CB8AC3E}">
        <p14:creationId xmlns:p14="http://schemas.microsoft.com/office/powerpoint/2010/main" val="191622487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60</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3493264"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5.1</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汎化性能と正則化</a:t>
            </a:r>
          </a:p>
        </p:txBody>
      </p:sp>
      <p:sp>
        <p:nvSpPr>
          <p:cNvPr id="11" name="テキスト ボックス 10"/>
          <p:cNvSpPr txBox="1"/>
          <p:nvPr/>
        </p:nvSpPr>
        <p:spPr>
          <a:xfrm>
            <a:off x="435835" y="1216786"/>
            <a:ext cx="3315770" cy="400110"/>
          </a:xfrm>
          <a:prstGeom prst="rect">
            <a:avLst/>
          </a:prstGeom>
          <a:noFill/>
        </p:spPr>
        <p:txBody>
          <a:bodyPr wrap="square" rtlCol="0">
            <a:spAutoFit/>
          </a:bodyPr>
          <a:lstStyle/>
          <a:p>
            <a:pPr marL="342900" indent="-342900">
              <a:buFont typeface="Wingdings" panose="05000000000000000000" pitchFamily="2" charset="2"/>
              <a:buChar char="p"/>
            </a:pPr>
            <a:r>
              <a:rPr lang="ja-JP" altLang="en-US" sz="2000" dirty="0">
                <a:solidFill>
                  <a:prstClr val="black"/>
                </a:solidFill>
                <a:latin typeface="HG丸ｺﾞｼｯｸM-PRO" panose="020F0600000000000000" pitchFamily="50" charset="-128"/>
                <a:ea typeface="HG丸ｺﾞｼｯｸM-PRO" panose="020F0600000000000000" pitchFamily="50" charset="-128"/>
              </a:rPr>
              <a:t>過学習が起きる原因</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2" name="テキスト ボックス 11"/>
          <p:cNvSpPr txBox="1"/>
          <p:nvPr/>
        </p:nvSpPr>
        <p:spPr>
          <a:xfrm>
            <a:off x="958240" y="1754357"/>
            <a:ext cx="7513177" cy="707886"/>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訓練データが有限であるため，モデルの大きな自由度がデータに含まれる統計的ばらつきをどんどん学習していく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3" name="テキスト ボックス 12"/>
          <p:cNvSpPr txBox="1"/>
          <p:nvPr/>
        </p:nvSpPr>
        <p:spPr>
          <a:xfrm>
            <a:off x="1498671" y="2955183"/>
            <a:ext cx="6432315" cy="707886"/>
          </a:xfrm>
          <a:prstGeom prst="rect">
            <a:avLst/>
          </a:prstGeom>
          <a:noFill/>
        </p:spPr>
        <p:txBody>
          <a:bodyPr wrap="square" rtlCol="0">
            <a:spAutoFit/>
          </a:bodyPr>
          <a:lstStyle/>
          <a:p>
            <a:r>
              <a:rPr lang="ja-JP" altLang="en-US" sz="2000">
                <a:solidFill>
                  <a:prstClr val="black"/>
                </a:solidFill>
                <a:latin typeface="HG丸ｺﾞｼｯｸM-PRO" panose="020F0600000000000000" pitchFamily="50" charset="-128"/>
                <a:ea typeface="HG丸ｺﾞｼｯｸM-PRO" panose="020F0600000000000000" pitchFamily="50" charset="-128"/>
              </a:rPr>
              <a:t>訓練データの本質的な部分だけを取り組む必要がある</a:t>
            </a:r>
            <a:endParaRPr lang="en-US" altLang="ja-JP" sz="2000">
              <a:solidFill>
                <a:prstClr val="black"/>
              </a:solidFill>
              <a:latin typeface="HG丸ｺﾞｼｯｸM-PRO" panose="020F0600000000000000" pitchFamily="50" charset="-128"/>
              <a:ea typeface="HG丸ｺﾞｼｯｸM-PRO" panose="020F0600000000000000" pitchFamily="50" charset="-128"/>
            </a:endParaRPr>
          </a:p>
          <a:p>
            <a:r>
              <a:rPr lang="ja-JP" altLang="en-US" sz="2000">
                <a:solidFill>
                  <a:prstClr val="black"/>
                </a:solidFill>
                <a:latin typeface="HG丸ｺﾞｼｯｸM-PRO" panose="020F0600000000000000" pitchFamily="50" charset="-128"/>
                <a:ea typeface="HG丸ｺﾞｼｯｸM-PRO" panose="020F0600000000000000" pitchFamily="50" charset="-128"/>
              </a:rPr>
              <a:t>⇒“正則化”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4" name="二等辺三角形 13"/>
          <p:cNvSpPr/>
          <p:nvPr/>
        </p:nvSpPr>
        <p:spPr>
          <a:xfrm rot="10800000">
            <a:off x="4035434" y="2618289"/>
            <a:ext cx="1358788" cy="180847"/>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正方形/長方形 5"/>
          <p:cNvSpPr/>
          <p:nvPr/>
        </p:nvSpPr>
        <p:spPr>
          <a:xfrm>
            <a:off x="353942" y="3864908"/>
            <a:ext cx="8648521"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正則化</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学習アルゴリズムを修正することで汎化誤差を最小化させること</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5" name="正方形/長方形 14"/>
          <p:cNvSpPr/>
          <p:nvPr/>
        </p:nvSpPr>
        <p:spPr>
          <a:xfrm>
            <a:off x="281303" y="4619209"/>
            <a:ext cx="8571607" cy="707886"/>
          </a:xfrm>
          <a:prstGeom prst="rect">
            <a:avLst/>
          </a:prstGeom>
          <a:solidFill>
            <a:schemeClr val="accent5">
              <a:lumMod val="20000"/>
              <a:lumOff val="80000"/>
            </a:schemeClr>
          </a:solidFill>
          <a:ln w="38100">
            <a:solidFill>
              <a:srgbClr val="002060"/>
            </a:solidFill>
          </a:ln>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推奨されるモデル</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はじめから十分に大きな自由度を用意しておき，それに正則化を加える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17" name="テキスト ボックス 16"/>
              <p:cNvSpPr txBox="1"/>
              <p:nvPr/>
            </p:nvSpPr>
            <p:spPr>
              <a:xfrm>
                <a:off x="1130572" y="5890295"/>
                <a:ext cx="3706849" cy="29956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r>
                            <a:rPr lang="en-US" altLang="ja-JP" i="1">
                              <a:solidFill>
                                <a:prstClr val="black"/>
                              </a:solidFill>
                              <a:latin typeface="Cambria Math" panose="02040503050406030204" pitchFamily="18" charset="0"/>
                            </a:rPr>
                            <m:t>𝑟𝑒𝑔</m:t>
                          </m:r>
                        </m:sub>
                      </m:sSub>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𝛼</m:t>
                      </m:r>
                      <m:r>
                        <a:rPr lang="en-US" altLang="ja-JP" i="1">
                          <a:solidFill>
                            <a:prstClr val="black"/>
                          </a:solidFill>
                          <a:latin typeface="Cambria Math" panose="02040503050406030204" pitchFamily="18" charset="0"/>
                        </a:rPr>
                        <m:t>𝑅</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b="1" i="1">
                          <a:solidFill>
                            <a:prstClr val="black"/>
                          </a:solidFill>
                          <a:latin typeface="Cambria Math" panose="02040503050406030204" pitchFamily="18" charset="0"/>
                        </a:rPr>
                        <m:t>          (</m:t>
                      </m:r>
                      <m:r>
                        <a:rPr lang="en-US" altLang="ja-JP" i="1">
                          <a:solidFill>
                            <a:prstClr val="black"/>
                          </a:solidFill>
                          <a:latin typeface="Cambria Math" panose="02040503050406030204" pitchFamily="18" charset="0"/>
                        </a:rPr>
                        <m:t>5.5</m:t>
                      </m:r>
                      <m:r>
                        <a:rPr lang="en-US" altLang="ja-JP" b="1" i="1">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130572" y="5890295"/>
                <a:ext cx="3706849" cy="299569"/>
              </a:xfrm>
              <a:prstGeom prst="rect">
                <a:avLst/>
              </a:prstGeom>
              <a:blipFill rotWithShape="0">
                <a:blip r:embed="rId2"/>
                <a:stretch>
                  <a:fillRect l="-164" r="-985" b="-2653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正方形/長方形 17"/>
              <p:cNvSpPr/>
              <p:nvPr/>
            </p:nvSpPr>
            <p:spPr>
              <a:xfrm>
                <a:off x="5548941" y="5712655"/>
                <a:ext cx="2638415" cy="646331"/>
              </a:xfrm>
              <a:prstGeom prst="rect">
                <a:avLst/>
              </a:prstGeom>
            </p:spPr>
            <p:txBody>
              <a:bodyPr wrap="none">
                <a:spAutoFit/>
              </a:bodyPr>
              <a:lstStyle/>
              <a:p>
                <a14:m>
                  <m:oMath xmlns:m="http://schemas.openxmlformats.org/officeDocument/2006/math">
                    <m:r>
                      <a:rPr lang="en-US" altLang="ja-JP" i="1">
                        <a:solidFill>
                          <a:prstClr val="black"/>
                        </a:solidFill>
                        <a:latin typeface="Cambria Math" panose="02040503050406030204" pitchFamily="18" charset="0"/>
                      </a:rPr>
                      <m:t>𝑅</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oMath>
                </a14:m>
                <a:r>
                  <a:rPr lang="ja-JP" altLang="en-US" dirty="0">
                    <a:solidFill>
                      <a:prstClr val="black"/>
                    </a:solidFill>
                    <a:latin typeface="HG丸ｺﾞｼｯｸM-PRO" panose="020F0600000000000000" pitchFamily="50" charset="-128"/>
                    <a:ea typeface="HG丸ｺﾞｼｯｸM-PRO" panose="020F0600000000000000" pitchFamily="50" charset="-128"/>
                  </a:rPr>
                  <a:t> ：ペナルティ項</a:t>
                </a:r>
                <a:endParaRPr lang="en-US" altLang="ja-JP" i="1" dirty="0">
                  <a:solidFill>
                    <a:prstClr val="black"/>
                  </a:solidFill>
                  <a:latin typeface="Cambria Math" panose="02040503050406030204" pitchFamily="18" charset="0"/>
                </a:endParaRPr>
              </a:p>
              <a:p>
                <a14:m>
                  <m:oMath xmlns:m="http://schemas.openxmlformats.org/officeDocument/2006/math">
                    <m:r>
                      <a:rPr lang="ja-JP" altLang="en-US" i="1">
                        <a:solidFill>
                          <a:prstClr val="black"/>
                        </a:solidFill>
                        <a:latin typeface="Cambria Math" panose="02040503050406030204" pitchFamily="18" charset="0"/>
                      </a:rPr>
                      <m:t>𝛼</m:t>
                    </m:r>
                  </m:oMath>
                </a14:m>
                <a:r>
                  <a:rPr lang="ja-JP" altLang="en-US" dirty="0">
                    <a:solidFill>
                      <a:prstClr val="black"/>
                    </a:solidFill>
                    <a:latin typeface="HG丸ｺﾞｼｯｸM-PRO" panose="020F0600000000000000" pitchFamily="50" charset="-128"/>
                    <a:ea typeface="HG丸ｺﾞｼｯｸM-PRO" panose="020F0600000000000000" pitchFamily="50" charset="-128"/>
                  </a:rPr>
                  <a:t>：ハイパーパラメータ</a:t>
                </a:r>
                <a:endParaRPr lang="ja-JP" altLang="en-US" dirty="0">
                  <a:solidFill>
                    <a:prstClr val="black"/>
                  </a:solidFill>
                </a:endParaRPr>
              </a:p>
            </p:txBody>
          </p:sp>
        </mc:Choice>
        <mc:Fallback xmlns="">
          <p:sp>
            <p:nvSpPr>
              <p:cNvPr id="18" name="正方形/長方形 17"/>
              <p:cNvSpPr>
                <a:spLocks noRot="1" noChangeAspect="1" noMove="1" noResize="1" noEditPoints="1" noAdjustHandles="1" noChangeArrowheads="1" noChangeShapeType="1" noTextEdit="1"/>
              </p:cNvSpPr>
              <p:nvPr/>
            </p:nvSpPr>
            <p:spPr>
              <a:xfrm>
                <a:off x="5548941" y="5712655"/>
                <a:ext cx="2638415" cy="646331"/>
              </a:xfrm>
              <a:prstGeom prst="rect">
                <a:avLst/>
              </a:prstGeom>
              <a:blipFill rotWithShape="0">
                <a:blip r:embed="rId3"/>
                <a:stretch>
                  <a:fillRect t="-6604" r="-1848" b="-1132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44015278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61</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重み減衰</a:t>
            </a:r>
          </a:p>
        </p:txBody>
      </p:sp>
      <p:sp>
        <p:nvSpPr>
          <p:cNvPr id="4" name="正方形/長方形 3"/>
          <p:cNvSpPr/>
          <p:nvPr/>
        </p:nvSpPr>
        <p:spPr>
          <a:xfrm>
            <a:off x="435834" y="926700"/>
            <a:ext cx="4544834"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最もシンプルな正則化⇒“重み減衰”</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正方形/長方形 4"/>
              <p:cNvSpPr/>
              <p:nvPr/>
            </p:nvSpPr>
            <p:spPr>
              <a:xfrm>
                <a:off x="2393527" y="2116359"/>
                <a:ext cx="4474622" cy="76456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b="1"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𝐸</m:t>
                          </m:r>
                        </m:e>
                        <m:sup>
                          <m:r>
                            <a:rPr lang="en-US" altLang="ja-JP" i="1">
                              <a:solidFill>
                                <a:prstClr val="black"/>
                              </a:solidFill>
                              <a:latin typeface="Cambria Math" panose="02040503050406030204" pitchFamily="18" charset="0"/>
                              <a:ea typeface="Cambria Math" panose="02040503050406030204" pitchFamily="18" charset="0"/>
                            </a:rPr>
                            <m:t>0</m:t>
                          </m:r>
                        </m:sup>
                      </m:sSup>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2</m:t>
                          </m:r>
                        </m:den>
                      </m:f>
                      <m:nary>
                        <m:naryPr>
                          <m:chr m:val="∑"/>
                          <m:supHide m:val="on"/>
                          <m:ctrlPr>
                            <a:rPr lang="en-US" altLang="ja-JP" i="1">
                              <a:solidFill>
                                <a:prstClr val="black"/>
                              </a:solidFill>
                              <a:latin typeface="Cambria Math" panose="02040503050406030204" pitchFamily="18" charset="0"/>
                              <a:ea typeface="Cambria Math" panose="02040503050406030204" pitchFamily="18" charset="0"/>
                            </a:rPr>
                          </m:ctrlPr>
                        </m:naryPr>
                        <m:sub>
                          <m:r>
                            <m:rPr>
                              <m:brk m:alnAt="7"/>
                            </m:rPr>
                            <a:rPr lang="en-US" altLang="ja-JP" i="1">
                              <a:solidFill>
                                <a:prstClr val="black"/>
                              </a:solidFill>
                              <a:latin typeface="Cambria Math" panose="02040503050406030204" pitchFamily="18" charset="0"/>
                              <a:ea typeface="Cambria Math" panose="02040503050406030204" pitchFamily="18" charset="0"/>
                            </a:rPr>
                            <m:t>𝑖</m:t>
                          </m:r>
                        </m:sub>
                        <m:sup/>
                        <m:e>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h</m:t>
                              </m:r>
                            </m:e>
                            <m:sub>
                              <m:r>
                                <a:rPr lang="en-US" altLang="ja-JP" i="1">
                                  <a:solidFill>
                                    <a:prstClr val="black"/>
                                  </a:solidFill>
                                  <a:latin typeface="Cambria Math" panose="02040503050406030204" pitchFamily="18" charset="0"/>
                                  <a:ea typeface="Cambria Math" panose="02040503050406030204" pitchFamily="18" charset="0"/>
                                </a:rPr>
                                <m:t>𝑖</m:t>
                              </m:r>
                            </m:sub>
                          </m:sSub>
                          <m:sSup>
                            <m:sSupPr>
                              <m:ctrlPr>
                                <a:rPr lang="en-US" altLang="ja-JP" i="1">
                                  <a:solidFill>
                                    <a:prstClr val="black"/>
                                  </a:solidFill>
                                  <a:latin typeface="Cambria Math" panose="02040503050406030204" pitchFamily="18" charset="0"/>
                                  <a:ea typeface="Cambria Math" panose="02040503050406030204" pitchFamily="18" charset="0"/>
                                </a:rPr>
                              </m:ctrlPr>
                            </m:sSupPr>
                            <m:e>
                              <m:d>
                                <m:dPr>
                                  <m:ctrlPr>
                                    <a:rPr lang="en-US" altLang="ja-JP" i="1">
                                      <a:solidFill>
                                        <a:prstClr val="black"/>
                                      </a:solidFill>
                                      <a:latin typeface="Cambria Math" panose="02040503050406030204" pitchFamily="18" charset="0"/>
                                      <a:ea typeface="Cambria Math" panose="02040503050406030204" pitchFamily="18" charset="0"/>
                                    </a:rPr>
                                  </m:ctrlPr>
                                </m:dPr>
                                <m:e>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𝜔</m:t>
                                      </m:r>
                                    </m:e>
                                    <m:sub>
                                      <m:r>
                                        <a:rPr lang="en-US" altLang="ja-JP" i="1">
                                          <a:solidFill>
                                            <a:prstClr val="black"/>
                                          </a:solidFill>
                                          <a:latin typeface="Cambria Math" panose="02040503050406030204" pitchFamily="18" charset="0"/>
                                          <a:ea typeface="Cambria Math" panose="02040503050406030204" pitchFamily="18" charset="0"/>
                                        </a:rPr>
                                        <m:t>𝑖</m:t>
                                      </m:r>
                                    </m:sub>
                                  </m:sSub>
                                  <m:r>
                                    <a:rPr lang="en-US" altLang="ja-JP" i="1">
                                      <a:solidFill>
                                        <a:prstClr val="black"/>
                                      </a:solidFill>
                                      <a:latin typeface="Cambria Math" panose="02040503050406030204" pitchFamily="18" charset="0"/>
                                      <a:ea typeface="Cambria Math" panose="02040503050406030204" pitchFamily="18" charset="0"/>
                                    </a:rPr>
                                    <m:t>−</m:t>
                                  </m:r>
                                  <m:sSubSup>
                                    <m:sSubSupPr>
                                      <m:ctrlPr>
                                        <a:rPr lang="en-US" altLang="ja-JP" i="1">
                                          <a:solidFill>
                                            <a:prstClr val="black"/>
                                          </a:solidFill>
                                          <a:latin typeface="Cambria Math" panose="02040503050406030204" pitchFamily="18" charset="0"/>
                                          <a:ea typeface="Cambria Math" panose="02040503050406030204" pitchFamily="18" charset="0"/>
                                        </a:rPr>
                                      </m:ctrlPr>
                                    </m:sSubSupPr>
                                    <m:e>
                                      <m:r>
                                        <a:rPr lang="ja-JP" altLang="en-US" i="1">
                                          <a:solidFill>
                                            <a:prstClr val="black"/>
                                          </a:solidFill>
                                          <a:latin typeface="Cambria Math" panose="02040503050406030204" pitchFamily="18" charset="0"/>
                                          <a:ea typeface="Cambria Math" panose="02040503050406030204" pitchFamily="18" charset="0"/>
                                        </a:rPr>
                                        <m:t>𝜔</m:t>
                                      </m:r>
                                    </m:e>
                                    <m:sub>
                                      <m:r>
                                        <a:rPr lang="en-US" altLang="ja-JP" i="1">
                                          <a:solidFill>
                                            <a:prstClr val="black"/>
                                          </a:solidFill>
                                          <a:latin typeface="Cambria Math" panose="02040503050406030204" pitchFamily="18" charset="0"/>
                                          <a:ea typeface="Cambria Math" panose="02040503050406030204" pitchFamily="18" charset="0"/>
                                        </a:rPr>
                                        <m:t>𝑖</m:t>
                                      </m:r>
                                    </m:sub>
                                    <m:sup>
                                      <m:r>
                                        <a:rPr lang="en-US" altLang="ja-JP" i="1">
                                          <a:solidFill>
                                            <a:prstClr val="black"/>
                                          </a:solidFill>
                                          <a:latin typeface="Cambria Math" panose="02040503050406030204" pitchFamily="18" charset="0"/>
                                          <a:ea typeface="Cambria Math" panose="02040503050406030204" pitchFamily="18" charset="0"/>
                                        </a:rPr>
                                        <m:t>0</m:t>
                                      </m:r>
                                    </m:sup>
                                  </m:sSubSup>
                                </m:e>
                              </m:d>
                            </m:e>
                            <m:sup>
                              <m:r>
                                <a:rPr lang="en-US" altLang="ja-JP" i="1">
                                  <a:solidFill>
                                    <a:prstClr val="black"/>
                                  </a:solidFill>
                                  <a:latin typeface="Cambria Math" panose="02040503050406030204" pitchFamily="18" charset="0"/>
                                  <a:ea typeface="Cambria Math" panose="02040503050406030204" pitchFamily="18" charset="0"/>
                                </a:rPr>
                                <m:t>2</m:t>
                              </m:r>
                            </m:sup>
                          </m:sSup>
                        </m:e>
                      </m:nary>
                      <m:r>
                        <a:rPr lang="en-US" altLang="ja-JP" i="1">
                          <a:solidFill>
                            <a:prstClr val="black"/>
                          </a:solidFill>
                          <a:latin typeface="Cambria Math" panose="02040503050406030204" pitchFamily="18" charset="0"/>
                          <a:ea typeface="Cambria Math" panose="02040503050406030204" pitchFamily="18" charset="0"/>
                        </a:rPr>
                        <m:t>          (5.6)</m:t>
                      </m:r>
                    </m:oMath>
                  </m:oMathPara>
                </a14:m>
                <a:endParaRPr lang="ja-JP" altLang="en-US" dirty="0">
                  <a:solidFill>
                    <a:prstClr val="black"/>
                  </a:solidFill>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2393527" y="2116359"/>
                <a:ext cx="4474622" cy="764568"/>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731843" y="4392546"/>
                <a:ext cx="3794052" cy="7518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𝑖</m:t>
                              </m:r>
                            </m:sub>
                          </m:sSub>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𝑖</m:t>
                              </m:r>
                            </m:sub>
                          </m:sSub>
                          <m:r>
                            <a:rPr lang="en-US" altLang="ja-JP" i="1">
                              <a:solidFill>
                                <a:prstClr val="black"/>
                              </a:solidFill>
                              <a:latin typeface="Cambria Math" panose="02040503050406030204" pitchFamily="18" charset="0"/>
                            </a:rPr>
                            <m:t>+</m:t>
                          </m:r>
                          <m:r>
                            <a:rPr lang="ja-JP" altLang="en-US" i="1">
                              <a:solidFill>
                                <a:prstClr val="black"/>
                              </a:solidFill>
                              <a:latin typeface="Cambria Math" panose="02040503050406030204" pitchFamily="18" charset="0"/>
                            </a:rPr>
                            <m:t>𝛼</m:t>
                          </m:r>
                        </m:den>
                      </m:f>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0</m:t>
                          </m:r>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1+</m:t>
                          </m:r>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𝛼</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𝑖</m:t>
                                  </m:r>
                                </m:sub>
                              </m:sSub>
                            </m:den>
                          </m:f>
                        </m:den>
                      </m:f>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0</m:t>
                          </m:r>
                        </m:sup>
                      </m:sSubSup>
                      <m:r>
                        <a:rPr lang="en-US" altLang="ja-JP" i="1">
                          <a:solidFill>
                            <a:prstClr val="black"/>
                          </a:solidFill>
                          <a:latin typeface="Cambria Math" panose="02040503050406030204" pitchFamily="18" charset="0"/>
                        </a:rPr>
                        <m:t>          (5.7)</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731843" y="4392546"/>
                <a:ext cx="3794052" cy="75187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正方形/長方形 9"/>
              <p:cNvSpPr/>
              <p:nvPr/>
            </p:nvSpPr>
            <p:spPr>
              <a:xfrm>
                <a:off x="1131579" y="2926766"/>
                <a:ext cx="6998519" cy="418704"/>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この関数の極小値は</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𝑖</m:t>
                        </m:r>
                      </m:sub>
                    </m:sSub>
                    <m:r>
                      <a:rPr lang="en-US" altLang="ja-JP" sz="2000" i="1">
                        <a:solidFill>
                          <a:prstClr val="black"/>
                        </a:solidFill>
                        <a:latin typeface="Cambria Math" panose="02040503050406030204" pitchFamily="18" charset="0"/>
                        <a:ea typeface="HG丸ｺﾞｼｯｸM-PRO" panose="020F0600000000000000" pitchFamily="50" charset="-128"/>
                      </a:rPr>
                      <m:t>=</m:t>
                    </m:r>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𝑖</m:t>
                        </m:r>
                      </m:sub>
                      <m:sup>
                        <m:r>
                          <a:rPr lang="en-US" altLang="ja-JP" sz="2000" i="1">
                            <a:solidFill>
                              <a:prstClr val="black"/>
                            </a:solidFill>
                            <a:latin typeface="Cambria Math" panose="02040503050406030204" pitchFamily="18" charset="0"/>
                            <a:ea typeface="HG丸ｺﾞｼｯｸM-PRO" panose="020F0600000000000000" pitchFamily="50" charset="-128"/>
                          </a:rPr>
                          <m:t>0</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で，ここに重み減衰を加える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1131579" y="2926766"/>
                <a:ext cx="6998519" cy="418704"/>
              </a:xfrm>
              <a:prstGeom prst="rect">
                <a:avLst/>
              </a:prstGeom>
              <a:blipFill rotWithShape="0">
                <a:blip r:embed="rId5"/>
                <a:stretch>
                  <a:fillRect l="-958" t="-7246" b="-2029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581364" y="3391309"/>
                <a:ext cx="8098948" cy="925638"/>
              </a:xfrm>
              <a:prstGeom prst="rect">
                <a:avLst/>
              </a:prstGeom>
            </p:spPr>
            <p:txBody>
              <a:bodyPr wrap="none">
                <a:spAutoFit/>
              </a:bodyPr>
              <a:lstStyle/>
              <a:p>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𝐸</m:t>
                        </m:r>
                      </m:e>
                      <m:sub>
                        <m:r>
                          <a:rPr lang="en-US" altLang="ja-JP" sz="2000" i="1">
                            <a:solidFill>
                              <a:prstClr val="black"/>
                            </a:solidFill>
                            <a:latin typeface="Cambria Math" panose="02040503050406030204" pitchFamily="18" charset="0"/>
                            <a:ea typeface="HG丸ｺﾞｼｯｸM-PRO" panose="020F0600000000000000" pitchFamily="50" charset="-128"/>
                          </a:rPr>
                          <m:t>𝑟𝑒𝑔</m:t>
                        </m:r>
                        <m:r>
                          <a:rPr lang="en-US" altLang="ja-JP" sz="2000" i="1">
                            <a:solidFill>
                              <a:prstClr val="black"/>
                            </a:solidFill>
                            <a:latin typeface="Cambria Math" panose="02040503050406030204" pitchFamily="18" charset="0"/>
                            <a:ea typeface="HG丸ｺﾞｼｯｸM-PRO" panose="020F0600000000000000" pitchFamily="50" charset="-128"/>
                          </a:rPr>
                          <m:t>.</m:t>
                        </m:r>
                      </m:sub>
                    </m:sSub>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ja-JP" altLang="en-US" sz="2000" b="1" i="1">
                            <a:solidFill>
                              <a:prstClr val="black"/>
                            </a:solidFill>
                            <a:latin typeface="Cambria Math" panose="02040503050406030204" pitchFamily="18" charset="0"/>
                            <a:ea typeface="HG丸ｺﾞｼｯｸM-PRO" panose="020F0600000000000000" pitchFamily="50" charset="-128"/>
                          </a:rPr>
                          <m:t>𝝎</m:t>
                        </m:r>
                      </m:e>
                    </m:d>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𝐸</m:t>
                    </m:r>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ja-JP" altLang="en-US" sz="2000" b="1" i="1">
                            <a:solidFill>
                              <a:prstClr val="black"/>
                            </a:solidFill>
                            <a:latin typeface="Cambria Math" panose="02040503050406030204" pitchFamily="18" charset="0"/>
                            <a:ea typeface="HG丸ｺﾞｼｯｸM-PRO" panose="020F0600000000000000" pitchFamily="50" charset="-128"/>
                          </a:rPr>
                          <m:t>𝝎</m:t>
                        </m:r>
                      </m:e>
                    </m:d>
                    <m:r>
                      <a:rPr lang="en-US" altLang="ja-JP" sz="2000" i="1">
                        <a:solidFill>
                          <a:prstClr val="black"/>
                        </a:solidFill>
                        <a:latin typeface="Cambria Math" panose="02040503050406030204" pitchFamily="18" charset="0"/>
                        <a:ea typeface="HG丸ｺﾞｼｯｸM-PRO" panose="020F0600000000000000" pitchFamily="50" charset="-128"/>
                      </a:rPr>
                      <m:t>+</m:t>
                    </m:r>
                    <m:f>
                      <m:fPr>
                        <m:ctrlPr>
                          <a:rPr lang="en-US" altLang="ja-JP" sz="2000" i="1">
                            <a:solidFill>
                              <a:prstClr val="black"/>
                            </a:solidFill>
                            <a:latin typeface="Cambria Math" panose="02040503050406030204" pitchFamily="18" charset="0"/>
                            <a:ea typeface="HG丸ｺﾞｼｯｸM-PRO" panose="020F0600000000000000" pitchFamily="50" charset="-128"/>
                          </a:rPr>
                        </m:ctrlPr>
                      </m:fPr>
                      <m:num>
                        <m:r>
                          <a:rPr lang="ja-JP" altLang="en-US" sz="2000" i="1">
                            <a:solidFill>
                              <a:prstClr val="black"/>
                            </a:solidFill>
                            <a:latin typeface="Cambria Math" panose="02040503050406030204" pitchFamily="18" charset="0"/>
                            <a:ea typeface="HG丸ｺﾞｼｯｸM-PRO" panose="020F0600000000000000" pitchFamily="50" charset="-128"/>
                          </a:rPr>
                          <m:t>𝛼</m:t>
                        </m:r>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ja-JP" altLang="en-US" sz="2000" i="1">
                                <a:solidFill>
                                  <a:prstClr val="black"/>
                                </a:solidFill>
                                <a:latin typeface="Cambria Math" panose="02040503050406030204" pitchFamily="18" charset="0"/>
                                <a:ea typeface="HG丸ｺﾞｼｯｸM-PRO" panose="020F0600000000000000" pitchFamily="50" charset="-128"/>
                              </a:rPr>
                              <m:t>𝜔</m:t>
                            </m:r>
                          </m:e>
                          <m:sup>
                            <m:r>
                              <a:rPr lang="en-US" altLang="ja-JP" sz="2000" i="1">
                                <a:solidFill>
                                  <a:prstClr val="black"/>
                                </a:solidFill>
                                <a:latin typeface="Cambria Math" panose="02040503050406030204" pitchFamily="18" charset="0"/>
                                <a:ea typeface="HG丸ｺﾞｼｯｸM-PRO" panose="020F0600000000000000" pitchFamily="50" charset="-128"/>
                              </a:rPr>
                              <m:t>2</m:t>
                            </m:r>
                          </m:sup>
                        </m:sSup>
                      </m:num>
                      <m:den>
                        <m:r>
                          <a:rPr lang="en-US" altLang="ja-JP" sz="2000" i="1">
                            <a:solidFill>
                              <a:prstClr val="black"/>
                            </a:solidFill>
                            <a:latin typeface="Cambria Math" panose="02040503050406030204" pitchFamily="18" charset="0"/>
                            <a:ea typeface="HG丸ｺﾞｼｯｸM-PRO" panose="020F0600000000000000" pitchFamily="50" charset="-128"/>
                          </a:rPr>
                          <m:t>2</m:t>
                        </m:r>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の微分係数が消える点が新たな最小値なので</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0=</m:t>
                    </m:r>
                    <m:r>
                      <a:rPr lang="en-US" altLang="ja-JP" sz="2000" i="1">
                        <a:solidFill>
                          <a:prstClr val="black"/>
                        </a:solidFill>
                        <a:latin typeface="Cambria Math" panose="02040503050406030204" pitchFamily="18" charset="0"/>
                        <a:ea typeface="Cambria Math" panose="02040503050406030204" pitchFamily="18" charset="0"/>
                      </a:rPr>
                      <m:t>𝛻</m:t>
                    </m:r>
                    <m:sSub>
                      <m:sSubPr>
                        <m:ctrlPr>
                          <a:rPr lang="en-US" altLang="ja-JP" sz="2000" i="1">
                            <a:solidFill>
                              <a:prstClr val="black"/>
                            </a:solidFill>
                            <a:latin typeface="Cambria Math" panose="02040503050406030204" pitchFamily="18" charset="0"/>
                            <a:ea typeface="Cambria Math" panose="02040503050406030204" pitchFamily="18" charset="0"/>
                          </a:rPr>
                        </m:ctrlPr>
                      </m:sSubPr>
                      <m:e>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𝐸</m:t>
                            </m:r>
                          </m:e>
                          <m:sub>
                            <m:r>
                              <a:rPr lang="en-US" altLang="ja-JP" sz="2000" i="1">
                                <a:solidFill>
                                  <a:prstClr val="black"/>
                                </a:solidFill>
                                <a:latin typeface="Cambria Math" panose="02040503050406030204" pitchFamily="18" charset="0"/>
                                <a:ea typeface="HG丸ｺﾞｼｯｸM-PRO" panose="020F0600000000000000" pitchFamily="50" charset="-128"/>
                              </a:rPr>
                              <m:t>𝑟𝑒𝑔</m:t>
                            </m:r>
                            <m:r>
                              <a:rPr lang="en-US" altLang="ja-JP" sz="2000" i="1">
                                <a:solidFill>
                                  <a:prstClr val="black"/>
                                </a:solidFill>
                                <a:latin typeface="Cambria Math" panose="02040503050406030204" pitchFamily="18" charset="0"/>
                                <a:ea typeface="HG丸ｺﾞｼｯｸM-PRO" panose="020F0600000000000000" pitchFamily="50" charset="-128"/>
                              </a:rPr>
                              <m:t>.</m:t>
                            </m:r>
                          </m:sub>
                        </m:sSub>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ja-JP" altLang="en-US" sz="2000" b="1" i="1">
                                <a:solidFill>
                                  <a:prstClr val="black"/>
                                </a:solidFill>
                                <a:latin typeface="Cambria Math" panose="02040503050406030204" pitchFamily="18" charset="0"/>
                                <a:ea typeface="HG丸ｺﾞｼｯｸM-PRO" panose="020F0600000000000000" pitchFamily="50" charset="-128"/>
                              </a:rPr>
                              <m:t>𝝎</m:t>
                            </m:r>
                          </m:e>
                        </m:d>
                      </m:e>
                      <m:sub>
                        <m:r>
                          <a:rPr lang="en-US" altLang="ja-JP" sz="2000" i="1">
                            <a:solidFill>
                              <a:prstClr val="black"/>
                            </a:solidFill>
                            <a:latin typeface="Cambria Math" panose="02040503050406030204" pitchFamily="18" charset="0"/>
                            <a:ea typeface="Cambria Math" panose="02040503050406030204" pitchFamily="18" charset="0"/>
                          </a:rPr>
                          <m:t>𝑖</m:t>
                        </m:r>
                      </m:sub>
                    </m:sSub>
                    <m:r>
                      <a:rPr lang="en-US" altLang="ja-JP" sz="2000" i="1">
                        <a:solidFill>
                          <a:prstClr val="black"/>
                        </a:solidFill>
                        <a:latin typeface="Cambria Math" panose="02040503050406030204" pitchFamily="18" charset="0"/>
                        <a:ea typeface="Cambria Math" panose="02040503050406030204" pitchFamily="18" charset="0"/>
                      </a:rPr>
                      <m:t>=</m:t>
                    </m:r>
                    <m:sSub>
                      <m:sSubPr>
                        <m:ctrlPr>
                          <a:rPr lang="en-US" altLang="ja-JP" sz="2000" i="1">
                            <a:solidFill>
                              <a:prstClr val="black"/>
                            </a:solidFill>
                            <a:latin typeface="Cambria Math" panose="02040503050406030204" pitchFamily="18" charset="0"/>
                            <a:ea typeface="Cambria Math" panose="02040503050406030204" pitchFamily="18" charset="0"/>
                          </a:rPr>
                        </m:ctrlPr>
                      </m:sSubPr>
                      <m:e>
                        <m:r>
                          <a:rPr lang="en-US" altLang="ja-JP" sz="2000" i="1">
                            <a:solidFill>
                              <a:prstClr val="black"/>
                            </a:solidFill>
                            <a:latin typeface="Cambria Math" panose="02040503050406030204" pitchFamily="18" charset="0"/>
                            <a:ea typeface="Cambria Math" panose="02040503050406030204" pitchFamily="18" charset="0"/>
                          </a:rPr>
                          <m:t>h</m:t>
                        </m:r>
                      </m:e>
                      <m:sub>
                        <m:r>
                          <a:rPr lang="en-US" altLang="ja-JP" sz="2000" i="1">
                            <a:solidFill>
                              <a:prstClr val="black"/>
                            </a:solidFill>
                            <a:latin typeface="Cambria Math" panose="02040503050406030204" pitchFamily="18" charset="0"/>
                            <a:ea typeface="Cambria Math" panose="02040503050406030204" pitchFamily="18" charset="0"/>
                          </a:rPr>
                          <m:t>𝑖</m:t>
                        </m:r>
                      </m:sub>
                    </m:sSub>
                    <m:d>
                      <m:dPr>
                        <m:ctrlPr>
                          <a:rPr lang="en-US" altLang="ja-JP" sz="2000" i="1">
                            <a:solidFill>
                              <a:prstClr val="black"/>
                            </a:solidFill>
                            <a:latin typeface="Cambria Math" panose="02040503050406030204" pitchFamily="18" charset="0"/>
                            <a:ea typeface="Cambria Math" panose="02040503050406030204" pitchFamily="18" charset="0"/>
                          </a:rPr>
                        </m:ctrlPr>
                      </m:dPr>
                      <m:e>
                        <m:sSub>
                          <m:sSubPr>
                            <m:ctrlPr>
                              <a:rPr lang="en-US" altLang="ja-JP" sz="2000" i="1">
                                <a:solidFill>
                                  <a:prstClr val="black"/>
                                </a:solidFill>
                                <a:latin typeface="Cambria Math" panose="02040503050406030204" pitchFamily="18" charset="0"/>
                                <a:ea typeface="Cambria Math" panose="02040503050406030204" pitchFamily="18" charset="0"/>
                              </a:rPr>
                            </m:ctrlPr>
                          </m:sSubPr>
                          <m:e>
                            <m:r>
                              <a:rPr lang="ja-JP" altLang="en-US" sz="2000" i="1">
                                <a:solidFill>
                                  <a:prstClr val="black"/>
                                </a:solidFill>
                                <a:latin typeface="Cambria Math" panose="02040503050406030204" pitchFamily="18" charset="0"/>
                                <a:ea typeface="Cambria Math" panose="02040503050406030204" pitchFamily="18" charset="0"/>
                              </a:rPr>
                              <m:t>𝜔</m:t>
                            </m:r>
                          </m:e>
                          <m:sub>
                            <m:r>
                              <a:rPr lang="en-US" altLang="ja-JP" sz="2000" i="1">
                                <a:solidFill>
                                  <a:prstClr val="black"/>
                                </a:solidFill>
                                <a:latin typeface="Cambria Math" panose="02040503050406030204" pitchFamily="18" charset="0"/>
                                <a:ea typeface="Cambria Math" panose="02040503050406030204" pitchFamily="18" charset="0"/>
                              </a:rPr>
                              <m:t>𝑖</m:t>
                            </m:r>
                          </m:sub>
                        </m:sSub>
                        <m:r>
                          <a:rPr lang="en-US" altLang="ja-JP" sz="2000" i="1">
                            <a:solidFill>
                              <a:prstClr val="black"/>
                            </a:solidFill>
                            <a:latin typeface="Cambria Math" panose="02040503050406030204" pitchFamily="18" charset="0"/>
                            <a:ea typeface="Cambria Math" panose="02040503050406030204" pitchFamily="18" charset="0"/>
                          </a:rPr>
                          <m:t>−</m:t>
                        </m:r>
                        <m:sSubSup>
                          <m:sSubSupPr>
                            <m:ctrlPr>
                              <a:rPr lang="en-US" altLang="ja-JP" sz="2000" i="1">
                                <a:solidFill>
                                  <a:prstClr val="black"/>
                                </a:solidFill>
                                <a:latin typeface="Cambria Math" panose="02040503050406030204" pitchFamily="18" charset="0"/>
                                <a:ea typeface="Cambria Math" panose="02040503050406030204" pitchFamily="18" charset="0"/>
                              </a:rPr>
                            </m:ctrlPr>
                          </m:sSubSupPr>
                          <m:e>
                            <m:r>
                              <a:rPr lang="ja-JP" altLang="en-US" sz="2000" i="1">
                                <a:solidFill>
                                  <a:prstClr val="black"/>
                                </a:solidFill>
                                <a:latin typeface="Cambria Math" panose="02040503050406030204" pitchFamily="18" charset="0"/>
                                <a:ea typeface="Cambria Math" panose="02040503050406030204" pitchFamily="18" charset="0"/>
                              </a:rPr>
                              <m:t>𝜔</m:t>
                            </m:r>
                          </m:e>
                          <m:sub>
                            <m:r>
                              <a:rPr lang="en-US" altLang="ja-JP" sz="2000" i="1">
                                <a:solidFill>
                                  <a:prstClr val="black"/>
                                </a:solidFill>
                                <a:latin typeface="Cambria Math" panose="02040503050406030204" pitchFamily="18" charset="0"/>
                                <a:ea typeface="Cambria Math" panose="02040503050406030204" pitchFamily="18" charset="0"/>
                              </a:rPr>
                              <m:t>𝑖</m:t>
                            </m:r>
                          </m:sub>
                          <m:sup>
                            <m:r>
                              <a:rPr lang="en-US" altLang="ja-JP" sz="2000" i="1">
                                <a:solidFill>
                                  <a:prstClr val="black"/>
                                </a:solidFill>
                                <a:latin typeface="Cambria Math" panose="02040503050406030204" pitchFamily="18" charset="0"/>
                                <a:ea typeface="Cambria Math" panose="02040503050406030204" pitchFamily="18" charset="0"/>
                              </a:rPr>
                              <m:t>0</m:t>
                            </m:r>
                          </m:sup>
                        </m:sSubSup>
                      </m:e>
                    </m:d>
                    <m:r>
                      <a:rPr lang="en-US" altLang="ja-JP" sz="2000" i="1">
                        <a:solidFill>
                          <a:prstClr val="black"/>
                        </a:solidFill>
                        <a:latin typeface="Cambria Math" panose="02040503050406030204" pitchFamily="18" charset="0"/>
                        <a:ea typeface="Cambria Math" panose="02040503050406030204" pitchFamily="18" charset="0"/>
                      </a:rPr>
                      <m:t>+</m:t>
                    </m:r>
                    <m:r>
                      <a:rPr lang="ja-JP" altLang="en-US" sz="2000" i="1">
                        <a:solidFill>
                          <a:prstClr val="black"/>
                        </a:solidFill>
                        <a:latin typeface="Cambria Math" panose="02040503050406030204" pitchFamily="18" charset="0"/>
                        <a:ea typeface="Cambria Math" panose="02040503050406030204" pitchFamily="18" charset="0"/>
                      </a:rPr>
                      <m:t>𝛼</m:t>
                    </m:r>
                    <m:sSub>
                      <m:sSubPr>
                        <m:ctrlPr>
                          <a:rPr lang="en-US" altLang="ja-JP" sz="2000" i="1">
                            <a:solidFill>
                              <a:prstClr val="black"/>
                            </a:solidFill>
                            <a:latin typeface="Cambria Math" panose="02040503050406030204" pitchFamily="18" charset="0"/>
                            <a:ea typeface="Cambria Math" panose="02040503050406030204" pitchFamily="18" charset="0"/>
                          </a:rPr>
                        </m:ctrlPr>
                      </m:sSubPr>
                      <m:e>
                        <m:r>
                          <a:rPr lang="ja-JP" altLang="en-US" sz="2000" i="1">
                            <a:solidFill>
                              <a:prstClr val="black"/>
                            </a:solidFill>
                            <a:latin typeface="Cambria Math" panose="02040503050406030204" pitchFamily="18" charset="0"/>
                            <a:ea typeface="Cambria Math" panose="02040503050406030204" pitchFamily="18" charset="0"/>
                          </a:rPr>
                          <m:t>𝜔</m:t>
                        </m:r>
                      </m:e>
                      <m:sub>
                        <m:r>
                          <a:rPr lang="en-US" altLang="ja-JP" sz="2000" i="1">
                            <a:solidFill>
                              <a:prstClr val="black"/>
                            </a:solidFill>
                            <a:latin typeface="Cambria Math" panose="02040503050406030204" pitchFamily="18" charset="0"/>
                            <a:ea typeface="Cambria Math" panose="02040503050406030204" pitchFamily="18" charset="0"/>
                          </a:rPr>
                          <m:t>𝑖</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を解くと最小値の座標が得られる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581364" y="3391309"/>
                <a:ext cx="8098948" cy="925638"/>
              </a:xfrm>
              <a:prstGeom prst="rect">
                <a:avLst/>
              </a:prstGeom>
              <a:blipFill rotWithShape="0">
                <a:blip r:embed="rId6"/>
                <a:stretch>
                  <a:fillRect r="-75" b="-592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1178290" y="5674137"/>
                <a:ext cx="3161443" cy="8699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1+</m:t>
                          </m:r>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𝛼</m:t>
                              </m:r>
                            </m:num>
                            <m:den>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𝑗</m:t>
                                  </m:r>
                                </m:sub>
                              </m:sSub>
                            </m:den>
                          </m:f>
                        </m:den>
                      </m:f>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0</m:t>
                          </m:r>
                        </m:sup>
                      </m:sSubSup>
                      <m:r>
                        <a:rPr lang="en-US" altLang="ja-JP" i="1">
                          <a:solidFill>
                            <a:prstClr val="black"/>
                          </a:solidFill>
                          <a:latin typeface="Cambria Math" panose="02040503050406030204" pitchFamily="18" charset="0"/>
                          <a:ea typeface="Cambria Math" panose="02040503050406030204" pitchFamily="18" charset="0"/>
                        </a:rPr>
                        <m:t>≈0          (5.8)</m:t>
                      </m:r>
                    </m:oMath>
                  </m:oMathPara>
                </a14:m>
                <a:endParaRPr lang="ja-JP" altLang="en-US" dirty="0">
                  <a:solidFill>
                    <a:prstClr val="black"/>
                  </a:solidFill>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1178290" y="5674137"/>
                <a:ext cx="3161443" cy="869982"/>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4" name="正方形/長方形 13"/>
              <p:cNvSpPr/>
              <p:nvPr/>
            </p:nvSpPr>
            <p:spPr>
              <a:xfrm>
                <a:off x="872469" y="5220017"/>
                <a:ext cx="7516738" cy="424796"/>
              </a:xfrm>
              <a:prstGeom prst="rect">
                <a:avLst/>
              </a:prstGeom>
            </p:spPr>
            <p:txBody>
              <a:bodyPr wrap="none">
                <a:spAutoFit/>
              </a:bodyPr>
              <a:lstStyle/>
              <a:p>
                <a14:m>
                  <m:oMath xmlns:m="http://schemas.openxmlformats.org/officeDocument/2006/math">
                    <m:r>
                      <a:rPr lang="ja-JP" altLang="en-US" sz="2000" i="1">
                        <a:solidFill>
                          <a:prstClr val="black"/>
                        </a:solidFill>
                        <a:latin typeface="Cambria Math" panose="02040503050406030204" pitchFamily="18" charset="0"/>
                        <a:ea typeface="HG丸ｺﾞｼｯｸM-PRO" panose="020F0600000000000000" pitchFamily="50" charset="-128"/>
                      </a:rPr>
                      <m:t>𝛼</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と比べてヘッシアン行列の成分が極めて小さい（</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h</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Sub>
                    <m:r>
                      <a:rPr lang="en-US" altLang="ja-JP" sz="2000" i="1">
                        <a:solidFill>
                          <a:prstClr val="black"/>
                        </a:solidFill>
                        <a:latin typeface="Cambria Math" panose="02040503050406030204" pitchFamily="18" charset="0"/>
                        <a:ea typeface="Cambria Math" panose="02040503050406030204" pitchFamily="18" charset="0"/>
                      </a:rPr>
                      <m:t>≪</m:t>
                    </m:r>
                    <m:r>
                      <a:rPr lang="ja-JP" altLang="en-US" sz="2000" i="1">
                        <a:solidFill>
                          <a:prstClr val="black"/>
                        </a:solidFill>
                        <a:latin typeface="Cambria Math" panose="02040503050406030204" pitchFamily="18" charset="0"/>
                        <a:ea typeface="Cambria Math" panose="02040503050406030204" pitchFamily="18" charset="0"/>
                      </a:rPr>
                      <m:t>𝛼</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）場合</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872469" y="5220017"/>
                <a:ext cx="7516738" cy="424796"/>
              </a:xfrm>
              <a:prstGeom prst="rect">
                <a:avLst/>
              </a:prstGeom>
              <a:blipFill rotWithShape="0">
                <a:blip r:embed="rId8"/>
                <a:stretch>
                  <a:fillRect t="-11429" r="-162" b="-14286"/>
                </a:stretch>
              </a:blipFill>
            </p:spPr>
            <p:txBody>
              <a:bodyPr/>
              <a:lstStyle/>
              <a:p>
                <a:r>
                  <a:rPr lang="ja-JP" altLang="en-US">
                    <a:noFill/>
                  </a:rPr>
                  <a:t> </a:t>
                </a:r>
              </a:p>
            </p:txBody>
          </p:sp>
        </mc:Fallback>
      </mc:AlternateContent>
      <p:sp>
        <p:nvSpPr>
          <p:cNvPr id="15" name="正方形/長方形 14"/>
          <p:cNvSpPr/>
          <p:nvPr/>
        </p:nvSpPr>
        <p:spPr>
          <a:xfrm>
            <a:off x="4628869" y="6061158"/>
            <a:ext cx="4222631"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パラメータの値がほとんど</a:t>
            </a:r>
            <a:r>
              <a:rPr lang="en-US" altLang="ja-JP" sz="2000" dirty="0">
                <a:solidFill>
                  <a:prstClr val="black"/>
                </a:solidFill>
                <a:latin typeface="HG丸ｺﾞｼｯｸM-PRO" panose="020F0600000000000000" pitchFamily="50" charset="-128"/>
                <a:ea typeface="HG丸ｺﾞｼｯｸM-PRO" panose="020F0600000000000000" pitchFamily="50" charset="-128"/>
              </a:rPr>
              <a:t>0</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16" name="正方形/長方形 15"/>
              <p:cNvSpPr/>
              <p:nvPr/>
            </p:nvSpPr>
            <p:spPr>
              <a:xfrm>
                <a:off x="1460740" y="1408473"/>
                <a:ext cx="6651436" cy="707886"/>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誤差関数のある極小値</a:t>
                </a:r>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ja-JP" altLang="en-US" sz="2000" i="1">
                            <a:solidFill>
                              <a:prstClr val="black"/>
                            </a:solidFill>
                            <a:latin typeface="Cambria Math" panose="02040503050406030204" pitchFamily="18" charset="0"/>
                            <a:ea typeface="HG丸ｺﾞｼｯｸM-PRO" panose="020F0600000000000000" pitchFamily="50" charset="-128"/>
                          </a:rPr>
                          <m:t>𝜔</m:t>
                        </m:r>
                      </m:e>
                      <m:sup>
                        <m:r>
                          <a:rPr lang="en-US" altLang="ja-JP" sz="2000" i="1">
                            <a:solidFill>
                              <a:prstClr val="black"/>
                            </a:solidFill>
                            <a:latin typeface="Cambria Math" panose="02040503050406030204" pitchFamily="18" charset="0"/>
                            <a:ea typeface="HG丸ｺﾞｼｯｸM-PRO" panose="020F0600000000000000" pitchFamily="50" charset="-128"/>
                          </a:rPr>
                          <m:t>0</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近傍に注目し，２次関数で近似</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ヘッシアン行列</a:t>
                </a:r>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𝐻</m:t>
                    </m:r>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𝑑𝑖𝑎𝑔</m:t>
                    </m:r>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h</m:t>
                            </m:r>
                          </m:e>
                          <m:sub>
                            <m:r>
                              <a:rPr lang="en-US" altLang="ja-JP" sz="2000" i="1">
                                <a:solidFill>
                                  <a:prstClr val="black"/>
                                </a:solidFill>
                                <a:latin typeface="Cambria Math" panose="02040503050406030204" pitchFamily="18" charset="0"/>
                                <a:ea typeface="HG丸ｺﾞｼｯｸM-PRO" panose="020F0600000000000000" pitchFamily="50" charset="-128"/>
                              </a:rPr>
                              <m:t>𝑖</m:t>
                            </m:r>
                          </m:sub>
                        </m:sSub>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と対角的だと仮定</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1460740" y="1408473"/>
                <a:ext cx="6651436" cy="707886"/>
              </a:xfrm>
              <a:prstGeom prst="rect">
                <a:avLst/>
              </a:prstGeom>
              <a:blipFill rotWithShape="0">
                <a:blip r:embed="rId9"/>
                <a:stretch>
                  <a:fillRect l="-1008" t="-6034" r="-275" b="-12931"/>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96400495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62</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5.3</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早期終了</a:t>
            </a:r>
          </a:p>
        </p:txBody>
      </p:sp>
      <p:sp>
        <p:nvSpPr>
          <p:cNvPr id="4" name="正方形/長方形 3"/>
          <p:cNvSpPr/>
          <p:nvPr/>
        </p:nvSpPr>
        <p:spPr>
          <a:xfrm>
            <a:off x="435834" y="1053341"/>
            <a:ext cx="1882247"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早期終了とは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5" name="正方形/長方形 4"/>
          <p:cNvSpPr/>
          <p:nvPr/>
        </p:nvSpPr>
        <p:spPr>
          <a:xfrm>
            <a:off x="1177893" y="5165001"/>
            <a:ext cx="6853158" cy="1015663"/>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過去のエポックで更新した重みパラメータを記憶したまま</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学習を続け，テスト誤差が増加し始める点で学習を停止</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⇒増加に転じた時点でのパラメータを採用する手法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2049068" y="1835422"/>
            <a:ext cx="4631821" cy="3269761"/>
            <a:chOff x="435834" y="1307506"/>
            <a:chExt cx="4631821" cy="3269761"/>
          </a:xfrm>
        </p:grpSpPr>
        <p:pic>
          <p:nvPicPr>
            <p:cNvPr id="7" name="Picture 2" descr="å³11: å­¦ç¿æ²ç·"/>
            <p:cNvPicPr>
              <a:picLocks noChangeAspect="1" noChangeArrowheads="1"/>
            </p:cNvPicPr>
            <p:nvPr/>
          </p:nvPicPr>
          <p:blipFill rotWithShape="1">
            <a:blip r:embed="rId2">
              <a:extLst>
                <a:ext uri="{28A0092B-C50C-407E-A947-70E740481C1C}">
                  <a14:useLocalDpi xmlns:a14="http://schemas.microsoft.com/office/drawing/2010/main" val="0"/>
                </a:ext>
              </a:extLst>
            </a:blip>
            <a:srcRect l="1486" t="2036" r="4343" b="3856"/>
            <a:stretch/>
          </p:blipFill>
          <p:spPr bwMode="auto">
            <a:xfrm>
              <a:off x="435834" y="1307506"/>
              <a:ext cx="4631821" cy="2931207"/>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p:cNvSpPr txBox="1"/>
            <p:nvPr/>
          </p:nvSpPr>
          <p:spPr>
            <a:xfrm>
              <a:off x="1869932" y="4238713"/>
              <a:ext cx="1763624" cy="338554"/>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5.1</a:t>
              </a:r>
              <a:r>
                <a:rPr lang="ja-JP" altLang="en-US" sz="1600" dirty="0">
                  <a:solidFill>
                    <a:prstClr val="black"/>
                  </a:solidFill>
                  <a:latin typeface="HG丸ｺﾞｼｯｸM-PRO" panose="020F0600000000000000" pitchFamily="50" charset="-128"/>
                  <a:ea typeface="HG丸ｺﾞｼｯｸM-PRO" panose="020F0600000000000000" pitchFamily="50" charset="-128"/>
                </a:rPr>
                <a:t>　学習曲線</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p:txBody>
        </p:sp>
      </p:grpSp>
      <p:sp>
        <p:nvSpPr>
          <p:cNvPr id="9" name="円/楕円 8"/>
          <p:cNvSpPr/>
          <p:nvPr/>
        </p:nvSpPr>
        <p:spPr>
          <a:xfrm>
            <a:off x="4001353" y="3471514"/>
            <a:ext cx="278168" cy="278168"/>
          </a:xfrm>
          <a:prstGeom prst="ellipse">
            <a:avLst/>
          </a:prstGeom>
          <a:solidFill>
            <a:srgbClr val="002060">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3266761" y="2475189"/>
            <a:ext cx="1980029"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ここを採用する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cxnSp>
        <p:nvCxnSpPr>
          <p:cNvPr id="12" name="直線矢印コネクタ 11"/>
          <p:cNvCxnSpPr>
            <a:stCxn id="10" idx="2"/>
            <a:endCxn id="9" idx="0"/>
          </p:cNvCxnSpPr>
          <p:nvPr/>
        </p:nvCxnSpPr>
        <p:spPr>
          <a:xfrm flipH="1">
            <a:off x="4140437" y="2875299"/>
            <a:ext cx="116339" cy="59621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672128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63</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5.3</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早期終了</a:t>
            </a:r>
          </a:p>
        </p:txBody>
      </p:sp>
      <p:sp>
        <p:nvSpPr>
          <p:cNvPr id="5" name="正方形/長方形 4"/>
          <p:cNvSpPr/>
          <p:nvPr/>
        </p:nvSpPr>
        <p:spPr>
          <a:xfrm>
            <a:off x="555475" y="1304089"/>
            <a:ext cx="1882247"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アルゴリズム</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6" name="正方形/長方形 5"/>
          <p:cNvSpPr/>
          <p:nvPr/>
        </p:nvSpPr>
        <p:spPr>
          <a:xfrm>
            <a:off x="343251" y="1948607"/>
            <a:ext cx="8464731" cy="1323439"/>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周期と期間の長さを決定しておく</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周期：「テスト誤差を評価するのはパラメータ更新の何回に一度か」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期間の長さ：「どの位のステップ数でテスト誤差が連続して</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増加すれば学習を停止するか」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330759" y="3732278"/>
            <a:ext cx="8489715" cy="707886"/>
          </a:xfrm>
          <a:prstGeom prst="rect">
            <a:avLst/>
          </a:prstGeom>
          <a:solidFill>
            <a:schemeClr val="accent5">
              <a:lumMod val="20000"/>
              <a:lumOff val="80000"/>
            </a:schemeClr>
          </a:solidFill>
          <a:ln w="38100">
            <a:solidFill>
              <a:srgbClr val="002060"/>
            </a:solidFill>
          </a:ln>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学習が始まり，テスト誤差が「期間の長さ」に達した時点で学習を停止</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減少から増加へ転じた時点でのパラメータを最適値として採用する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251811" y="5041865"/>
            <a:ext cx="8647611" cy="1015663"/>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＊データの一部を検証用に使用するため，全データを学習には使用しない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⇒学習終了までのステップ数</a:t>
            </a:r>
            <a:r>
              <a:rPr lang="en-US" altLang="ja-JP" sz="2000" dirty="0">
                <a:solidFill>
                  <a:prstClr val="black"/>
                </a:solidFill>
                <a:latin typeface="HG丸ｺﾞｼｯｸM-PRO" panose="020F0600000000000000" pitchFamily="50" charset="-128"/>
                <a:ea typeface="HG丸ｺﾞｼｯｸM-PRO" panose="020F0600000000000000" pitchFamily="50" charset="-128"/>
              </a:rPr>
              <a:t>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のみを記憶し，パラメータを初期化して</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全データで再学習するという方法もある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56384138"/>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64</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5.4</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重み共有</a:t>
            </a:r>
          </a:p>
        </p:txBody>
      </p:sp>
      <p:sp>
        <p:nvSpPr>
          <p:cNvPr id="4" name="正方形/長方形 3"/>
          <p:cNvSpPr/>
          <p:nvPr/>
        </p:nvSpPr>
        <p:spPr>
          <a:xfrm>
            <a:off x="435834" y="1053341"/>
            <a:ext cx="1882247"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重み共有とは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5" name="正方形/長方形 4"/>
          <p:cNvSpPr/>
          <p:nvPr/>
        </p:nvSpPr>
        <p:spPr>
          <a:xfrm>
            <a:off x="406869" y="1611987"/>
            <a:ext cx="8342406"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重みパラメータがとるべき前提知識がある場合に使える正則化の代表例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1361915" y="2256638"/>
            <a:ext cx="6432315" cy="707886"/>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ニューラルネットワークの重みをすべて独立とせず</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それらの間に拘束関係を課す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1141225" y="5563964"/>
            <a:ext cx="6618109"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⇒畳み込みニューラルネットワーク（第８章）が典型例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2030388" y="3613414"/>
                <a:ext cx="5095369" cy="383888"/>
              </a:xfrm>
              <a:prstGeom prst="rect">
                <a:avLst/>
              </a:prstGeom>
              <a:noFill/>
            </p:spPr>
            <p:txBody>
              <a:bodyPr wrap="none" lIns="0" tIns="0" rIns="0" bIns="0" rtlCol="0">
                <a:spAutoFit/>
              </a:bodyPr>
              <a:lstStyle/>
              <a:p>
                <a:r>
                  <a:rPr lang="ja-JP" altLang="en-US" dirty="0">
                    <a:solidFill>
                      <a:prstClr val="black"/>
                    </a:solidFill>
                    <a:latin typeface="HG丸ｺﾞｼｯｸM-PRO" panose="020F0600000000000000" pitchFamily="50" charset="-128"/>
                    <a:ea typeface="HG丸ｺﾞｼｯｸM-PRO" panose="020F0600000000000000" pitchFamily="50" charset="-128"/>
                  </a:rPr>
                  <a:t>２箇所の重みの間に</a:t>
                </a:r>
                <a14:m>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𝑝𝑞</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𝑚</m:t>
                        </m:r>
                        <m:r>
                          <a:rPr lang="en-US" altLang="ja-JP" i="1">
                            <a:solidFill>
                              <a:prstClr val="black"/>
                            </a:solidFill>
                            <a:latin typeface="Cambria Math" panose="02040503050406030204" pitchFamily="18" charset="0"/>
                          </a:rPr>
                          <m:t>)</m:t>
                        </m:r>
                      </m:sup>
                    </m:sSubSup>
                  </m:oMath>
                </a14:m>
                <a:r>
                  <a:rPr lang="ja-JP" altLang="en-US" dirty="0">
                    <a:solidFill>
                      <a:prstClr val="black"/>
                    </a:solidFill>
                    <a:latin typeface="HG丸ｺﾞｼｯｸM-PRO" panose="020F0600000000000000" pitchFamily="50" charset="-128"/>
                    <a:ea typeface="HG丸ｺﾞｼｯｸM-PRO" panose="020F0600000000000000" pitchFamily="50" charset="-128"/>
                  </a:rPr>
                  <a:t>という条件を課す</a:t>
                </a: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030388" y="3613414"/>
                <a:ext cx="5095369" cy="383888"/>
              </a:xfrm>
              <a:prstGeom prst="rect">
                <a:avLst/>
              </a:prstGeom>
              <a:blipFill rotWithShape="0">
                <a:blip r:embed="rId2"/>
                <a:stretch>
                  <a:fillRect l="-2751" t="-11111" r="-2153" b="-20635"/>
                </a:stretch>
              </a:blipFill>
            </p:spPr>
            <p:txBody>
              <a:bodyPr/>
              <a:lstStyle/>
              <a:p>
                <a:r>
                  <a:rPr lang="ja-JP" altLang="en-US">
                    <a:noFill/>
                  </a:rPr>
                  <a:t> </a:t>
                </a:r>
              </a:p>
            </p:txBody>
          </p:sp>
        </mc:Fallback>
      </mc:AlternateContent>
      <p:sp>
        <p:nvSpPr>
          <p:cNvPr id="10" name="二等辺三角形 9"/>
          <p:cNvSpPr/>
          <p:nvPr/>
        </p:nvSpPr>
        <p:spPr>
          <a:xfrm rot="10800000">
            <a:off x="4103522" y="3209065"/>
            <a:ext cx="949100" cy="159808"/>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二等辺三角形 10"/>
          <p:cNvSpPr/>
          <p:nvPr/>
        </p:nvSpPr>
        <p:spPr>
          <a:xfrm rot="10800000">
            <a:off x="4103523" y="4241843"/>
            <a:ext cx="949100" cy="159808"/>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230595" y="4646190"/>
            <a:ext cx="8694954" cy="400110"/>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自由に調整できるパラメータ数を減らす，モデルの自由度を減らす正則化</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34283459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65</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5.6</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バギング</a:t>
            </a:r>
          </a:p>
        </p:txBody>
      </p:sp>
      <p:sp>
        <p:nvSpPr>
          <p:cNvPr id="4" name="正方形/長方形 3"/>
          <p:cNvSpPr/>
          <p:nvPr/>
        </p:nvSpPr>
        <p:spPr>
          <a:xfrm>
            <a:off x="709302" y="1013781"/>
            <a:ext cx="7751038"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学習後の機械動作の安定性を向上させる手法“アンサンブル法”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5" name="正方形/長方形 4"/>
          <p:cNvSpPr/>
          <p:nvPr/>
        </p:nvSpPr>
        <p:spPr>
          <a:xfrm>
            <a:off x="435835" y="1611987"/>
            <a:ext cx="3948158"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その一例である</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 “バギング”</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7" name="正方形/長方形 6"/>
          <p:cNvSpPr/>
          <p:nvPr/>
        </p:nvSpPr>
        <p:spPr>
          <a:xfrm>
            <a:off x="709302" y="2210193"/>
            <a:ext cx="7751038" cy="1015663"/>
          </a:xfrm>
          <a:prstGeom prst="rect">
            <a:avLst/>
          </a:prstGeom>
        </p:spPr>
        <p:txBody>
          <a:bodyPr wrap="square">
            <a:spAutoFit/>
          </a:bodyPr>
          <a:lstStyle/>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訓練サンプル集合から各要素の重複を許してサンプリングする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ブートストラップサンプル集合を複数作成し，学習を行う</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342900" indent="-342900">
              <a:buFont typeface="Arial" panose="020B0604020202020204" pitchFamily="34" charset="0"/>
              <a:buChar char="•"/>
            </a:pPr>
            <a:r>
              <a:rPr lang="ja-JP" altLang="en-US" sz="2000" dirty="0">
                <a:solidFill>
                  <a:prstClr val="black"/>
                </a:solidFill>
                <a:latin typeface="HG丸ｺﾞｼｯｸM-PRO" panose="020F0600000000000000" pitchFamily="50" charset="-128"/>
                <a:ea typeface="HG丸ｺﾞｼｯｸM-PRO" panose="020F0600000000000000" pitchFamily="50" charset="-128"/>
              </a:rPr>
              <a:t>学習後はすべてのモデルの予測値をもとにして決定する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6" name="グループ化 5"/>
          <p:cNvGrpSpPr/>
          <p:nvPr/>
        </p:nvGrpSpPr>
        <p:grpSpPr>
          <a:xfrm>
            <a:off x="709302" y="3423952"/>
            <a:ext cx="7751038" cy="1437253"/>
            <a:chOff x="435833" y="3423952"/>
            <a:chExt cx="7751038" cy="1437253"/>
          </a:xfrm>
        </p:grpSpPr>
        <p:sp>
          <p:nvSpPr>
            <p:cNvPr id="11" name="正方形/長方形 10"/>
            <p:cNvSpPr/>
            <p:nvPr/>
          </p:nvSpPr>
          <p:spPr>
            <a:xfrm>
              <a:off x="435833" y="3423952"/>
              <a:ext cx="6432316"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多数の予測値の平均を用いると性能が安定する理由</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mc:AlternateContent xmlns:mc="http://schemas.openxmlformats.org/markup-compatibility/2006" xmlns:a14="http://schemas.microsoft.com/office/drawing/2010/main">
          <mc:Choice Requires="a14">
            <p:sp>
              <p:nvSpPr>
                <p:cNvPr id="12" name="正方形/長方形 11"/>
                <p:cNvSpPr/>
                <p:nvPr/>
              </p:nvSpPr>
              <p:spPr>
                <a:xfrm>
                  <a:off x="435833" y="3824062"/>
                  <a:ext cx="7751038" cy="1037143"/>
                </a:xfrm>
                <a:prstGeom prst="rect">
                  <a:avLst/>
                </a:prstGeom>
              </p:spPr>
              <p:txBody>
                <a:bodyPr wrap="square">
                  <a:spAutoFit/>
                </a:bodyPr>
                <a:lstStyle/>
                <a:p>
                  <a:r>
                    <a:rPr lang="en-US" altLang="ja-JP" sz="2000" dirty="0">
                      <a:solidFill>
                        <a:prstClr val="black"/>
                      </a:solidFill>
                      <a:latin typeface="HG丸ｺﾞｼｯｸM-PRO" panose="020F0600000000000000" pitchFamily="50" charset="-128"/>
                      <a:ea typeface="HG丸ｺﾞｼｯｸM-PRO" panose="020F0600000000000000" pitchFamily="50" charset="-128"/>
                    </a:rPr>
                    <a:t>ex)</a:t>
                  </a:r>
                  <a:r>
                    <a:rPr lang="ja-JP" altLang="en-US" sz="2000" dirty="0">
                      <a:solidFill>
                        <a:prstClr val="black"/>
                      </a:solidFill>
                      <a:latin typeface="HG丸ｺﾞｼｯｸM-PRO" panose="020F0600000000000000" pitchFamily="50" charset="-128"/>
                      <a:ea typeface="HG丸ｺﾞｼｯｸM-PRO" panose="020F0600000000000000" pitchFamily="50" charset="-128"/>
                    </a:rPr>
                    <a:t>　</a:t>
                  </a:r>
                  <a:r>
                    <a:rPr lang="en-US" altLang="ja-JP" sz="2000" dirty="0">
                      <a:solidFill>
                        <a:prstClr val="black"/>
                      </a:solidFill>
                      <a:latin typeface="HG丸ｺﾞｼｯｸM-PRO" panose="020F0600000000000000" pitchFamily="50" charset="-128"/>
                      <a:ea typeface="HG丸ｺﾞｼｯｸM-PRO" panose="020F0600000000000000" pitchFamily="50" charset="-128"/>
                    </a:rPr>
                    <a:t>m=1,…,M</a:t>
                  </a:r>
                  <a:r>
                    <a:rPr lang="ja-JP" altLang="en-US" sz="2000" dirty="0">
                      <a:solidFill>
                        <a:prstClr val="black"/>
                      </a:solidFill>
                      <a:latin typeface="HG丸ｺﾞｼｯｸM-PRO" panose="020F0600000000000000" pitchFamily="50" charset="-128"/>
                      <a:ea typeface="HG丸ｺﾞｼｯｸM-PRO" panose="020F0600000000000000" pitchFamily="50" charset="-128"/>
                    </a:rPr>
                    <a:t>でラベルされる多数のモデルを考える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各モデルの出力</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𝑦</m:t>
                          </m:r>
                        </m:e>
                        <m:sub>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𝑚</m:t>
                              </m:r>
                            </m:e>
                          </m:d>
                        </m:sub>
                      </m:sSub>
                      <m:r>
                        <a:rPr lang="en-US" altLang="ja-JP" sz="2000" i="1">
                          <a:solidFill>
                            <a:prstClr val="black"/>
                          </a:solidFill>
                          <a:latin typeface="Cambria Math" panose="02040503050406030204" pitchFamily="18" charset="0"/>
                          <a:ea typeface="HG丸ｺﾞｼｯｸM-PRO" panose="020F0600000000000000" pitchFamily="50" charset="-128"/>
                        </a:rPr>
                        <m:t>+</m:t>
                      </m:r>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𝜖</m:t>
                          </m:r>
                        </m:e>
                        <m:sub>
                          <m:r>
                            <a:rPr lang="en-US" altLang="ja-JP" sz="2000" i="1">
                              <a:solidFill>
                                <a:prstClr val="black"/>
                              </a:solidFill>
                              <a:latin typeface="Cambria Math" panose="02040503050406030204" pitchFamily="18" charset="0"/>
                              <a:ea typeface="HG丸ｺﾞｼｯｸM-PRO" panose="020F0600000000000000" pitchFamily="50" charset="-128"/>
                            </a:rPr>
                            <m:t>𝑚</m:t>
                          </m:r>
                        </m:sub>
                      </m:sSub>
                    </m:oMath>
                  </a14:m>
                  <a:r>
                    <a:rPr lang="ja-JP" altLang="en-US" sz="2000" dirty="0" err="1">
                      <a:solidFill>
                        <a:prstClr val="black"/>
                      </a:solidFill>
                      <a:latin typeface="HG丸ｺﾞｼｯｸM-PRO" panose="020F0600000000000000" pitchFamily="50" charset="-128"/>
                      <a:ea typeface="HG丸ｺﾞｼｯｸM-PRO" panose="020F0600000000000000" pitchFamily="50" charset="-128"/>
                    </a:rPr>
                    <a:t>には</a:t>
                  </a:r>
                  <a:r>
                    <a:rPr lang="ja-JP" altLang="en-US" sz="2000" dirty="0">
                      <a:solidFill>
                        <a:prstClr val="black"/>
                      </a:solidFill>
                      <a:latin typeface="HG丸ｺﾞｼｯｸM-PRO" panose="020F0600000000000000" pitchFamily="50" charset="-128"/>
                      <a:ea typeface="HG丸ｺﾞｼｯｸM-PRO" panose="020F0600000000000000" pitchFamily="50" charset="-128"/>
                    </a:rPr>
                    <a:t>確率変数</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𝜖</m:t>
                          </m:r>
                        </m:e>
                        <m:sub>
                          <m:r>
                            <a:rPr lang="en-US" altLang="ja-JP" sz="2000" i="1">
                              <a:solidFill>
                                <a:prstClr val="black"/>
                              </a:solidFill>
                              <a:latin typeface="Cambria Math" panose="02040503050406030204" pitchFamily="18" charset="0"/>
                              <a:ea typeface="HG丸ｺﾞｼｯｸM-PRO" panose="020F0600000000000000" pitchFamily="50" charset="-128"/>
                            </a:rPr>
                            <m:t>𝑚</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で表される誤差が</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en-US" altLang="ja-JP" sz="2000" dirty="0">
                      <a:solidFill>
                        <a:prstClr val="black"/>
                      </a:solidFill>
                      <a:latin typeface="HG丸ｺﾞｼｯｸM-PRO" panose="020F0600000000000000" pitchFamily="50" charset="-128"/>
                      <a:ea typeface="HG丸ｺﾞｼｯｸM-PRO" panose="020F0600000000000000" pitchFamily="50" charset="-128"/>
                    </a:rPr>
                    <a:t>       </a:t>
                  </a:r>
                  <a:r>
                    <a:rPr lang="ja-JP" altLang="en-US" sz="2000" dirty="0">
                      <a:solidFill>
                        <a:prstClr val="black"/>
                      </a:solidFill>
                      <a:latin typeface="HG丸ｺﾞｼｯｸM-PRO" panose="020F0600000000000000" pitchFamily="50" charset="-128"/>
                      <a:ea typeface="HG丸ｺﾞｼｯｸM-PRO" panose="020F0600000000000000" pitchFamily="50" charset="-128"/>
                    </a:rPr>
                    <a:t>あるとする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435833" y="3824062"/>
                  <a:ext cx="7751038" cy="1037143"/>
                </a:xfrm>
                <a:prstGeom prst="rect">
                  <a:avLst/>
                </a:prstGeom>
                <a:blipFill rotWithShape="0">
                  <a:blip r:embed="rId2"/>
                  <a:stretch>
                    <a:fillRect l="-786" t="-2941" b="-9412"/>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3" name="テキスト ボックス 12"/>
              <p:cNvSpPr txBox="1"/>
              <p:nvPr/>
            </p:nvSpPr>
            <p:spPr>
              <a:xfrm>
                <a:off x="2085291" y="5987418"/>
                <a:ext cx="499906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ja-JP" i="1">
                          <a:solidFill>
                            <a:prstClr val="black"/>
                          </a:solidFill>
                          <a:latin typeface="Cambria Math" panose="02040503050406030204" pitchFamily="18" charset="0"/>
                          <a:ea typeface="Cambria Math" panose="02040503050406030204" pitchFamily="18" charset="0"/>
                        </a:rPr>
                        <m:t>Ε</m:t>
                      </m:r>
                      <m:d>
                        <m:dPr>
                          <m:begChr m:val="["/>
                          <m:endChr m:val="]"/>
                          <m:ctrlPr>
                            <a:rPr lang="en-US" altLang="ja-JP" i="1">
                              <a:solidFill>
                                <a:prstClr val="black"/>
                              </a:solidFill>
                              <a:latin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𝜖</m:t>
                              </m:r>
                            </m:e>
                            <m:sub>
                              <m:r>
                                <a:rPr lang="en-US" altLang="ja-JP" i="1">
                                  <a:solidFill>
                                    <a:prstClr val="black"/>
                                  </a:solidFill>
                                  <a:latin typeface="Cambria Math" panose="02040503050406030204" pitchFamily="18" charset="0"/>
                                </a:rPr>
                                <m:t>𝑚</m:t>
                              </m:r>
                            </m:sub>
                          </m:sSub>
                        </m:e>
                      </m:d>
                      <m:r>
                        <a:rPr lang="en-US" altLang="ja-JP" i="1">
                          <a:solidFill>
                            <a:prstClr val="black"/>
                          </a:solidFill>
                          <a:latin typeface="Cambria Math" panose="02040503050406030204" pitchFamily="18" charset="0"/>
                        </a:rPr>
                        <m:t>=0 , </m:t>
                      </m:r>
                      <m:r>
                        <m:rPr>
                          <m:sty m:val="p"/>
                        </m:rPr>
                        <a:rPr lang="el-GR" altLang="ja-JP" i="1">
                          <a:solidFill>
                            <a:prstClr val="black"/>
                          </a:solidFill>
                          <a:latin typeface="Cambria Math" panose="02040503050406030204" pitchFamily="18" charset="0"/>
                          <a:ea typeface="Cambria Math" panose="02040503050406030204" pitchFamily="18" charset="0"/>
                        </a:rPr>
                        <m:t>Ε</m:t>
                      </m:r>
                      <m:d>
                        <m:dPr>
                          <m:begChr m:val="["/>
                          <m:endChr m:val="]"/>
                          <m:ctrlPr>
                            <a:rPr lang="el-GR" altLang="ja-JP" i="1">
                              <a:solidFill>
                                <a:prstClr val="black"/>
                              </a:solidFill>
                              <a:latin typeface="Cambria Math" panose="02040503050406030204" pitchFamily="18" charset="0"/>
                              <a:ea typeface="Cambria Math" panose="02040503050406030204" pitchFamily="18" charset="0"/>
                            </a:rPr>
                          </m:ctrlPr>
                        </m:dPr>
                        <m:e>
                          <m:sSubSup>
                            <m:sSubSupPr>
                              <m:ctrlPr>
                                <a:rPr lang="el-GR" altLang="ja-JP" i="1">
                                  <a:solidFill>
                                    <a:prstClr val="black"/>
                                  </a:solidFill>
                                  <a:latin typeface="Cambria Math" panose="02040503050406030204" pitchFamily="18" charset="0"/>
                                  <a:ea typeface="Cambria Math" panose="02040503050406030204" pitchFamily="18" charset="0"/>
                                </a:rPr>
                              </m:ctrlPr>
                            </m:sSubSupPr>
                            <m:e>
                              <m:r>
                                <a:rPr lang="ja-JP" altLang="el-GR" i="1">
                                  <a:solidFill>
                                    <a:prstClr val="black"/>
                                  </a:solidFill>
                                  <a:latin typeface="Cambria Math" panose="02040503050406030204" pitchFamily="18" charset="0"/>
                                  <a:ea typeface="Cambria Math" panose="02040503050406030204" pitchFamily="18" charset="0"/>
                                </a:rPr>
                                <m:t>𝜖</m:t>
                              </m:r>
                            </m:e>
                            <m:sub>
                              <m:r>
                                <a:rPr lang="en-US" altLang="ja-JP" i="1">
                                  <a:solidFill>
                                    <a:prstClr val="black"/>
                                  </a:solidFill>
                                  <a:latin typeface="Cambria Math" panose="02040503050406030204" pitchFamily="18" charset="0"/>
                                  <a:ea typeface="Cambria Math" panose="02040503050406030204" pitchFamily="18" charset="0"/>
                                </a:rPr>
                                <m:t>𝑚</m:t>
                              </m:r>
                            </m:sub>
                            <m:sup>
                              <m:r>
                                <a:rPr lang="en-US" altLang="ja-JP" i="1">
                                  <a:solidFill>
                                    <a:prstClr val="black"/>
                                  </a:solidFill>
                                  <a:latin typeface="Cambria Math" panose="02040503050406030204" pitchFamily="18" charset="0"/>
                                  <a:ea typeface="Cambria Math" panose="02040503050406030204" pitchFamily="18" charset="0"/>
                                </a:rPr>
                                <m:t>2</m:t>
                              </m:r>
                            </m:sup>
                          </m:sSubSup>
                        </m:e>
                      </m:d>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𝜎</m:t>
                          </m:r>
                        </m:e>
                        <m:sup>
                          <m:r>
                            <a:rPr lang="en-US" altLang="ja-JP" i="1">
                              <a:solidFill>
                                <a:prstClr val="black"/>
                              </a:solidFill>
                              <a:latin typeface="Cambria Math" panose="02040503050406030204" pitchFamily="18" charset="0"/>
                              <a:ea typeface="Cambria Math" panose="02040503050406030204" pitchFamily="18" charset="0"/>
                            </a:rPr>
                            <m:t>2</m:t>
                          </m:r>
                        </m:sup>
                      </m:sSup>
                      <m:r>
                        <a:rPr lang="en-US" altLang="ja-JP" i="1">
                          <a:solidFill>
                            <a:prstClr val="black"/>
                          </a:solidFill>
                          <a:latin typeface="Cambria Math" panose="02040503050406030204" pitchFamily="18" charset="0"/>
                          <a:ea typeface="Cambria Math" panose="02040503050406030204" pitchFamily="18" charset="0"/>
                        </a:rPr>
                        <m:t> , </m:t>
                      </m:r>
                      <m:r>
                        <m:rPr>
                          <m:sty m:val="p"/>
                        </m:rPr>
                        <a:rPr lang="el-GR" altLang="ja-JP" i="1">
                          <a:solidFill>
                            <a:prstClr val="black"/>
                          </a:solidFill>
                          <a:latin typeface="Cambria Math" panose="02040503050406030204" pitchFamily="18" charset="0"/>
                          <a:ea typeface="Cambria Math" panose="02040503050406030204" pitchFamily="18" charset="0"/>
                        </a:rPr>
                        <m:t>Ε</m:t>
                      </m:r>
                      <m:d>
                        <m:dPr>
                          <m:begChr m:val="["/>
                          <m:endChr m:val="]"/>
                          <m:ctrlPr>
                            <a:rPr lang="el-GR" altLang="ja-JP" i="1">
                              <a:solidFill>
                                <a:prstClr val="black"/>
                              </a:solidFill>
                              <a:latin typeface="Cambria Math" panose="02040503050406030204" pitchFamily="18" charset="0"/>
                              <a:ea typeface="Cambria Math" panose="02040503050406030204" pitchFamily="18" charset="0"/>
                            </a:rPr>
                          </m:ctrlPr>
                        </m:dPr>
                        <m:e>
                          <m:sSub>
                            <m:sSubPr>
                              <m:ctrlPr>
                                <a:rPr lang="el-GR" altLang="ja-JP" i="1">
                                  <a:solidFill>
                                    <a:prstClr val="black"/>
                                  </a:solidFill>
                                  <a:latin typeface="Cambria Math" panose="02040503050406030204" pitchFamily="18" charset="0"/>
                                  <a:ea typeface="Cambria Math" panose="02040503050406030204" pitchFamily="18" charset="0"/>
                                </a:rPr>
                              </m:ctrlPr>
                            </m:sSubPr>
                            <m:e>
                              <m:r>
                                <a:rPr lang="ja-JP" altLang="el-GR" i="1">
                                  <a:solidFill>
                                    <a:prstClr val="black"/>
                                  </a:solidFill>
                                  <a:latin typeface="Cambria Math" panose="02040503050406030204" pitchFamily="18" charset="0"/>
                                  <a:ea typeface="Cambria Math" panose="02040503050406030204" pitchFamily="18" charset="0"/>
                                </a:rPr>
                                <m:t>𝜖</m:t>
                              </m:r>
                            </m:e>
                            <m:sub>
                              <m:r>
                                <a:rPr lang="en-US" altLang="ja-JP" i="1">
                                  <a:solidFill>
                                    <a:prstClr val="black"/>
                                  </a:solidFill>
                                  <a:latin typeface="Cambria Math" panose="02040503050406030204" pitchFamily="18" charset="0"/>
                                  <a:ea typeface="Cambria Math" panose="02040503050406030204" pitchFamily="18" charset="0"/>
                                </a:rPr>
                                <m:t>𝑙</m:t>
                              </m:r>
                            </m:sub>
                          </m:sSub>
                          <m:sSub>
                            <m:sSubPr>
                              <m:ctrlPr>
                                <a:rPr lang="el-GR" altLang="ja-JP" i="1">
                                  <a:solidFill>
                                    <a:prstClr val="black"/>
                                  </a:solidFill>
                                  <a:latin typeface="Cambria Math" panose="02040503050406030204" pitchFamily="18" charset="0"/>
                                  <a:ea typeface="Cambria Math" panose="02040503050406030204" pitchFamily="18" charset="0"/>
                                </a:rPr>
                              </m:ctrlPr>
                            </m:sSubPr>
                            <m:e>
                              <m:r>
                                <a:rPr lang="ja-JP" altLang="el-GR" i="1">
                                  <a:solidFill>
                                    <a:prstClr val="black"/>
                                  </a:solidFill>
                                  <a:latin typeface="Cambria Math" panose="02040503050406030204" pitchFamily="18" charset="0"/>
                                  <a:ea typeface="Cambria Math" panose="02040503050406030204" pitchFamily="18" charset="0"/>
                                </a:rPr>
                                <m:t>𝜖</m:t>
                              </m:r>
                            </m:e>
                            <m:sub>
                              <m:r>
                                <a:rPr lang="en-US" altLang="ja-JP" i="1">
                                  <a:solidFill>
                                    <a:prstClr val="black"/>
                                  </a:solidFill>
                                  <a:latin typeface="Cambria Math" panose="02040503050406030204" pitchFamily="18" charset="0"/>
                                  <a:ea typeface="Cambria Math" panose="02040503050406030204" pitchFamily="18" charset="0"/>
                                </a:rPr>
                                <m:t>𝑚</m:t>
                              </m:r>
                            </m:sub>
                          </m:sSub>
                        </m:e>
                      </m:d>
                      <m:r>
                        <a:rPr lang="en-US" altLang="ja-JP" i="1">
                          <a:solidFill>
                            <a:prstClr val="black"/>
                          </a:solidFill>
                          <a:latin typeface="Cambria Math" panose="02040503050406030204" pitchFamily="18" charset="0"/>
                          <a:ea typeface="Cambria Math" panose="02040503050406030204" pitchFamily="18" charset="0"/>
                        </a:rPr>
                        <m:t>=</m:t>
                      </m:r>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𝜎</m:t>
                          </m:r>
                        </m:e>
                        <m:sub>
                          <m:r>
                            <a:rPr lang="en-US" altLang="ja-JP" i="1">
                              <a:solidFill>
                                <a:prstClr val="black"/>
                              </a:solidFill>
                              <a:latin typeface="Cambria Math" panose="02040503050406030204" pitchFamily="18" charset="0"/>
                              <a:ea typeface="Cambria Math" panose="02040503050406030204" pitchFamily="18" charset="0"/>
                            </a:rPr>
                            <m:t>𝑙𝑚</m:t>
                          </m:r>
                        </m:sub>
                      </m:sSub>
                      <m:r>
                        <a:rPr lang="en-US" altLang="ja-JP" i="1">
                          <a:solidFill>
                            <a:prstClr val="black"/>
                          </a:solidFill>
                          <a:latin typeface="Cambria Math" panose="02040503050406030204" pitchFamily="18" charset="0"/>
                          <a:ea typeface="Cambria Math" panose="02040503050406030204" pitchFamily="18" charset="0"/>
                        </a:rPr>
                        <m:t>          (5.24)</m:t>
                      </m:r>
                    </m:oMath>
                  </m:oMathPara>
                </a14:m>
                <a:endParaRPr lang="ja-JP" altLang="en-US" dirty="0">
                  <a:solidFill>
                    <a:prstClr val="black"/>
                  </a:solidFill>
                </a:endParaRPr>
              </a:p>
            </p:txBody>
          </p:sp>
        </mc:Choice>
        <mc:Fallback xmlns="">
          <p:sp>
            <p:nvSpPr>
              <p:cNvPr id="13" name="テキスト ボックス 12"/>
              <p:cNvSpPr txBox="1">
                <a:spLocks noRot="1" noChangeAspect="1" noMove="1" noResize="1" noEditPoints="1" noAdjustHandles="1" noChangeArrowheads="1" noChangeShapeType="1" noTextEdit="1"/>
              </p:cNvSpPr>
              <p:nvPr/>
            </p:nvSpPr>
            <p:spPr>
              <a:xfrm>
                <a:off x="2085291" y="5987418"/>
                <a:ext cx="4999061" cy="276999"/>
              </a:xfrm>
              <a:prstGeom prst="rect">
                <a:avLst/>
              </a:prstGeom>
              <a:blipFill rotWithShape="0">
                <a:blip r:embed="rId3"/>
                <a:stretch>
                  <a:fillRect l="-610" t="-4348" r="-1341" b="-32609"/>
                </a:stretch>
              </a:blipFill>
            </p:spPr>
            <p:txBody>
              <a:bodyPr/>
              <a:lstStyle/>
              <a:p>
                <a:r>
                  <a:rPr lang="ja-JP" altLang="en-US">
                    <a:noFill/>
                  </a:rPr>
                  <a:t> </a:t>
                </a:r>
              </a:p>
            </p:txBody>
          </p:sp>
        </mc:Fallback>
      </mc:AlternateContent>
      <p:sp>
        <p:nvSpPr>
          <p:cNvPr id="14" name="正方形/長方形 13"/>
          <p:cNvSpPr/>
          <p:nvPr/>
        </p:nvSpPr>
        <p:spPr>
          <a:xfrm>
            <a:off x="1368663" y="5259356"/>
            <a:ext cx="6432316"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この変数の期待値と分散，共分散は以下のようになる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05354389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66</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255746"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5.6</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バギング</a:t>
            </a:r>
          </a:p>
        </p:txBody>
      </p:sp>
      <mc:AlternateContent xmlns:mc="http://schemas.openxmlformats.org/markup-compatibility/2006" xmlns:a14="http://schemas.microsoft.com/office/drawing/2010/main">
        <mc:Choice Requires="a14">
          <p:sp>
            <p:nvSpPr>
              <p:cNvPr id="5" name="テキスト ボックス 4"/>
              <p:cNvSpPr txBox="1"/>
              <p:nvPr/>
            </p:nvSpPr>
            <p:spPr>
              <a:xfrm>
                <a:off x="3578831" y="1720094"/>
                <a:ext cx="2165786" cy="77886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𝑀</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𝑚</m:t>
                          </m:r>
                          <m:r>
                            <a:rPr lang="en-US" altLang="ja-JP" i="1">
                              <a:solidFill>
                                <a:prstClr val="black"/>
                              </a:solidFill>
                              <a:latin typeface="Cambria Math" panose="02040503050406030204" pitchFamily="18" charset="0"/>
                            </a:rPr>
                            <m:t>=</m:t>
                          </m:r>
                          <m:r>
                            <m:rPr>
                              <m:brk m:alnAt="23"/>
                            </m:rP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𝑀</m:t>
                          </m:r>
                        </m:sup>
                        <m:e>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𝜖</m:t>
                              </m:r>
                            </m:e>
                            <m:sub>
                              <m:r>
                                <a:rPr lang="en-US" altLang="ja-JP" i="1">
                                  <a:solidFill>
                                    <a:prstClr val="black"/>
                                  </a:solidFill>
                                  <a:latin typeface="Cambria Math" panose="02040503050406030204" pitchFamily="18" charset="0"/>
                                </a:rPr>
                                <m:t>𝑚</m:t>
                              </m:r>
                            </m:sub>
                          </m:sSub>
                        </m:e>
                      </m:nary>
                      <m:r>
                        <a:rPr lang="en-US" altLang="ja-JP" i="1">
                          <a:solidFill>
                            <a:prstClr val="black"/>
                          </a:solidFill>
                          <a:latin typeface="Cambria Math" panose="02040503050406030204" pitchFamily="18" charset="0"/>
                        </a:rPr>
                        <m:t>          (5.25)</m:t>
                      </m:r>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3578831" y="1720094"/>
                <a:ext cx="2165786" cy="778868"/>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2106986" y="3688867"/>
                <a:ext cx="5109476" cy="10204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l-GR" altLang="ja-JP" i="1">
                          <a:solidFill>
                            <a:prstClr val="black"/>
                          </a:solidFill>
                          <a:latin typeface="Cambria Math" panose="02040503050406030204" pitchFamily="18" charset="0"/>
                          <a:ea typeface="Cambria Math" panose="02040503050406030204" pitchFamily="18" charset="0"/>
                        </a:rPr>
                        <m:t>Ε</m:t>
                      </m:r>
                      <m:d>
                        <m:dPr>
                          <m:begChr m:val="["/>
                          <m:endChr m:val="]"/>
                          <m:ctrlPr>
                            <a:rPr lang="el-GR" altLang="ja-JP" i="1">
                              <a:solidFill>
                                <a:prstClr val="black"/>
                              </a:solidFill>
                              <a:latin typeface="Cambria Math" panose="02040503050406030204" pitchFamily="18" charset="0"/>
                              <a:ea typeface="Cambria Math" panose="02040503050406030204" pitchFamily="18" charset="0"/>
                            </a:rPr>
                          </m:ctrlPr>
                        </m:dPr>
                        <m:e>
                          <m:sSup>
                            <m:sSupPr>
                              <m:ctrlPr>
                                <a:rPr lang="el-GR" altLang="ja-JP" i="1">
                                  <a:solidFill>
                                    <a:prstClr val="black"/>
                                  </a:solidFill>
                                  <a:latin typeface="Cambria Math" panose="02040503050406030204" pitchFamily="18" charset="0"/>
                                  <a:ea typeface="Cambria Math" panose="02040503050406030204" pitchFamily="18" charset="0"/>
                                </a:rPr>
                              </m:ctrlPr>
                            </m:sSupPr>
                            <m:e>
                              <m:d>
                                <m:dPr>
                                  <m:ctrlPr>
                                    <a:rPr lang="el-GR" altLang="ja-JP" i="1">
                                      <a:solidFill>
                                        <a:prstClr val="black"/>
                                      </a:solidFill>
                                      <a:latin typeface="Cambria Math" panose="02040503050406030204" pitchFamily="18" charset="0"/>
                                      <a:ea typeface="Cambria Math" panose="02040503050406030204" pitchFamily="18" charset="0"/>
                                    </a:rPr>
                                  </m:ctrlPr>
                                </m:dPr>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r>
                                        <a:rPr lang="en-US" altLang="ja-JP" i="1">
                                          <a:solidFill>
                                            <a:prstClr val="black"/>
                                          </a:solidFill>
                                          <a:latin typeface="Cambria Math" panose="02040503050406030204" pitchFamily="18" charset="0"/>
                                        </a:rPr>
                                        <m:t>𝑀</m:t>
                                      </m:r>
                                    </m:den>
                                  </m:f>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𝑚</m:t>
                                      </m:r>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𝑀</m:t>
                                      </m:r>
                                    </m:sup>
                                    <m:e>
                                      <m:sSub>
                                        <m:sSubPr>
                                          <m:ctrlPr>
                                            <a:rPr lang="en-US" altLang="ja-JP"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𝜖</m:t>
                                          </m:r>
                                        </m:e>
                                        <m:sub>
                                          <m:r>
                                            <a:rPr lang="en-US" altLang="ja-JP" i="1">
                                              <a:solidFill>
                                                <a:prstClr val="black"/>
                                              </a:solidFill>
                                              <a:latin typeface="Cambria Math" panose="02040503050406030204" pitchFamily="18" charset="0"/>
                                            </a:rPr>
                                            <m:t>𝑚</m:t>
                                          </m:r>
                                        </m:sub>
                                      </m:sSub>
                                    </m:e>
                                  </m:nary>
                                </m:e>
                              </m:d>
                            </m:e>
                            <m:sup>
                              <m:r>
                                <a:rPr lang="en-US" altLang="ja-JP" i="1">
                                  <a:solidFill>
                                    <a:prstClr val="black"/>
                                  </a:solidFill>
                                  <a:latin typeface="Cambria Math" panose="02040503050406030204" pitchFamily="18" charset="0"/>
                                  <a:ea typeface="Cambria Math" panose="02040503050406030204" pitchFamily="18" charset="0"/>
                                </a:rPr>
                                <m:t>2</m:t>
                              </m:r>
                            </m:sup>
                          </m:sSup>
                        </m:e>
                      </m:d>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1</m:t>
                          </m:r>
                        </m:num>
                        <m:den>
                          <m:r>
                            <a:rPr lang="en-US" altLang="ja-JP" i="1">
                              <a:solidFill>
                                <a:prstClr val="black"/>
                              </a:solidFill>
                              <a:latin typeface="Cambria Math" panose="02040503050406030204" pitchFamily="18" charset="0"/>
                              <a:ea typeface="Cambria Math" panose="02040503050406030204" pitchFamily="18" charset="0"/>
                            </a:rPr>
                            <m:t>𝑀</m:t>
                          </m:r>
                        </m:den>
                      </m:f>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𝜎</m:t>
                          </m:r>
                        </m:e>
                        <m:sup>
                          <m:r>
                            <a:rPr lang="en-US" altLang="ja-JP" i="1">
                              <a:solidFill>
                                <a:prstClr val="black"/>
                              </a:solidFill>
                              <a:latin typeface="Cambria Math" panose="02040503050406030204" pitchFamily="18" charset="0"/>
                              <a:ea typeface="Cambria Math" panose="02040503050406030204" pitchFamily="18" charset="0"/>
                            </a:rPr>
                            <m:t>2</m:t>
                          </m:r>
                        </m:sup>
                      </m:sSup>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ea typeface="Cambria Math" panose="02040503050406030204" pitchFamily="18" charset="0"/>
                            </a:rPr>
                          </m:ctrlPr>
                        </m:fPr>
                        <m:num>
                          <m:r>
                            <a:rPr lang="en-US" altLang="ja-JP" i="1">
                              <a:solidFill>
                                <a:prstClr val="black"/>
                              </a:solidFill>
                              <a:latin typeface="Cambria Math" panose="02040503050406030204" pitchFamily="18" charset="0"/>
                              <a:ea typeface="Cambria Math" panose="02040503050406030204" pitchFamily="18" charset="0"/>
                            </a:rPr>
                            <m:t>2</m:t>
                          </m:r>
                        </m:num>
                        <m:den>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𝑀</m:t>
                              </m:r>
                            </m:e>
                            <m:sup>
                              <m:r>
                                <a:rPr lang="en-US" altLang="ja-JP" i="1">
                                  <a:solidFill>
                                    <a:prstClr val="black"/>
                                  </a:solidFill>
                                  <a:latin typeface="Cambria Math" panose="02040503050406030204" pitchFamily="18" charset="0"/>
                                  <a:ea typeface="Cambria Math" panose="02040503050406030204" pitchFamily="18" charset="0"/>
                                </a:rPr>
                                <m:t>2</m:t>
                              </m:r>
                            </m:sup>
                          </m:sSup>
                        </m:den>
                      </m:f>
                      <m:nary>
                        <m:naryPr>
                          <m:chr m:val="∑"/>
                          <m:supHide m:val="on"/>
                          <m:ctrlPr>
                            <a:rPr lang="en-US" altLang="ja-JP" i="1">
                              <a:solidFill>
                                <a:prstClr val="black"/>
                              </a:solidFill>
                              <a:latin typeface="Cambria Math" panose="02040503050406030204" pitchFamily="18" charset="0"/>
                              <a:ea typeface="Cambria Math" panose="02040503050406030204" pitchFamily="18" charset="0"/>
                            </a:rPr>
                          </m:ctrlPr>
                        </m:naryPr>
                        <m:sub>
                          <m:r>
                            <m:rPr>
                              <m:brk m:alnAt="7"/>
                            </m:rPr>
                            <a:rPr lang="en-US" altLang="ja-JP" i="1">
                              <a:solidFill>
                                <a:prstClr val="black"/>
                              </a:solidFill>
                              <a:latin typeface="Cambria Math" panose="02040503050406030204" pitchFamily="18" charset="0"/>
                              <a:ea typeface="Cambria Math" panose="02040503050406030204" pitchFamily="18" charset="0"/>
                            </a:rPr>
                            <m:t>𝑙</m:t>
                          </m:r>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𝑚</m:t>
                          </m:r>
                        </m:sub>
                        <m:sup/>
                        <m:e>
                          <m:sSub>
                            <m:sSubPr>
                              <m:ctrlPr>
                                <a:rPr lang="en-US" altLang="ja-JP" i="1">
                                  <a:solidFill>
                                    <a:prstClr val="black"/>
                                  </a:solidFill>
                                  <a:latin typeface="Cambria Math" panose="02040503050406030204" pitchFamily="18" charset="0"/>
                                  <a:ea typeface="Cambria Math" panose="02040503050406030204" pitchFamily="18" charset="0"/>
                                </a:rPr>
                              </m:ctrlPr>
                            </m:sSubPr>
                            <m:e>
                              <m:r>
                                <a:rPr lang="ja-JP" altLang="en-US" i="1">
                                  <a:solidFill>
                                    <a:prstClr val="black"/>
                                  </a:solidFill>
                                  <a:latin typeface="Cambria Math" panose="02040503050406030204" pitchFamily="18" charset="0"/>
                                  <a:ea typeface="Cambria Math" panose="02040503050406030204" pitchFamily="18" charset="0"/>
                                </a:rPr>
                                <m:t>𝜎</m:t>
                              </m:r>
                            </m:e>
                            <m:sub>
                              <m:r>
                                <a:rPr lang="en-US" altLang="ja-JP" i="1">
                                  <a:solidFill>
                                    <a:prstClr val="black"/>
                                  </a:solidFill>
                                  <a:latin typeface="Cambria Math" panose="02040503050406030204" pitchFamily="18" charset="0"/>
                                  <a:ea typeface="Cambria Math" panose="02040503050406030204" pitchFamily="18" charset="0"/>
                                </a:rPr>
                                <m:t>𝑙𝑚</m:t>
                              </m:r>
                            </m:sub>
                          </m:sSub>
                        </m:e>
                      </m:nary>
                      <m:r>
                        <a:rPr lang="en-US" altLang="ja-JP" i="1">
                          <a:solidFill>
                            <a:prstClr val="black"/>
                          </a:solidFill>
                          <a:latin typeface="Cambria Math" panose="02040503050406030204" pitchFamily="18" charset="0"/>
                          <a:ea typeface="Cambria Math" panose="02040503050406030204" pitchFamily="18" charset="0"/>
                        </a:rPr>
                        <m:t>          (5.26)</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106986" y="3688867"/>
                <a:ext cx="5109476" cy="1020472"/>
              </a:xfrm>
              <a:prstGeom prst="rect">
                <a:avLst/>
              </a:prstGeom>
              <a:blipFill rotWithShape="0">
                <a:blip r:embed="rId3"/>
                <a:stretch>
                  <a:fillRect/>
                </a:stretch>
              </a:blipFill>
            </p:spPr>
            <p:txBody>
              <a:bodyPr/>
              <a:lstStyle/>
              <a:p>
                <a:r>
                  <a:rPr lang="ja-JP" altLang="en-US">
                    <a:noFill/>
                  </a:rPr>
                  <a:t> </a:t>
                </a:r>
              </a:p>
            </p:txBody>
          </p:sp>
        </mc:Fallback>
      </mc:AlternateContent>
      <p:sp>
        <p:nvSpPr>
          <p:cNvPr id="7" name="正方形/長方形 6"/>
          <p:cNvSpPr/>
          <p:nvPr/>
        </p:nvSpPr>
        <p:spPr>
          <a:xfrm>
            <a:off x="709302" y="1013781"/>
            <a:ext cx="6156787"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モデルの誤差は以下のようになり，</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8" name="正方形/長方形 7"/>
          <p:cNvSpPr/>
          <p:nvPr/>
        </p:nvSpPr>
        <p:spPr>
          <a:xfrm>
            <a:off x="709302" y="2986435"/>
            <a:ext cx="6156787"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予測値のブレ（分散）は次のように与えられる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9" name="正方形/長方形 8"/>
          <p:cNvSpPr/>
          <p:nvPr/>
        </p:nvSpPr>
        <p:spPr>
          <a:xfrm>
            <a:off x="1583330" y="5174031"/>
            <a:ext cx="6156787" cy="707886"/>
          </a:xfrm>
          <a:prstGeom prst="rect">
            <a:avLst/>
          </a:prstGeom>
          <a:solidFill>
            <a:schemeClr val="accent5">
              <a:lumMod val="20000"/>
              <a:lumOff val="80000"/>
            </a:schemeClr>
          </a:solidFill>
          <a:ln w="38100">
            <a:solidFill>
              <a:srgbClr val="002060"/>
            </a:solidFill>
          </a:ln>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右辺第１項はモデルの数</a:t>
            </a:r>
            <a:r>
              <a:rPr lang="en-US" altLang="ja-JP" sz="2000" dirty="0">
                <a:solidFill>
                  <a:prstClr val="black"/>
                </a:solidFill>
                <a:latin typeface="HG丸ｺﾞｼｯｸM-PRO" panose="020F0600000000000000" pitchFamily="50" charset="-128"/>
                <a:ea typeface="HG丸ｺﾞｼｯｸM-PRO" panose="020F0600000000000000" pitchFamily="50" charset="-128"/>
              </a:rPr>
              <a:t>M</a:t>
            </a:r>
            <a:r>
              <a:rPr lang="ja-JP" altLang="en-US" sz="2000" dirty="0">
                <a:solidFill>
                  <a:prstClr val="black"/>
                </a:solidFill>
                <a:latin typeface="HG丸ｺﾞｼｯｸM-PRO" panose="020F0600000000000000" pitchFamily="50" charset="-128"/>
                <a:ea typeface="HG丸ｺﾞｼｯｸM-PRO" panose="020F0600000000000000" pitchFamily="50" charset="-128"/>
              </a:rPr>
              <a:t>が大きいほど小さくなる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⇒多数の予測値の平均を用いると性能が安定する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145528812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67</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318388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5.7</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ドロップアウト</a:t>
            </a:r>
          </a:p>
        </p:txBody>
      </p:sp>
      <p:sp>
        <p:nvSpPr>
          <p:cNvPr id="7" name="正方形/長方形 6"/>
          <p:cNvSpPr/>
          <p:nvPr/>
        </p:nvSpPr>
        <p:spPr>
          <a:xfrm>
            <a:off x="435832" y="877045"/>
            <a:ext cx="8417611" cy="707886"/>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前節の手法はニューラルネットワークに適用可能だが計算コストが嵩む</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モデル平均を直接用いずアンサンブル法を実現できないか</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p:txBody>
      </p:sp>
      <p:sp>
        <p:nvSpPr>
          <p:cNvPr id="9" name="正方形/長方形 8"/>
          <p:cNvSpPr/>
          <p:nvPr/>
        </p:nvSpPr>
        <p:spPr>
          <a:xfrm>
            <a:off x="698903" y="1644681"/>
            <a:ext cx="2657746" cy="400110"/>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“ドロップアウト”</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grpSp>
        <p:nvGrpSpPr>
          <p:cNvPr id="12" name="グループ化 11"/>
          <p:cNvGrpSpPr/>
          <p:nvPr/>
        </p:nvGrpSpPr>
        <p:grpSpPr>
          <a:xfrm>
            <a:off x="350374" y="2131849"/>
            <a:ext cx="8443248" cy="2260171"/>
            <a:chOff x="350374" y="2926615"/>
            <a:chExt cx="8443248" cy="2260171"/>
          </a:xfrm>
        </p:grpSpPr>
        <mc:AlternateContent xmlns:mc="http://schemas.openxmlformats.org/markup-compatibility/2006" xmlns:a14="http://schemas.microsoft.com/office/drawing/2010/main">
          <mc:Choice Requires="a14">
            <p:sp>
              <p:nvSpPr>
                <p:cNvPr id="10" name="正方形/長方形 9"/>
                <p:cNvSpPr/>
                <p:nvPr/>
              </p:nvSpPr>
              <p:spPr>
                <a:xfrm>
                  <a:off x="350374" y="2926615"/>
                  <a:ext cx="8443248" cy="2260171"/>
                </a:xfrm>
                <a:prstGeom prst="rect">
                  <a:avLst/>
                </a:prstGeom>
              </p:spPr>
              <p:txBody>
                <a:bodyPr wrap="square">
                  <a:spAutoFit/>
                </a:bodyPr>
                <a:lstStyle/>
                <a:p>
                  <a:pPr marL="457200" indent="-457200">
                    <a:buFont typeface="+mj-lt"/>
                    <a:buAutoNum type="arabicPeriod"/>
                  </a:pPr>
                  <a:r>
                    <a:rPr lang="ja-JP" altLang="en-US" sz="2000" dirty="0">
                      <a:solidFill>
                        <a:prstClr val="black"/>
                      </a:solidFill>
                      <a:latin typeface="HG丸ｺﾞｼｯｸM-PRO" panose="020F0600000000000000" pitchFamily="50" charset="-128"/>
                      <a:ea typeface="HG丸ｺﾞｼｯｸM-PRO" panose="020F0600000000000000" pitchFamily="50" charset="-128"/>
                    </a:rPr>
                    <a:t>ミニバッチ</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Cambria Math" panose="02040503050406030204" pitchFamily="18" charset="0"/>
                            </a:rPr>
                            <m:t>ℬ</m:t>
                          </m:r>
                        </m:e>
                        <m:sub>
                          <m:r>
                            <a:rPr lang="en-US" altLang="ja-JP" sz="2000" i="1">
                              <a:solidFill>
                                <a:prstClr val="black"/>
                              </a:solidFill>
                              <a:latin typeface="Cambria Math" panose="02040503050406030204" pitchFamily="18" charset="0"/>
                              <a:ea typeface="HG丸ｺﾞｼｯｸM-PRO" panose="020F0600000000000000" pitchFamily="50" charset="-128"/>
                            </a:rPr>
                            <m:t>𝑡</m:t>
                          </m:r>
                          <m:r>
                            <a:rPr lang="en-US" altLang="ja-JP" sz="2000" i="1">
                              <a:solidFill>
                                <a:prstClr val="black"/>
                              </a:solidFill>
                              <a:latin typeface="Cambria Math" panose="02040503050406030204" pitchFamily="18" charset="0"/>
                              <a:ea typeface="HG丸ｺﾞｼｯｸM-PRO" panose="020F0600000000000000" pitchFamily="50" charset="-128"/>
                            </a:rPr>
                            <m:t>=1,2,⋯</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を作成すると同時にマスク</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𝜇</m:t>
                          </m:r>
                        </m:e>
                        <m:sub>
                          <m:r>
                            <a:rPr lang="en-US" altLang="ja-JP" sz="2000" i="1">
                              <a:solidFill>
                                <a:prstClr val="black"/>
                              </a:solidFill>
                              <a:latin typeface="Cambria Math" panose="02040503050406030204" pitchFamily="18" charset="0"/>
                              <a:ea typeface="HG丸ｺﾞｼｯｸM-PRO" panose="020F0600000000000000" pitchFamily="50" charset="-128"/>
                            </a:rPr>
                            <m:t>𝑡</m:t>
                          </m:r>
                          <m:r>
                            <a:rPr lang="en-US" altLang="ja-JP" sz="2000" i="1">
                              <a:solidFill>
                                <a:prstClr val="black"/>
                              </a:solidFill>
                              <a:latin typeface="Cambria Math" panose="02040503050406030204" pitchFamily="18" charset="0"/>
                              <a:ea typeface="HG丸ｺﾞｼｯｸM-PRO" panose="020F0600000000000000" pitchFamily="50" charset="-128"/>
                            </a:rPr>
                            <m:t>=1,2,⋯</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をサンプリング</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r>
                    <a:rPr lang="ja-JP" altLang="en-US" sz="2000" dirty="0">
                      <a:solidFill>
                        <a:prstClr val="black"/>
                      </a:solidFill>
                      <a:latin typeface="HG丸ｺﾞｼｯｸM-PRO" panose="020F0600000000000000" pitchFamily="50" charset="-128"/>
                      <a:ea typeface="HG丸ｺﾞｼｯｸM-PRO" panose="020F0600000000000000" pitchFamily="50" charset="-128"/>
                    </a:rPr>
                    <a:t>学習時にマスクを用いネットワークを縮小する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marL="457200" indent="-457200">
                    <a:buFont typeface="+mj-lt"/>
                    <a:buAutoNum type="arabicPeriod"/>
                  </a:pPr>
                  <a:r>
                    <a:rPr lang="ja-JP" altLang="en-US" sz="2000" dirty="0">
                      <a:solidFill>
                        <a:prstClr val="black"/>
                      </a:solidFill>
                      <a:latin typeface="HG丸ｺﾞｼｯｸM-PRO" panose="020F0600000000000000" pitchFamily="50" charset="-128"/>
                      <a:ea typeface="HG丸ｺﾞｼｯｸM-PRO" panose="020F0600000000000000" pitchFamily="50" charset="-128"/>
                    </a:rPr>
                    <a:t>マスクで取り除かれたユニットを復活させ，同様の操作を繰り返す</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0" name="正方形/長方形 9"/>
                <p:cNvSpPr>
                  <a:spLocks noRot="1" noChangeAspect="1" noMove="1" noResize="1" noEditPoints="1" noAdjustHandles="1" noChangeArrowheads="1" noChangeShapeType="1" noTextEdit="1"/>
                </p:cNvSpPr>
                <p:nvPr/>
              </p:nvSpPr>
              <p:spPr>
                <a:xfrm>
                  <a:off x="350374" y="2926615"/>
                  <a:ext cx="8443248" cy="2260171"/>
                </a:xfrm>
                <a:prstGeom prst="rect">
                  <a:avLst/>
                </a:prstGeom>
                <a:blipFill rotWithShape="0">
                  <a:blip r:embed="rId2"/>
                  <a:stretch>
                    <a:fillRect l="-433" t="-2432" r="-505" b="-40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884487" y="4001900"/>
                  <a:ext cx="7375020" cy="721288"/>
                </a:xfrm>
                <a:prstGeom prst="rect">
                  <a:avLst/>
                </a:prstGeom>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（元のネットワークをマスク</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ja-JP" altLang="en-US" sz="2000" i="1">
                              <a:solidFill>
                                <a:prstClr val="black"/>
                              </a:solidFill>
                              <a:latin typeface="Cambria Math" panose="02040503050406030204" pitchFamily="18" charset="0"/>
                              <a:ea typeface="HG丸ｺﾞｼｯｸM-PRO" panose="020F0600000000000000" pitchFamily="50" charset="-128"/>
                            </a:rPr>
                            <m:t>𝜇</m:t>
                          </m:r>
                        </m:e>
                        <m:sub>
                          <m:r>
                            <a:rPr lang="en-US" altLang="ja-JP" sz="2000" i="1">
                              <a:solidFill>
                                <a:prstClr val="black"/>
                              </a:solidFill>
                              <a:latin typeface="Cambria Math" panose="02040503050406030204" pitchFamily="18" charset="0"/>
                              <a:ea typeface="HG丸ｺﾞｼｯｸM-PRO" panose="020F0600000000000000" pitchFamily="50" charset="-128"/>
                            </a:rPr>
                            <m:t>𝑡</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で部分ネットワークに変換し，</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それをミニバッチ</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Cambria Math" panose="02040503050406030204" pitchFamily="18" charset="0"/>
                            </a:rPr>
                            <m:t>ℬ</m:t>
                          </m:r>
                        </m:e>
                        <m:sub>
                          <m:r>
                            <a:rPr lang="en-US" altLang="ja-JP" sz="2000" i="1">
                              <a:solidFill>
                                <a:prstClr val="black"/>
                              </a:solidFill>
                              <a:latin typeface="Cambria Math" panose="02040503050406030204" pitchFamily="18" charset="0"/>
                              <a:ea typeface="HG丸ｺﾞｼｯｸM-PRO" panose="020F0600000000000000" pitchFamily="50" charset="-128"/>
                            </a:rPr>
                            <m:t>𝑡</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で更新する）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884487" y="4001900"/>
                  <a:ext cx="7375020" cy="721288"/>
                </a:xfrm>
                <a:prstGeom prst="rect">
                  <a:avLst/>
                </a:prstGeom>
                <a:blipFill rotWithShape="0">
                  <a:blip r:embed="rId3"/>
                  <a:stretch>
                    <a:fillRect l="-331" t="-5932" r="-331" b="-11017"/>
                  </a:stretch>
                </a:blipFill>
              </p:spPr>
              <p:txBody>
                <a:bodyPr/>
                <a:lstStyle/>
                <a:p>
                  <a:r>
                    <a:rPr lang="ja-JP" altLang="en-US">
                      <a:noFill/>
                    </a:rPr>
                    <a:t> </a:t>
                  </a:r>
                </a:p>
              </p:txBody>
            </p:sp>
          </mc:Fallback>
        </mc:AlternateContent>
      </p:grpSp>
      <p:pic>
        <p:nvPicPr>
          <p:cNvPr id="13" name="図 12"/>
          <p:cNvPicPr>
            <a:picLocks noChangeAspect="1"/>
          </p:cNvPicPr>
          <p:nvPr/>
        </p:nvPicPr>
        <p:blipFill rotWithShape="1">
          <a:blip r:embed="rId4"/>
          <a:srcRect l="51028" t="26558" r="10654" b="5530"/>
          <a:stretch/>
        </p:blipFill>
        <p:spPr>
          <a:xfrm>
            <a:off x="350374" y="4392020"/>
            <a:ext cx="4106370" cy="2183388"/>
          </a:xfrm>
          <a:prstGeom prst="rect">
            <a:avLst/>
          </a:prstGeom>
        </p:spPr>
      </p:pic>
      <p:sp>
        <p:nvSpPr>
          <p:cNvPr id="15" name="正方形/長方形 14"/>
          <p:cNvSpPr/>
          <p:nvPr/>
        </p:nvSpPr>
        <p:spPr>
          <a:xfrm>
            <a:off x="5306407" y="5129771"/>
            <a:ext cx="3311492" cy="707886"/>
          </a:xfrm>
          <a:prstGeom prst="rect">
            <a:avLst/>
          </a:prstGeom>
          <a:solidFill>
            <a:schemeClr val="accent5">
              <a:lumMod val="20000"/>
              <a:lumOff val="80000"/>
            </a:schemeClr>
          </a:solidFill>
          <a:ln w="38100">
            <a:solidFill>
              <a:srgbClr val="002060"/>
            </a:solidFill>
          </a:ln>
        </p:spPr>
        <p:txBody>
          <a:bodyPr wrap="square">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モデルの自由度を小さくし過学習を回避</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p:sp>
        <p:nvSpPr>
          <p:cNvPr id="16" name="右矢印 15"/>
          <p:cNvSpPr/>
          <p:nvPr/>
        </p:nvSpPr>
        <p:spPr>
          <a:xfrm>
            <a:off x="4764113" y="5203943"/>
            <a:ext cx="234924" cy="559541"/>
          </a:xfrm>
          <a:prstGeom prst="rightArrow">
            <a:avLst/>
          </a:prstGeom>
        </p:spPr>
        <p:style>
          <a:lnRef idx="0">
            <a:schemeClr val="dk1"/>
          </a:lnRef>
          <a:fillRef idx="3">
            <a:schemeClr val="dk1"/>
          </a:fillRef>
          <a:effectRef idx="3">
            <a:schemeClr val="dk1"/>
          </a:effectRef>
          <a:fontRef idx="minor">
            <a:schemeClr val="lt1"/>
          </a:fontRef>
        </p:style>
        <p:txBody>
          <a:bodyPr rtlCol="0" anchor="ctr"/>
          <a:lstStyle/>
          <a:p>
            <a:pPr algn="ctr"/>
            <a:endParaRPr lang="ja-JP" altLang="en-US">
              <a:solidFill>
                <a:prstClr val="white"/>
              </a:solidFill>
            </a:endParaRPr>
          </a:p>
        </p:txBody>
      </p:sp>
    </p:spTree>
    <p:extLst>
      <p:ext uri="{BB962C8B-B14F-4D97-AF65-F5344CB8AC3E}">
        <p14:creationId xmlns:p14="http://schemas.microsoft.com/office/powerpoint/2010/main" val="384364974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68</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4" name="テキスト ボックス 3"/>
          <p:cNvSpPr txBox="1"/>
          <p:nvPr/>
        </p:nvSpPr>
        <p:spPr>
          <a:xfrm>
            <a:off x="435834" y="354763"/>
            <a:ext cx="3262432"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第６章　誤差逆伝播法</a:t>
            </a:r>
          </a:p>
        </p:txBody>
      </p:sp>
      <p:sp>
        <p:nvSpPr>
          <p:cNvPr id="5" name="二等辺三角形 4"/>
          <p:cNvSpPr/>
          <p:nvPr/>
        </p:nvSpPr>
        <p:spPr>
          <a:xfrm rot="10800000">
            <a:off x="2967720" y="4342479"/>
            <a:ext cx="3350972" cy="368218"/>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テキスト ボックス 10"/>
          <p:cNvSpPr txBox="1"/>
          <p:nvPr/>
        </p:nvSpPr>
        <p:spPr>
          <a:xfrm>
            <a:off x="2421465" y="5653442"/>
            <a:ext cx="4195379" cy="461665"/>
          </a:xfrm>
          <a:prstGeom prst="rect">
            <a:avLst/>
          </a:prstGeom>
          <a:noFill/>
        </p:spPr>
        <p:txBody>
          <a:bodyPr wrap="none" rtlCol="0">
            <a:spAutoFit/>
          </a:bodyPr>
          <a:lstStyle/>
          <a:p>
            <a:pPr algn="ct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400" b="1" u="sng" dirty="0">
                <a:solidFill>
                  <a:prstClr val="black"/>
                </a:solidFill>
                <a:effectLst>
                  <a:outerShdw blurRad="38100" dist="38100" dir="2700000" algn="tl">
                    <a:srgbClr val="000000">
                      <a:alpha val="43137"/>
                    </a:srgbClr>
                  </a:outerShdw>
                </a:effectLst>
                <a:latin typeface="HG丸ｺﾞｼｯｸM-PRO" panose="020F0600000000000000" pitchFamily="50" charset="-128"/>
                <a:ea typeface="HG丸ｺﾞｼｯｸM-PRO" panose="020F0600000000000000" pitchFamily="50" charset="-128"/>
              </a:rPr>
              <a:t>誤差逆伝播法</a:t>
            </a:r>
            <a:r>
              <a:rPr lang="ja-JP" altLang="en-US" sz="24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について紹介</a:t>
            </a:r>
          </a:p>
        </p:txBody>
      </p:sp>
      <p:sp>
        <p:nvSpPr>
          <p:cNvPr id="12" name="テキスト ボックス 11"/>
          <p:cNvSpPr txBox="1"/>
          <p:nvPr/>
        </p:nvSpPr>
        <p:spPr>
          <a:xfrm rot="21047881">
            <a:off x="1436109" y="5197015"/>
            <a:ext cx="2492990" cy="400110"/>
          </a:xfrm>
          <a:prstGeom prst="rect">
            <a:avLst/>
          </a:prstGeom>
          <a:noFill/>
          <a:ln w="38100">
            <a:solidFill>
              <a:srgbClr val="002060"/>
            </a:solidFill>
          </a:ln>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勾配を高速計算する</a:t>
            </a:r>
          </a:p>
        </p:txBody>
      </p:sp>
      <p:grpSp>
        <p:nvGrpSpPr>
          <p:cNvPr id="10" name="グループ化 9"/>
          <p:cNvGrpSpPr/>
          <p:nvPr/>
        </p:nvGrpSpPr>
        <p:grpSpPr>
          <a:xfrm>
            <a:off x="699212" y="1160948"/>
            <a:ext cx="7887985" cy="2891974"/>
            <a:chOff x="435834" y="1123478"/>
            <a:chExt cx="7887985" cy="2891974"/>
          </a:xfrm>
        </p:grpSpPr>
        <p:sp>
          <p:nvSpPr>
            <p:cNvPr id="6" name="テキスト ボックス 5"/>
            <p:cNvSpPr txBox="1"/>
            <p:nvPr/>
          </p:nvSpPr>
          <p:spPr>
            <a:xfrm>
              <a:off x="4643206" y="1582560"/>
              <a:ext cx="3680613"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ニューラルネットワークの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学習では勾配降下法を用いた</a:t>
              </a:r>
            </a:p>
          </p:txBody>
        </p:sp>
        <p:sp>
          <p:nvSpPr>
            <p:cNvPr id="7" name="テキスト ボックス 6"/>
            <p:cNvSpPr txBox="1"/>
            <p:nvPr/>
          </p:nvSpPr>
          <p:spPr>
            <a:xfrm>
              <a:off x="4852297" y="3288705"/>
              <a:ext cx="3262432"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勾配の計算が自明ではない</a:t>
              </a:r>
            </a:p>
          </p:txBody>
        </p:sp>
        <p:pic>
          <p:nvPicPr>
            <p:cNvPr id="9" name="図 8"/>
            <p:cNvPicPr>
              <a:picLocks noChangeAspect="1"/>
            </p:cNvPicPr>
            <p:nvPr/>
          </p:nvPicPr>
          <p:blipFill rotWithShape="1">
            <a:blip r:embed="rId2"/>
            <a:srcRect l="54299" t="24377" r="17103" b="2725"/>
            <a:stretch/>
          </p:blipFill>
          <p:spPr>
            <a:xfrm>
              <a:off x="435834" y="1123478"/>
              <a:ext cx="3781813" cy="2891974"/>
            </a:xfrm>
            <a:prstGeom prst="rect">
              <a:avLst/>
            </a:prstGeom>
          </p:spPr>
        </p:pic>
      </p:grpSp>
    </p:spTree>
    <p:extLst>
      <p:ext uri="{BB962C8B-B14F-4D97-AF65-F5344CB8AC3E}">
        <p14:creationId xmlns:p14="http://schemas.microsoft.com/office/powerpoint/2010/main" val="403786635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69</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p:sp>
        <p:nvSpPr>
          <p:cNvPr id="4" name="テキスト ボックス 3"/>
          <p:cNvSpPr txBox="1"/>
          <p:nvPr/>
        </p:nvSpPr>
        <p:spPr>
          <a:xfrm>
            <a:off x="640938" y="1129906"/>
            <a:ext cx="6596678" cy="707886"/>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“誤差逆伝播法”</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　　デルタ則を多層のニューラルネットに拡張したもの</a:t>
            </a:r>
          </a:p>
        </p:txBody>
      </p:sp>
      <p:sp>
        <p:nvSpPr>
          <p:cNvPr id="5" name="テキスト ボックス 4"/>
          <p:cNvSpPr txBox="1"/>
          <p:nvPr/>
        </p:nvSpPr>
        <p:spPr>
          <a:xfrm>
            <a:off x="640938" y="1981992"/>
            <a:ext cx="3934090"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勾配降下法による学習を考える</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6" name="テキスト ボックス 5"/>
              <p:cNvSpPr txBox="1"/>
              <p:nvPr/>
            </p:nvSpPr>
            <p:spPr>
              <a:xfrm>
                <a:off x="3226041" y="2913530"/>
                <a:ext cx="2922723" cy="5375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ea typeface="Cambria Math" panose="02040503050406030204" pitchFamily="18" charset="0"/>
                            </a:rPr>
                            <m:t>𝛻</m:t>
                          </m:r>
                        </m:e>
                        <m:sub>
                          <m:r>
                            <a:rPr lang="ja-JP" altLang="en-US" b="1" i="1">
                              <a:solidFill>
                                <a:prstClr val="black"/>
                              </a:solidFill>
                              <a:latin typeface="Cambria Math" panose="02040503050406030204" pitchFamily="18" charset="0"/>
                            </a:rPr>
                            <m:t>𝝎</m:t>
                          </m:r>
                        </m:sub>
                      </m:sSub>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rPr>
                            <m:t>𝜕</m:t>
                          </m:r>
                          <m:r>
                            <a:rPr lang="ja-JP" altLang="en-US" b="1" i="1">
                              <a:solidFill>
                                <a:prstClr val="black"/>
                              </a:solidFill>
                              <a:latin typeface="Cambria Math" panose="02040503050406030204" pitchFamily="18" charset="0"/>
                            </a:rPr>
                            <m:t>𝝎</m:t>
                          </m:r>
                        </m:den>
                      </m:f>
                      <m:r>
                        <a:rPr lang="en-US" altLang="ja-JP" i="1">
                          <a:solidFill>
                            <a:prstClr val="black"/>
                          </a:solidFill>
                          <a:latin typeface="Cambria Math" panose="02040503050406030204" pitchFamily="18" charset="0"/>
                        </a:rPr>
                        <m:t>           (6.5)</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226041" y="2913530"/>
                <a:ext cx="2922723" cy="537583"/>
              </a:xfrm>
              <a:prstGeom prst="rect">
                <a:avLst/>
              </a:prstGeom>
              <a:blipFill rotWithShape="0">
                <a:blip r:embed="rId2"/>
                <a:stretch>
                  <a:fillRect/>
                </a:stretch>
              </a:blipFill>
            </p:spPr>
            <p:txBody>
              <a:bodyPr/>
              <a:lstStyle/>
              <a:p>
                <a:r>
                  <a:rPr lang="ja-JP" altLang="en-US">
                    <a:noFill/>
                  </a:rPr>
                  <a:t> </a:t>
                </a:r>
              </a:p>
            </p:txBody>
          </p:sp>
        </mc:Fallback>
      </mc:AlternateContent>
      <p:sp>
        <p:nvSpPr>
          <p:cNvPr id="7" name="テキスト ボックス 6"/>
          <p:cNvSpPr txBox="1"/>
          <p:nvPr/>
        </p:nvSpPr>
        <p:spPr>
          <a:xfrm>
            <a:off x="1131930" y="2382102"/>
            <a:ext cx="4544834"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勾配は誤差関数の微分係数で表される</a:t>
            </a:r>
          </a:p>
        </p:txBody>
      </p:sp>
      <p:sp>
        <p:nvSpPr>
          <p:cNvPr id="8" name="テキスト ボックス 7"/>
          <p:cNvSpPr txBox="1"/>
          <p:nvPr/>
        </p:nvSpPr>
        <p:spPr>
          <a:xfrm>
            <a:off x="640938" y="3763946"/>
            <a:ext cx="3934090"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微分のチェインルールを使うと</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9" name="テキスト ボックス 8"/>
              <p:cNvSpPr txBox="1"/>
              <p:nvPr/>
            </p:nvSpPr>
            <p:spPr>
              <a:xfrm>
                <a:off x="2840133" y="4334029"/>
                <a:ext cx="3694538" cy="8117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den>
                      </m:f>
                      <m:r>
                        <a:rPr lang="en-US" altLang="ja-JP" i="1">
                          <a:solidFill>
                            <a:prstClr val="black"/>
                          </a:solidFill>
                          <a:latin typeface="Cambria Math" panose="02040503050406030204" pitchFamily="18" charset="0"/>
                        </a:rPr>
                        <m:t>=</m:t>
                      </m:r>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𝑘</m:t>
                          </m:r>
                          <m:r>
                            <a:rPr lang="en-US" altLang="ja-JP" i="1">
                              <a:solidFill>
                                <a:prstClr val="black"/>
                              </a:solidFill>
                              <a:latin typeface="Cambria Math" panose="02040503050406030204" pitchFamily="18" charset="0"/>
                            </a:rPr>
                            <m:t>=1</m:t>
                          </m:r>
                        </m:sub>
                        <m:sup>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𝐷</m:t>
                              </m:r>
                            </m:e>
                            <m:sub>
                              <m:r>
                                <a:rPr lang="en-US" altLang="ja-JP" i="1">
                                  <a:solidFill>
                                    <a:prstClr val="black"/>
                                  </a:solidFill>
                                  <a:latin typeface="Cambria Math" panose="02040503050406030204" pitchFamily="18" charset="0"/>
                                </a:rPr>
                                <m:t>𝑙</m:t>
                              </m:r>
                            </m:sub>
                          </m:sSub>
                        </m:sup>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d>
                                <m:dPr>
                                  <m:ctrlPr>
                                    <a:rPr lang="en-US" altLang="ja-JP" i="1">
                                      <a:solidFill>
                                        <a:prstClr val="black"/>
                                      </a:solidFill>
                                      <a:latin typeface="Cambria Math" panose="02040503050406030204" pitchFamily="18" charset="0"/>
                                    </a:rPr>
                                  </m:ctrlPr>
                                </m:dPr>
                                <m:e>
                                  <m:r>
                                    <a:rPr lang="ja-JP" altLang="en-US" b="1" i="1">
                                      <a:solidFill>
                                        <a:prstClr val="black"/>
                                      </a:solidFill>
                                      <a:latin typeface="Cambria Math" panose="02040503050406030204" pitchFamily="18" charset="0"/>
                                    </a:rPr>
                                    <m:t>𝝎</m:t>
                                  </m:r>
                                </m:e>
                              </m:d>
                            </m:num>
                            <m:den>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acc>
                                    <m:accPr>
                                      <m:chr m:val="̂"/>
                                      <m:ctrlPr>
                                        <a:rPr lang="en-US" altLang="ja-JP" i="1">
                                          <a:solidFill>
                                            <a:prstClr val="black"/>
                                          </a:solidFill>
                                          <a:latin typeface="Cambria Math" panose="02040503050406030204" pitchFamily="18" charset="0"/>
                                        </a:rPr>
                                      </m:ctrlPr>
                                    </m:accPr>
                                    <m:e>
                                      <m:r>
                                        <a:rPr lang="en-US" altLang="ja-JP" i="1">
                                          <a:solidFill>
                                            <a:prstClr val="black"/>
                                          </a:solidFill>
                                          <a:latin typeface="Cambria Math" panose="02040503050406030204" pitchFamily="18" charset="0"/>
                                        </a:rPr>
                                        <m:t>𝑦</m:t>
                                      </m:r>
                                    </m:e>
                                  </m:acc>
                                </m:e>
                                <m:sub>
                                  <m:r>
                                    <a:rPr lang="en-US" altLang="ja-JP" i="1">
                                      <a:solidFill>
                                        <a:prstClr val="black"/>
                                      </a:solidFill>
                                      <a:latin typeface="Cambria Math" panose="02040503050406030204" pitchFamily="18" charset="0"/>
                                    </a:rPr>
                                    <m:t>𝑘</m:t>
                                  </m:r>
                                </m:sub>
                              </m:sSub>
                            </m:den>
                          </m:f>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acc>
                                    <m:accPr>
                                      <m:chr m:val="̂"/>
                                      <m:ctrlPr>
                                        <a:rPr lang="en-US" altLang="ja-JP" i="1">
                                          <a:solidFill>
                                            <a:prstClr val="black"/>
                                          </a:solidFill>
                                          <a:latin typeface="Cambria Math" panose="02040503050406030204" pitchFamily="18" charset="0"/>
                                        </a:rPr>
                                      </m:ctrlPr>
                                    </m:accPr>
                                    <m:e>
                                      <m:r>
                                        <a:rPr lang="en-US" altLang="ja-JP" i="1">
                                          <a:solidFill>
                                            <a:prstClr val="black"/>
                                          </a:solidFill>
                                          <a:latin typeface="Cambria Math" panose="02040503050406030204" pitchFamily="18" charset="0"/>
                                        </a:rPr>
                                        <m:t>𝑦</m:t>
                                      </m:r>
                                    </m:e>
                                  </m:acc>
                                </m:e>
                                <m:sub>
                                  <m:r>
                                    <a:rPr lang="en-US" altLang="ja-JP" i="1">
                                      <a:solidFill>
                                        <a:prstClr val="black"/>
                                      </a:solidFill>
                                      <a:latin typeface="Cambria Math" panose="02040503050406030204" pitchFamily="18" charset="0"/>
                                    </a:rPr>
                                    <m:t>𝑘</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den>
                          </m:f>
                        </m:e>
                      </m:nary>
                      <m:r>
                        <a:rPr lang="en-US" altLang="ja-JP" i="1">
                          <a:solidFill>
                            <a:prstClr val="black"/>
                          </a:solidFill>
                          <a:latin typeface="Cambria Math" panose="02040503050406030204" pitchFamily="18" charset="0"/>
                        </a:rPr>
                        <m:t>           (6.6)</m:t>
                      </m:r>
                    </m:oMath>
                  </m:oMathPara>
                </a14:m>
                <a:endParaRPr lang="ja-JP" altLang="en-US" dirty="0">
                  <a:solidFill>
                    <a:prstClr val="black"/>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2840133" y="4334029"/>
                <a:ext cx="3694538" cy="811761"/>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1786095" y="5533999"/>
                <a:ext cx="5802614" cy="826701"/>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出力</a:t>
                </a:r>
                <a14:m>
                  <m:oMath xmlns:m="http://schemas.openxmlformats.org/officeDocument/2006/math">
                    <m:acc>
                      <m:accPr>
                        <m:chr m:val="̂"/>
                        <m:ctrlPr>
                          <a:rPr lang="ja-JP" altLang="en-US" sz="2000" b="1" i="1">
                            <a:solidFill>
                              <a:prstClr val="black"/>
                            </a:solidFill>
                            <a:latin typeface="Cambria Math" panose="02040503050406030204" pitchFamily="18" charset="0"/>
                            <a:ea typeface="HG丸ｺﾞｼｯｸM-PRO" panose="020F0600000000000000" pitchFamily="50" charset="-128"/>
                          </a:rPr>
                        </m:ctrlPr>
                      </m:accPr>
                      <m:e>
                        <m:r>
                          <a:rPr lang="en-US" altLang="ja-JP" sz="2000" b="1" i="1">
                            <a:solidFill>
                              <a:prstClr val="black"/>
                            </a:solidFill>
                            <a:latin typeface="Cambria Math" panose="02040503050406030204" pitchFamily="18" charset="0"/>
                            <a:ea typeface="HG丸ｺﾞｼｯｸM-PRO" panose="020F0600000000000000" pitchFamily="50" charset="-128"/>
                          </a:rPr>
                          <m:t>𝒚</m:t>
                        </m:r>
                      </m:e>
                    </m:acc>
                    <m:d>
                      <m:dPr>
                        <m:ctrlPr>
                          <a:rPr lang="en-US" altLang="ja-JP" sz="2000" b="1" i="1">
                            <a:solidFill>
                              <a:prstClr val="black"/>
                            </a:solidFill>
                            <a:latin typeface="Cambria Math" panose="02040503050406030204" pitchFamily="18" charset="0"/>
                            <a:ea typeface="HG丸ｺﾞｼｯｸM-PRO" panose="020F0600000000000000" pitchFamily="50" charset="-128"/>
                          </a:rPr>
                        </m:ctrlPr>
                      </m:dPr>
                      <m:e>
                        <m:r>
                          <a:rPr lang="en-US" altLang="ja-JP" sz="2000" b="1" i="1">
                            <a:solidFill>
                              <a:prstClr val="black"/>
                            </a:solidFill>
                            <a:latin typeface="Cambria Math" panose="02040503050406030204" pitchFamily="18" charset="0"/>
                            <a:ea typeface="HG丸ｺﾞｼｯｸM-PRO" panose="020F0600000000000000" pitchFamily="50" charset="-128"/>
                          </a:rPr>
                          <m:t>𝒙</m:t>
                        </m:r>
                        <m:r>
                          <a:rPr lang="en-US" altLang="ja-JP" sz="2000" b="1" i="1">
                            <a:solidFill>
                              <a:prstClr val="black"/>
                            </a:solidFill>
                            <a:latin typeface="Cambria Math" panose="02040503050406030204" pitchFamily="18" charset="0"/>
                            <a:ea typeface="HG丸ｺﾞｼｯｸM-PRO" panose="020F0600000000000000" pitchFamily="50" charset="-128"/>
                          </a:rPr>
                          <m:t>;</m:t>
                        </m:r>
                        <m:r>
                          <a:rPr lang="ja-JP" altLang="en-US" sz="2000" b="1" i="1">
                            <a:solidFill>
                              <a:prstClr val="black"/>
                            </a:solidFill>
                            <a:latin typeface="Cambria Math" panose="02040503050406030204" pitchFamily="18" charset="0"/>
                            <a:ea typeface="HG丸ｺﾞｼｯｸM-PRO" panose="020F0600000000000000" pitchFamily="50" charset="-128"/>
                          </a:rPr>
                          <m:t>𝝎</m:t>
                        </m:r>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をパラメータ</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ja-JP" altLang="en-US" sz="2000" i="1">
                            <a:solidFill>
                              <a:prstClr val="black"/>
                            </a:solidFill>
                            <a:latin typeface="Cambria Math" panose="02040503050406030204" pitchFamily="18" charset="0"/>
                          </a:rPr>
                          <m:t>𝜔</m:t>
                        </m:r>
                      </m:e>
                      <m:sub>
                        <m:r>
                          <a:rPr lang="en-US" altLang="ja-JP" sz="2000" i="1">
                            <a:solidFill>
                              <a:prstClr val="black"/>
                            </a:solidFill>
                            <a:latin typeface="Cambria Math" panose="02040503050406030204" pitchFamily="18" charset="0"/>
                          </a:rPr>
                          <m:t>𝑗𝑖</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bSup>
                  </m:oMath>
                </a14:m>
                <a:r>
                  <a:rPr lang="ja-JP" altLang="en-US" sz="2000" dirty="0" err="1">
                    <a:solidFill>
                      <a:prstClr val="black"/>
                    </a:solidFill>
                    <a:latin typeface="HG丸ｺﾞｼｯｸM-PRO" panose="020F0600000000000000" pitchFamily="50" charset="-128"/>
                    <a:ea typeface="HG丸ｺﾞｼｯｸM-PRO" panose="020F0600000000000000" pitchFamily="50" charset="-128"/>
                  </a:rPr>
                  <a:t>で偏</a:t>
                </a:r>
                <a:r>
                  <a:rPr lang="ja-JP" altLang="en-US" sz="2000" dirty="0">
                    <a:solidFill>
                      <a:prstClr val="black"/>
                    </a:solidFill>
                    <a:latin typeface="HG丸ｺﾞｼｯｸM-PRO" panose="020F0600000000000000" pitchFamily="50" charset="-128"/>
                    <a:ea typeface="HG丸ｺﾞｼｯｸM-PRO" panose="020F0600000000000000" pitchFamily="50" charset="-128"/>
                  </a:rPr>
                  <a:t>微分する計算に</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帰着するがこの計算は非常に複雑である</a:t>
                </a: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1786095" y="5533999"/>
                <a:ext cx="5802614" cy="826701"/>
              </a:xfrm>
              <a:prstGeom prst="rect">
                <a:avLst/>
              </a:prstGeom>
              <a:blipFill rotWithShape="0">
                <a:blip r:embed="rId4"/>
                <a:stretch>
                  <a:fillRect l="-735" r="-840" b="-12593"/>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25674851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a:xfrm>
            <a:off x="3125878" y="3379844"/>
            <a:ext cx="2888215" cy="1192346"/>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7" name="正方形/長方形 6"/>
          <p:cNvSpPr/>
          <p:nvPr/>
        </p:nvSpPr>
        <p:spPr>
          <a:xfrm>
            <a:off x="17253" y="1575898"/>
            <a:ext cx="9144000" cy="1554882"/>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2.4</a:t>
            </a:r>
            <a:r>
              <a:rPr lang="ja-JP" altLang="en-US" sz="2800" dirty="0">
                <a:solidFill>
                  <a:schemeClr val="bg1"/>
                </a:solidFill>
              </a:rPr>
              <a:t>　機械学習の基礎</a:t>
            </a:r>
            <a:endParaRPr kumimoji="1" lang="ja-JP" altLang="en-US" sz="2800" dirty="0">
              <a:solidFill>
                <a:schemeClr val="bg1"/>
              </a:solidFill>
            </a:endParaRPr>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88613"/>
                <a:ext cx="9144000" cy="2844700"/>
              </a:xfrm>
            </p:spPr>
            <p:txBody>
              <a:bodyPr>
                <a:normAutofit/>
              </a:bodyPr>
              <a:lstStyle/>
              <a:p>
                <a:pPr marL="0" indent="0">
                  <a:buNone/>
                </a:pPr>
                <a:r>
                  <a:rPr kumimoji="1" lang="en-US" altLang="ja-JP" sz="1800" dirty="0"/>
                  <a:t>2.4.1</a:t>
                </a:r>
                <a:r>
                  <a:rPr kumimoji="1" lang="ja-JP" altLang="en-US" sz="1800" dirty="0"/>
                  <a:t>　教師あり学習</a:t>
                </a:r>
                <a:r>
                  <a:rPr kumimoji="1" lang="ja-JP" altLang="en-US" sz="1800" dirty="0">
                    <a:solidFill>
                      <a:schemeClr val="bg1">
                        <a:lumMod val="65000"/>
                      </a:schemeClr>
                    </a:solidFill>
                  </a:rPr>
                  <a:t>←深層学習の基礎となる考え方</a:t>
                </a:r>
                <a:endParaRPr kumimoji="1" lang="en-US" altLang="ja-JP" sz="1800" dirty="0">
                  <a:solidFill>
                    <a:schemeClr val="bg1">
                      <a:lumMod val="65000"/>
                    </a:schemeClr>
                  </a:solidFill>
                </a:endParaRPr>
              </a:p>
              <a:p>
                <a:pPr marL="0" indent="0">
                  <a:buNone/>
                </a:pPr>
                <a:endParaRPr kumimoji="1" lang="en-US" altLang="ja-JP" sz="1100" dirty="0">
                  <a:solidFill>
                    <a:schemeClr val="bg1">
                      <a:lumMod val="65000"/>
                    </a:schemeClr>
                  </a:solidFill>
                </a:endParaRPr>
              </a:p>
              <a:p>
                <a:pPr marL="0" indent="0">
                  <a:buNone/>
                </a:pPr>
                <a:r>
                  <a:rPr lang="ja-JP" altLang="en-US" sz="1100" dirty="0">
                    <a:solidFill>
                      <a:srgbClr val="FF0000"/>
                    </a:solidFill>
                  </a:rPr>
                  <a:t>赤字：統計学的な親しみやすい言い方で言い換えます</a:t>
                </a:r>
                <a:endParaRPr lang="en-US" altLang="ja-JP" sz="1800" dirty="0">
                  <a:solidFill>
                    <a:srgbClr val="FF0000"/>
                  </a:solidFill>
                </a:endParaRPr>
              </a:p>
              <a:p>
                <a:pPr marL="0" indent="0">
                  <a:buNone/>
                </a:pPr>
                <a:r>
                  <a:rPr kumimoji="1" lang="ja-JP" altLang="en-US" sz="1800" dirty="0"/>
                  <a:t>教師あり学習：</a:t>
                </a:r>
                <a:endParaRPr kumimoji="1" lang="en-US" altLang="ja-JP" sz="1800" dirty="0"/>
              </a:p>
              <a:p>
                <a:pPr marL="0" indent="0">
                  <a:buNone/>
                </a:pPr>
                <a:r>
                  <a:rPr lang="ja-JP" altLang="en-US" sz="1800" dirty="0"/>
                  <a:t>入力</a:t>
                </a:r>
                <a14:m>
                  <m:oMath xmlns:m="http://schemas.openxmlformats.org/officeDocument/2006/math">
                    <m:r>
                      <a:rPr lang="en-US" altLang="ja-JP" sz="1800" i="1" dirty="0" smtClean="0">
                        <a:latin typeface="Cambria Math" panose="02040503050406030204" pitchFamily="18" charset="0"/>
                      </a:rPr>
                      <m:t>𝑥</m:t>
                    </m:r>
                  </m:oMath>
                </a14:m>
                <a:r>
                  <a:rPr lang="ja-JP" altLang="en-US" sz="1800" dirty="0"/>
                  <a:t>と出力</a:t>
                </a:r>
                <a14:m>
                  <m:oMath xmlns:m="http://schemas.openxmlformats.org/officeDocument/2006/math">
                    <m:r>
                      <a:rPr lang="en-US" altLang="ja-JP" sz="1800" i="1" dirty="0" smtClean="0">
                        <a:latin typeface="Cambria Math" panose="02040503050406030204" pitchFamily="18" charset="0"/>
                      </a:rPr>
                      <m:t>𝑦</m:t>
                    </m:r>
                  </m:oMath>
                </a14:m>
                <a:r>
                  <a:rPr lang="ja-JP" altLang="en-US" sz="1800" dirty="0"/>
                  <a:t>が対になっており，その関係性から，新しい</a:t>
                </a:r>
                <a14:m>
                  <m:oMath xmlns:m="http://schemas.openxmlformats.org/officeDocument/2006/math">
                    <m:r>
                      <a:rPr lang="en-US" altLang="ja-JP" sz="1800" i="1" dirty="0" smtClean="0">
                        <a:latin typeface="Cambria Math" panose="02040503050406030204" pitchFamily="18" charset="0"/>
                      </a:rPr>
                      <m:t>𝑥</m:t>
                    </m:r>
                  </m:oMath>
                </a14:m>
                <a:r>
                  <a:rPr lang="ja-JP" altLang="en-US" sz="1800" dirty="0"/>
                  <a:t>に対しても</a:t>
                </a:r>
                <a14:m>
                  <m:oMath xmlns:m="http://schemas.openxmlformats.org/officeDocument/2006/math">
                    <m:r>
                      <a:rPr lang="en-US" altLang="ja-JP" sz="1800" i="1" dirty="0" smtClean="0">
                        <a:latin typeface="Cambria Math" panose="02040503050406030204" pitchFamily="18" charset="0"/>
                      </a:rPr>
                      <m:t>𝑦</m:t>
                    </m:r>
                  </m:oMath>
                </a14:m>
                <a:r>
                  <a:rPr lang="ja-JP" altLang="en-US" sz="1800" dirty="0"/>
                  <a:t>を予測できるようにすること</a:t>
                </a:r>
                <a:endParaRPr lang="en-US" altLang="ja-JP" sz="1800" dirty="0"/>
              </a:p>
              <a:p>
                <a:pPr marL="0" indent="0">
                  <a:buNone/>
                </a:pPr>
                <a:r>
                  <a:rPr lang="ja-JP" altLang="en-US" sz="1800" dirty="0">
                    <a:solidFill>
                      <a:srgbClr val="FF0000"/>
                    </a:solidFill>
                  </a:rPr>
                  <a:t>説明変数</a:t>
                </a:r>
                <a14:m>
                  <m:oMath xmlns:m="http://schemas.openxmlformats.org/officeDocument/2006/math">
                    <m:r>
                      <a:rPr lang="en-US" altLang="ja-JP" sz="1800" i="1" dirty="0" smtClean="0">
                        <a:solidFill>
                          <a:srgbClr val="FF0000"/>
                        </a:solidFill>
                        <a:latin typeface="Cambria Math" panose="02040503050406030204" pitchFamily="18" charset="0"/>
                      </a:rPr>
                      <m:t>𝑥</m:t>
                    </m:r>
                  </m:oMath>
                </a14:m>
                <a:r>
                  <a:rPr lang="ja-JP" altLang="en-US" sz="1800" dirty="0" err="1">
                    <a:solidFill>
                      <a:srgbClr val="FF0000"/>
                    </a:solidFill>
                  </a:rPr>
                  <a:t>と被</a:t>
                </a:r>
                <a:r>
                  <a:rPr lang="ja-JP" altLang="en-US" sz="1800" dirty="0">
                    <a:solidFill>
                      <a:srgbClr val="FF0000"/>
                    </a:solidFill>
                  </a:rPr>
                  <a:t>説明変数</a:t>
                </a:r>
                <a14:m>
                  <m:oMath xmlns:m="http://schemas.openxmlformats.org/officeDocument/2006/math">
                    <m:r>
                      <a:rPr lang="en-US" altLang="ja-JP" sz="1800" i="1" dirty="0" smtClean="0">
                        <a:solidFill>
                          <a:srgbClr val="FF0000"/>
                        </a:solidFill>
                        <a:latin typeface="Cambria Math" panose="02040503050406030204" pitchFamily="18" charset="0"/>
                      </a:rPr>
                      <m:t>𝑦</m:t>
                    </m:r>
                  </m:oMath>
                </a14:m>
                <a:r>
                  <a:rPr lang="ja-JP" altLang="en-US" sz="1800" dirty="0">
                    <a:solidFill>
                      <a:srgbClr val="FF0000"/>
                    </a:solidFill>
                  </a:rPr>
                  <a:t>がついになっており，その関係性から関数モデルをつくり，データからパラメータ推定を行うこと</a:t>
                </a:r>
                <a:endParaRPr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mc:Choice>
        <mc:Fallback xmlns="">
          <p:sp>
            <p:nvSpPr>
              <p:cNvPr id="3" name="コンテンツ プレースホルダー 2">
                <a:extLst>
                  <a:ext uri="{FF2B5EF4-FFF2-40B4-BE49-F238E27FC236}">
                    <a16:creationId xmlns:a16="http://schemas.microsoft.com/office/drawing/2014/main" id="{CA7448DA-3850-4E6C-B04D-298E8C6FF26F}"/>
                  </a:ext>
                </a:extLst>
              </p:cNvPr>
              <p:cNvSpPr>
                <a:spLocks noGrp="1" noRot="1" noChangeAspect="1" noMove="1" noResize="1" noEditPoints="1" noAdjustHandles="1" noChangeArrowheads="1" noChangeShapeType="1" noTextEdit="1"/>
              </p:cNvSpPr>
              <p:nvPr>
                <p:ph idx="1"/>
              </p:nvPr>
            </p:nvSpPr>
            <p:spPr>
              <a:xfrm>
                <a:off x="0" y="588613"/>
                <a:ext cx="9144000" cy="2844700"/>
              </a:xfrm>
              <a:blipFill>
                <a:blip r:embed="rId2"/>
                <a:stretch>
                  <a:fillRect l="-533" t="-2361"/>
                </a:stretch>
              </a:blipFill>
            </p:spPr>
            <p:txBody>
              <a:bodyPr/>
              <a:lstStyle/>
              <a:p>
                <a:r>
                  <a:rPr lang="ja-JP" altLang="en-US">
                    <a:noFill/>
                  </a:rPr>
                  <a:t> </a:t>
                </a:r>
              </a:p>
            </p:txBody>
          </p:sp>
        </mc:Fallback>
      </mc:AlternateContent>
      <p:sp>
        <p:nvSpPr>
          <p:cNvPr id="4" name="楕円 3"/>
          <p:cNvSpPr/>
          <p:nvPr/>
        </p:nvSpPr>
        <p:spPr>
          <a:xfrm>
            <a:off x="3923460" y="3499421"/>
            <a:ext cx="443101" cy="479355"/>
          </a:xfrm>
          <a:prstGeom prst="ellipse">
            <a:avLst/>
          </a:prstGeom>
          <a:solidFill>
            <a:schemeClr val="accent6">
              <a:lumMod val="20000"/>
              <a:lumOff val="80000"/>
            </a:schemeClr>
          </a:solid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楕円 4"/>
          <p:cNvSpPr/>
          <p:nvPr/>
        </p:nvSpPr>
        <p:spPr>
          <a:xfrm>
            <a:off x="4603554" y="3499420"/>
            <a:ext cx="443101" cy="479355"/>
          </a:xfrm>
          <a:prstGeom prst="ellipse">
            <a:avLst/>
          </a:prstGeom>
          <a:solidFill>
            <a:schemeClr val="accent6">
              <a:lumMod val="20000"/>
              <a:lumOff val="80000"/>
            </a:schemeClr>
          </a:solidFill>
          <a:ln>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8" name="テキスト ボックス 7"/>
          <p:cNvSpPr txBox="1"/>
          <p:nvPr/>
        </p:nvSpPr>
        <p:spPr>
          <a:xfrm>
            <a:off x="3568979" y="3985893"/>
            <a:ext cx="902811" cy="523220"/>
          </a:xfrm>
          <a:prstGeom prst="rect">
            <a:avLst/>
          </a:prstGeom>
          <a:noFill/>
        </p:spPr>
        <p:txBody>
          <a:bodyPr wrap="none" rtlCol="0">
            <a:spAutoFit/>
          </a:bodyPr>
          <a:lstStyle/>
          <a:p>
            <a:pPr defTabSz="457200"/>
            <a:r>
              <a:rPr lang="ja-JP" altLang="en-US" sz="1400" dirty="0">
                <a:solidFill>
                  <a:prstClr val="black"/>
                </a:solidFill>
              </a:rPr>
              <a:t>入力：</a:t>
            </a:r>
            <a:endParaRPr lang="en-US" altLang="ja-JP" sz="1400" dirty="0">
              <a:solidFill>
                <a:prstClr val="black"/>
              </a:solidFill>
            </a:endParaRPr>
          </a:p>
          <a:p>
            <a:pPr defTabSz="457200"/>
            <a:r>
              <a:rPr lang="ja-JP" altLang="en-US" sz="1400" dirty="0">
                <a:solidFill>
                  <a:prstClr val="black"/>
                </a:solidFill>
              </a:rPr>
              <a:t>練習問題</a:t>
            </a:r>
          </a:p>
        </p:txBody>
      </p:sp>
      <mc:AlternateContent xmlns:mc="http://schemas.openxmlformats.org/markup-compatibility/2006" xmlns:a14="http://schemas.microsoft.com/office/drawing/2010/main">
        <mc:Choice Requires="a14">
          <p:sp>
            <p:nvSpPr>
              <p:cNvPr id="9" name="正方形/長方形 8"/>
              <p:cNvSpPr/>
              <p:nvPr/>
            </p:nvSpPr>
            <p:spPr>
              <a:xfrm>
                <a:off x="3954557" y="3492304"/>
                <a:ext cx="1099532" cy="461665"/>
              </a:xfrm>
              <a:prstGeom prst="rect">
                <a:avLst/>
              </a:prstGeom>
            </p:spPr>
            <p:txBody>
              <a:bodyPr wrap="none">
                <a:spAutoFit/>
              </a:bodyPr>
              <a:lstStyle/>
              <a:p>
                <a:pPr defTabSz="457200"/>
                <a14:m>
                  <m:oMathPara xmlns:m="http://schemas.openxmlformats.org/officeDocument/2006/math">
                    <m:oMathParaPr>
                      <m:jc m:val="centerGroup"/>
                    </m:oMathParaPr>
                    <m:oMath xmlns:m="http://schemas.openxmlformats.org/officeDocument/2006/math">
                      <m:r>
                        <a:rPr lang="en-US" altLang="ja-JP" sz="2400" i="1" smtClean="0">
                          <a:solidFill>
                            <a:prstClr val="black"/>
                          </a:solidFill>
                          <a:latin typeface="Cambria Math" panose="02040503050406030204" pitchFamily="18" charset="0"/>
                        </a:rPr>
                        <m:t>𝑥</m:t>
                      </m:r>
                      <m:r>
                        <a:rPr lang="en-US" altLang="ja-JP" sz="2400" i="1" smtClean="0">
                          <a:solidFill>
                            <a:prstClr val="black"/>
                          </a:solidFill>
                          <a:latin typeface="Cambria Math" panose="02040503050406030204" pitchFamily="18" charset="0"/>
                        </a:rPr>
                        <m:t>→ </m:t>
                      </m:r>
                      <m:r>
                        <a:rPr lang="en-US" altLang="ja-JP" sz="2400" i="1">
                          <a:solidFill>
                            <a:prstClr val="black"/>
                          </a:solidFill>
                          <a:latin typeface="Cambria Math" panose="02040503050406030204" pitchFamily="18" charset="0"/>
                        </a:rPr>
                        <m:t>𝑦</m:t>
                      </m:r>
                    </m:oMath>
                  </m:oMathPara>
                </a14:m>
                <a:endParaRPr lang="en-US" altLang="ja-JP" sz="2400" dirty="0">
                  <a:solidFill>
                    <a:prstClr val="black"/>
                  </a:solidFill>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3954557" y="3492304"/>
                <a:ext cx="1099532" cy="461665"/>
              </a:xfrm>
              <a:prstGeom prst="rect">
                <a:avLst/>
              </a:prstGeom>
              <a:blipFill>
                <a:blip r:embed="rId3"/>
                <a:stretch>
                  <a:fillRect b="-9211"/>
                </a:stretch>
              </a:blipFill>
            </p:spPr>
            <p:txBody>
              <a:bodyPr/>
              <a:lstStyle/>
              <a:p>
                <a:r>
                  <a:rPr lang="ja-JP" altLang="en-US">
                    <a:noFill/>
                  </a:rPr>
                  <a:t> </a:t>
                </a:r>
              </a:p>
            </p:txBody>
          </p:sp>
        </mc:Fallback>
      </mc:AlternateContent>
      <p:sp>
        <p:nvSpPr>
          <p:cNvPr id="10" name="テキスト ボックス 9"/>
          <p:cNvSpPr txBox="1"/>
          <p:nvPr/>
        </p:nvSpPr>
        <p:spPr>
          <a:xfrm>
            <a:off x="4825104" y="3978081"/>
            <a:ext cx="902811" cy="523220"/>
          </a:xfrm>
          <a:prstGeom prst="rect">
            <a:avLst/>
          </a:prstGeom>
          <a:noFill/>
        </p:spPr>
        <p:txBody>
          <a:bodyPr wrap="none" rtlCol="0">
            <a:spAutoFit/>
          </a:bodyPr>
          <a:lstStyle/>
          <a:p>
            <a:pPr defTabSz="457200"/>
            <a:r>
              <a:rPr lang="ja-JP" altLang="en-US" sz="1400" dirty="0">
                <a:solidFill>
                  <a:prstClr val="black"/>
                </a:solidFill>
              </a:rPr>
              <a:t>出力：</a:t>
            </a:r>
            <a:endParaRPr lang="en-US" altLang="ja-JP" sz="1400" dirty="0">
              <a:solidFill>
                <a:prstClr val="black"/>
              </a:solidFill>
            </a:endParaRPr>
          </a:p>
          <a:p>
            <a:pPr defTabSz="457200"/>
            <a:r>
              <a:rPr lang="ja-JP" altLang="en-US" sz="1400" dirty="0">
                <a:solidFill>
                  <a:prstClr val="black"/>
                </a:solidFill>
              </a:rPr>
              <a:t>模範解答</a:t>
            </a:r>
          </a:p>
        </p:txBody>
      </p:sp>
      <p:sp>
        <p:nvSpPr>
          <p:cNvPr id="12" name="下矢印 11"/>
          <p:cNvSpPr/>
          <p:nvPr/>
        </p:nvSpPr>
        <p:spPr>
          <a:xfrm>
            <a:off x="4340472" y="4669225"/>
            <a:ext cx="484632" cy="29655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13" name="テキスト ボックス 12"/>
          <p:cNvSpPr txBox="1"/>
          <p:nvPr/>
        </p:nvSpPr>
        <p:spPr>
          <a:xfrm>
            <a:off x="2554048" y="5019677"/>
            <a:ext cx="4031873" cy="276999"/>
          </a:xfrm>
          <a:prstGeom prst="rect">
            <a:avLst/>
          </a:prstGeom>
          <a:noFill/>
        </p:spPr>
        <p:txBody>
          <a:bodyPr wrap="none" rtlCol="0">
            <a:spAutoFit/>
          </a:bodyPr>
          <a:lstStyle/>
          <a:p>
            <a:pPr defTabSz="457200"/>
            <a:r>
              <a:rPr lang="ja-JP" altLang="en-US" sz="1200" dirty="0">
                <a:solidFill>
                  <a:prstClr val="black"/>
                </a:solidFill>
              </a:rPr>
              <a:t>解き方を学んでみたことのない問題を解けるようにする</a:t>
            </a:r>
          </a:p>
        </p:txBody>
      </p:sp>
      <p:sp>
        <p:nvSpPr>
          <p:cNvPr id="14" name="テキスト ボックス 13"/>
          <p:cNvSpPr txBox="1"/>
          <p:nvPr/>
        </p:nvSpPr>
        <p:spPr>
          <a:xfrm>
            <a:off x="286002" y="6134939"/>
            <a:ext cx="8725466" cy="646331"/>
          </a:xfrm>
          <a:prstGeom prst="rect">
            <a:avLst/>
          </a:prstGeom>
          <a:noFill/>
        </p:spPr>
        <p:txBody>
          <a:bodyPr wrap="none" rtlCol="0">
            <a:spAutoFit/>
          </a:bodyPr>
          <a:lstStyle/>
          <a:p>
            <a:pPr defTabSz="457200"/>
            <a:r>
              <a:rPr lang="ja-JP" altLang="en-US" dirty="0">
                <a:solidFill>
                  <a:prstClr val="black"/>
                </a:solidFill>
              </a:rPr>
              <a:t>この次のセクションから統計の基礎的な話になるので，あまりに基礎的なところは</a:t>
            </a:r>
            <a:endParaRPr lang="en-US" altLang="ja-JP" dirty="0">
              <a:solidFill>
                <a:prstClr val="black"/>
              </a:solidFill>
            </a:endParaRPr>
          </a:p>
          <a:p>
            <a:pPr defTabSz="457200"/>
            <a:r>
              <a:rPr lang="ja-JP" altLang="en-US" dirty="0">
                <a:solidFill>
                  <a:prstClr val="black"/>
                </a:solidFill>
              </a:rPr>
              <a:t>とばします🛫</a:t>
            </a:r>
            <a:endParaRPr lang="en-US" altLang="ja-JP" dirty="0">
              <a:solidFill>
                <a:prstClr val="black"/>
              </a:solidFill>
            </a:endParaRPr>
          </a:p>
        </p:txBody>
      </p:sp>
      <p:sp>
        <p:nvSpPr>
          <p:cNvPr id="6" name="スライド番号プレースホルダー 5">
            <a:extLst>
              <a:ext uri="{FF2B5EF4-FFF2-40B4-BE49-F238E27FC236}">
                <a16:creationId xmlns:a16="http://schemas.microsoft.com/office/drawing/2014/main" xmlns="" id="{9E6F4065-D786-4BBD-A2AF-072096740CF6}"/>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7</a:t>
            </a:fld>
            <a:endParaRPr kumimoji="1" lang="ja-JP" altLang="en-US">
              <a:solidFill>
                <a:prstClr val="black">
                  <a:tint val="75000"/>
                </a:prstClr>
              </a:solidFill>
            </a:endParaRPr>
          </a:p>
        </p:txBody>
      </p:sp>
    </p:spTree>
    <p:extLst>
      <p:ext uri="{BB962C8B-B14F-4D97-AF65-F5344CB8AC3E}">
        <p14:creationId xmlns:p14="http://schemas.microsoft.com/office/powerpoint/2010/main" val="16561461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70</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mc:AlternateContent xmlns:mc="http://schemas.openxmlformats.org/markup-compatibility/2006" xmlns:a14="http://schemas.microsoft.com/office/drawing/2010/main">
        <mc:Choice Requires="a14">
          <p:sp>
            <p:nvSpPr>
              <p:cNvPr id="28" name="テキスト ボックス 27"/>
              <p:cNvSpPr txBox="1"/>
              <p:nvPr/>
            </p:nvSpPr>
            <p:spPr>
              <a:xfrm>
                <a:off x="1066262" y="2778065"/>
                <a:ext cx="6862584" cy="6223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i="1">
                              <a:solidFill>
                                <a:prstClr val="black"/>
                              </a:solidFill>
                              <a:latin typeface="Cambria Math" panose="02040503050406030204" pitchFamily="18" charset="0"/>
                            </a:rPr>
                          </m:ctrlPr>
                        </m:accPr>
                        <m:e>
                          <m:r>
                            <a:rPr lang="en-US" altLang="ja-JP" i="1">
                              <a:solidFill>
                                <a:prstClr val="black"/>
                              </a:solidFill>
                              <a:latin typeface="Cambria Math" panose="02040503050406030204" pitchFamily="18" charset="0"/>
                            </a:rPr>
                            <m:t>𝑦</m:t>
                          </m:r>
                        </m:e>
                      </m:acc>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𝑓</m:t>
                      </m:r>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𝐿</m:t>
                              </m:r>
                              <m:r>
                                <a:rPr lang="en-US" altLang="ja-JP" i="1">
                                  <a:solidFill>
                                    <a:prstClr val="black"/>
                                  </a:solidFill>
                                  <a:latin typeface="Cambria Math" panose="02040503050406030204" pitchFamily="18" charset="0"/>
                                </a:rPr>
                                <m:t>)</m:t>
                              </m:r>
                            </m:sup>
                          </m:sSup>
                          <m:r>
                            <a:rPr lang="en-US" altLang="ja-JP" i="1">
                              <a:solidFill>
                                <a:prstClr val="black"/>
                              </a:solidFill>
                              <a:latin typeface="Cambria Math" panose="02040503050406030204" pitchFamily="18" charset="0"/>
                            </a:rPr>
                            <m:t>𝑓</m:t>
                          </m:r>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𝐿</m:t>
                                  </m:r>
                                  <m:r>
                                    <a:rPr lang="en-US" altLang="ja-JP" i="1">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𝑓</m:t>
                              </m:r>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p>
                                  <m:r>
                                    <a:rPr lang="en-US" altLang="ja-JP" i="1">
                                      <a:solidFill>
                                        <a:prstClr val="black"/>
                                      </a:solidFill>
                                      <a:latin typeface="Cambria Math" panose="02040503050406030204" pitchFamily="18" charset="0"/>
                                    </a:rPr>
                                    <m:t>𝑓</m:t>
                                  </m:r>
                                  <m:d>
                                    <m:dPr>
                                      <m:ctrlPr>
                                        <a:rPr lang="en-US" altLang="ja-JP" i="1">
                                          <a:solidFill>
                                            <a:prstClr val="black"/>
                                          </a:solidFill>
                                          <a:latin typeface="Cambria Math" panose="02040503050406030204" pitchFamily="18" charset="0"/>
                                        </a:rPr>
                                      </m:ctrlPr>
                                    </m:dPr>
                                    <m:e>
                                      <m:sSup>
                                        <m:sSupPr>
                                          <m:ctrlPr>
                                            <a:rPr lang="en-US" altLang="ja-JP" i="1">
                                              <a:solidFill>
                                                <a:srgbClr val="FF0000"/>
                                              </a:solidFill>
                                              <a:latin typeface="Cambria Math" panose="02040503050406030204" pitchFamily="18" charset="0"/>
                                            </a:rPr>
                                          </m:ctrlPr>
                                        </m:sSupPr>
                                        <m:e>
                                          <m:r>
                                            <a:rPr lang="ja-JP" altLang="en-US" i="1">
                                              <a:solidFill>
                                                <a:srgbClr val="FF0000"/>
                                              </a:solidFill>
                                              <a:latin typeface="Cambria Math" panose="02040503050406030204" pitchFamily="18" charset="0"/>
                                            </a:rPr>
                                            <m:t>𝜔</m:t>
                                          </m:r>
                                        </m:e>
                                        <m:sup>
                                          <m:r>
                                            <a:rPr lang="en-US" altLang="ja-JP" i="1">
                                              <a:solidFill>
                                                <a:srgbClr val="FF0000"/>
                                              </a:solidFill>
                                              <a:latin typeface="Cambria Math" panose="02040503050406030204" pitchFamily="18" charset="0"/>
                                            </a:rPr>
                                            <m:t>(</m:t>
                                          </m:r>
                                          <m:r>
                                            <a:rPr lang="en-US" altLang="ja-JP" i="1">
                                              <a:solidFill>
                                                <a:srgbClr val="FF0000"/>
                                              </a:solidFill>
                                              <a:latin typeface="Cambria Math" panose="02040503050406030204" pitchFamily="18" charset="0"/>
                                            </a:rPr>
                                            <m:t>𝑙</m:t>
                                          </m:r>
                                          <m:r>
                                            <a:rPr lang="en-US" altLang="ja-JP" i="1">
                                              <a:solidFill>
                                                <a:srgbClr val="FF0000"/>
                                              </a:solidFill>
                                              <a:latin typeface="Cambria Math" panose="02040503050406030204" pitchFamily="18" charset="0"/>
                                            </a:rPr>
                                            <m:t>)</m:t>
                                          </m:r>
                                        </m:sup>
                                      </m:sSup>
                                      <m:r>
                                        <a:rPr lang="en-US" altLang="ja-JP" i="1">
                                          <a:solidFill>
                                            <a:prstClr val="black"/>
                                          </a:solidFill>
                                          <a:latin typeface="Cambria Math" panose="02040503050406030204" pitchFamily="18" charset="0"/>
                                          <a:ea typeface="Cambria Math" panose="02040503050406030204" pitchFamily="18" charset="0"/>
                                        </a:rPr>
                                        <m:t>𝑓</m:t>
                                      </m:r>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m:t>
                                          </m:r>
                                          <m:r>
                                            <a:rPr lang="en-US" altLang="ja-JP" i="1">
                                              <a:solidFill>
                                                <a:prstClr val="black"/>
                                              </a:solidFill>
                                              <a:latin typeface="Cambria Math" panose="02040503050406030204" pitchFamily="18" charset="0"/>
                                              <a:ea typeface="Cambria Math" panose="02040503050406030204" pitchFamily="18" charset="0"/>
                                            </a:rPr>
                                            <m:t>𝑓</m:t>
                                          </m:r>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𝑥</m:t>
                                              </m:r>
                                            </m:e>
                                          </m:d>
                                        </m:e>
                                      </m:d>
                                    </m:e>
                                  </m:d>
                                </m:e>
                              </m:d>
                              <m:r>
                                <a:rPr lang="en-US" altLang="ja-JP" i="1">
                                  <a:solidFill>
                                    <a:prstClr val="black"/>
                                  </a:solidFill>
                                  <a:latin typeface="Cambria Math" panose="02040503050406030204" pitchFamily="18" charset="0"/>
                                  <a:ea typeface="Cambria Math" panose="02040503050406030204" pitchFamily="18" charset="0"/>
                                </a:rPr>
                                <m:t>⋯</m:t>
                              </m:r>
                            </m:e>
                          </m:d>
                        </m:e>
                      </m:d>
                      <m:r>
                        <a:rPr lang="en-US" altLang="ja-JP" i="1">
                          <a:solidFill>
                            <a:prstClr val="black"/>
                          </a:solidFill>
                          <a:latin typeface="Cambria Math" panose="02040503050406030204" pitchFamily="18" charset="0"/>
                        </a:rPr>
                        <m:t>          (6.7)</m:t>
                      </m:r>
                    </m:oMath>
                  </m:oMathPara>
                </a14:m>
                <a:endParaRPr lang="ja-JP" altLang="en-US"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1066262" y="2778065"/>
                <a:ext cx="6862584" cy="622350"/>
              </a:xfrm>
              <a:prstGeom prst="rect">
                <a:avLst/>
              </a:prstGeom>
              <a:blipFill rotWithShape="0">
                <a:blip r:embed="rId2"/>
                <a:stretch>
                  <a:fillRect/>
                </a:stretch>
              </a:blipFill>
            </p:spPr>
            <p:txBody>
              <a:bodyPr/>
              <a:lstStyle/>
              <a:p>
                <a:r>
                  <a:rPr lang="ja-JP" altLang="en-US">
                    <a:noFill/>
                  </a:rPr>
                  <a:t> </a:t>
                </a:r>
              </a:p>
            </p:txBody>
          </p:sp>
        </mc:Fallback>
      </mc:AlternateContent>
      <p:sp>
        <p:nvSpPr>
          <p:cNvPr id="30" name="二等辺三角形 29"/>
          <p:cNvSpPr/>
          <p:nvPr/>
        </p:nvSpPr>
        <p:spPr>
          <a:xfrm rot="10800000">
            <a:off x="3518400" y="5602899"/>
            <a:ext cx="1958310" cy="224155"/>
          </a:xfrm>
          <a:prstGeom prst="triangl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1" name="テキスト ボックス 30"/>
          <p:cNvSpPr txBox="1"/>
          <p:nvPr/>
        </p:nvSpPr>
        <p:spPr>
          <a:xfrm>
            <a:off x="686254" y="6022820"/>
            <a:ext cx="7622600"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層が深くなるほど，巨大な合成関数を計算しなくてはならない</a:t>
            </a:r>
          </a:p>
        </p:txBody>
      </p:sp>
      <p:grpSp>
        <p:nvGrpSpPr>
          <p:cNvPr id="32" name="グループ化 31"/>
          <p:cNvGrpSpPr/>
          <p:nvPr/>
        </p:nvGrpSpPr>
        <p:grpSpPr>
          <a:xfrm>
            <a:off x="1153530" y="1131334"/>
            <a:ext cx="6688048" cy="1309702"/>
            <a:chOff x="1153530" y="1131334"/>
            <a:chExt cx="6688048" cy="1309702"/>
          </a:xfrm>
        </p:grpSpPr>
        <p:sp>
          <p:nvSpPr>
            <p:cNvPr id="33" name="テキスト ボックス 32"/>
            <p:cNvSpPr txBox="1"/>
            <p:nvPr/>
          </p:nvSpPr>
          <p:spPr>
            <a:xfrm>
              <a:off x="1153530" y="2102482"/>
              <a:ext cx="6688048" cy="338554"/>
            </a:xfrm>
            <a:prstGeom prst="rect">
              <a:avLst/>
            </a:prstGeom>
            <a:noFill/>
          </p:spPr>
          <p:txBody>
            <a:bodyPr wrap="non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6.1</a:t>
              </a:r>
              <a:r>
                <a:rPr lang="ja-JP" altLang="en-US" sz="1600" dirty="0">
                  <a:solidFill>
                    <a:prstClr val="black"/>
                  </a:solidFill>
                  <a:latin typeface="HG丸ｺﾞｼｯｸM-PRO" panose="020F0600000000000000" pitchFamily="50" charset="-128"/>
                  <a:ea typeface="HG丸ｺﾞｼｯｸM-PRO" panose="020F0600000000000000" pitchFamily="50" charset="-128"/>
                </a:rPr>
                <a:t>　１つのユニットからなる層を１列に繋げたニューラルネット</a:t>
              </a:r>
            </a:p>
          </p:txBody>
        </p:sp>
        <p:grpSp>
          <p:nvGrpSpPr>
            <p:cNvPr id="34" name="グループ化 33"/>
            <p:cNvGrpSpPr/>
            <p:nvPr/>
          </p:nvGrpSpPr>
          <p:grpSpPr>
            <a:xfrm>
              <a:off x="1428615" y="1131334"/>
              <a:ext cx="6137878" cy="885582"/>
              <a:chOff x="1703700" y="1131334"/>
              <a:chExt cx="6137878" cy="885582"/>
            </a:xfrm>
          </p:grpSpPr>
          <p:sp>
            <p:nvSpPr>
              <p:cNvPr id="35" name="円/楕円 34"/>
              <p:cNvSpPr/>
              <p:nvPr/>
            </p:nvSpPr>
            <p:spPr>
              <a:xfrm>
                <a:off x="1703700" y="1250535"/>
                <a:ext cx="680816" cy="680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6" name="円/楕円 35"/>
              <p:cNvSpPr/>
              <p:nvPr/>
            </p:nvSpPr>
            <p:spPr>
              <a:xfrm>
                <a:off x="2930423" y="1250535"/>
                <a:ext cx="680816" cy="680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7" name="円/楕円 36"/>
              <p:cNvSpPr/>
              <p:nvPr/>
            </p:nvSpPr>
            <p:spPr>
              <a:xfrm>
                <a:off x="4157146" y="1250535"/>
                <a:ext cx="680816" cy="680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8" name="円/楕円 37"/>
              <p:cNvSpPr/>
              <p:nvPr/>
            </p:nvSpPr>
            <p:spPr>
              <a:xfrm>
                <a:off x="5383869" y="1250535"/>
                <a:ext cx="680816" cy="680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9" name="円/楕円 38"/>
              <p:cNvSpPr/>
              <p:nvPr/>
            </p:nvSpPr>
            <p:spPr>
              <a:xfrm>
                <a:off x="6610590" y="1250535"/>
                <a:ext cx="680816" cy="680816"/>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40" name="直線矢印コネクタ 39"/>
              <p:cNvCxnSpPr>
                <a:stCxn id="35" idx="6"/>
                <a:endCxn id="36" idx="2"/>
              </p:cNvCxnSpPr>
              <p:nvPr/>
            </p:nvCxnSpPr>
            <p:spPr>
              <a:xfrm>
                <a:off x="2384516" y="1590943"/>
                <a:ext cx="5459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直線矢印コネクタ 40"/>
              <p:cNvCxnSpPr>
                <a:stCxn id="36" idx="6"/>
                <a:endCxn id="37" idx="2"/>
              </p:cNvCxnSpPr>
              <p:nvPr/>
            </p:nvCxnSpPr>
            <p:spPr>
              <a:xfrm>
                <a:off x="3611239" y="1590943"/>
                <a:ext cx="5459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2" name="直線矢印コネクタ 41"/>
              <p:cNvCxnSpPr>
                <a:stCxn id="37" idx="6"/>
                <a:endCxn id="38" idx="2"/>
              </p:cNvCxnSpPr>
              <p:nvPr/>
            </p:nvCxnSpPr>
            <p:spPr>
              <a:xfrm>
                <a:off x="4837962" y="1590943"/>
                <a:ext cx="5459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3" name="直線矢印コネクタ 42"/>
              <p:cNvCxnSpPr>
                <a:stCxn id="38" idx="6"/>
                <a:endCxn id="39" idx="2"/>
              </p:cNvCxnSpPr>
              <p:nvPr/>
            </p:nvCxnSpPr>
            <p:spPr>
              <a:xfrm>
                <a:off x="6064685" y="1590943"/>
                <a:ext cx="545905"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44" name="テキスト ボックス 43"/>
                  <p:cNvSpPr txBox="1"/>
                  <p:nvPr/>
                </p:nvSpPr>
                <p:spPr>
                  <a:xfrm>
                    <a:off x="4772161" y="1131334"/>
                    <a:ext cx="611706"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𝑧</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44" name="テキスト ボックス 43"/>
                  <p:cNvSpPr txBox="1">
                    <a:spLocks noRot="1" noChangeAspect="1" noMove="1" noResize="1" noEditPoints="1" noAdjustHandles="1" noChangeArrowheads="1" noChangeShapeType="1" noTextEdit="1"/>
                  </p:cNvSpPr>
                  <p:nvPr/>
                </p:nvSpPr>
                <p:spPr>
                  <a:xfrm>
                    <a:off x="4772161" y="1131334"/>
                    <a:ext cx="611706" cy="288477"/>
                  </a:xfrm>
                  <a:prstGeom prst="rect">
                    <a:avLst/>
                  </a:prstGeom>
                  <a:blipFill rotWithShape="0">
                    <a:blip r:embed="rId3"/>
                    <a:stretch>
                      <a:fillRect l="-5000" t="-8511" r="-800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5" name="テキスト ボックス 44"/>
                  <p:cNvSpPr txBox="1"/>
                  <p:nvPr/>
                </p:nvSpPr>
                <p:spPr>
                  <a:xfrm>
                    <a:off x="4778677" y="1728439"/>
                    <a:ext cx="664476"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ja-JP" altLang="en-US" i="1">
                                  <a:solidFill>
                                    <a:prstClr val="black"/>
                                  </a:solidFill>
                                  <a:latin typeface="Cambria Math" panose="02040503050406030204" pitchFamily="18" charset="0"/>
                                </a:rPr>
                                <m:t>𝜔</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4778677" y="1728439"/>
                    <a:ext cx="664476" cy="288477"/>
                  </a:xfrm>
                  <a:prstGeom prst="rect">
                    <a:avLst/>
                  </a:prstGeom>
                  <a:blipFill rotWithShape="0">
                    <a:blip r:embed="rId4"/>
                    <a:stretch>
                      <a:fillRect l="-4587" t="-8511" r="-64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5522290" y="1446704"/>
                    <a:ext cx="407484"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𝑢</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p>
                        </m:oMath>
                      </m:oMathPara>
                    </a14:m>
                    <a:endParaRPr lang="ja-JP" altLang="en-US" dirty="0">
                      <a:solidFill>
                        <a:prstClr val="black"/>
                      </a:solidFill>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5522290" y="1446704"/>
                    <a:ext cx="407484" cy="288477"/>
                  </a:xfrm>
                  <a:prstGeom prst="rect">
                    <a:avLst/>
                  </a:prstGeom>
                  <a:blipFill rotWithShape="0">
                    <a:blip r:embed="rId5"/>
                    <a:stretch>
                      <a:fillRect l="-7463" t="-8333" r="-104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6064685" y="1131335"/>
                    <a:ext cx="392095" cy="2884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𝑧</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p>
                        </m:oMath>
                      </m:oMathPara>
                    </a14:m>
                    <a:endParaRPr lang="ja-JP" altLang="en-US" dirty="0">
                      <a:solidFill>
                        <a:prstClr val="black"/>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6064685" y="1131335"/>
                    <a:ext cx="392095" cy="288477"/>
                  </a:xfrm>
                  <a:prstGeom prst="rect">
                    <a:avLst/>
                  </a:prstGeom>
                  <a:blipFill rotWithShape="0">
                    <a:blip r:embed="rId6"/>
                    <a:stretch>
                      <a:fillRect l="-9375" t="-8511" r="-12500"/>
                    </a:stretch>
                  </a:blipFill>
                </p:spPr>
                <p:txBody>
                  <a:bodyPr/>
                  <a:lstStyle/>
                  <a:p>
                    <a:r>
                      <a:rPr lang="ja-JP" altLang="en-US">
                        <a:noFill/>
                      </a:rPr>
                      <a:t> </a:t>
                    </a:r>
                  </a:p>
                </p:txBody>
              </p:sp>
            </mc:Fallback>
          </mc:AlternateContent>
          <p:cxnSp>
            <p:nvCxnSpPr>
              <p:cNvPr id="48" name="直線矢印コネクタ 47"/>
              <p:cNvCxnSpPr>
                <a:stCxn id="39" idx="6"/>
              </p:cNvCxnSpPr>
              <p:nvPr/>
            </p:nvCxnSpPr>
            <p:spPr>
              <a:xfrm>
                <a:off x="7291406" y="1590943"/>
                <a:ext cx="550172"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grpSp>
      <mc:AlternateContent xmlns:mc="http://schemas.openxmlformats.org/markup-compatibility/2006" xmlns:a14="http://schemas.microsoft.com/office/drawing/2010/main">
        <mc:Choice Requires="a14">
          <p:sp>
            <p:nvSpPr>
              <p:cNvPr id="49" name="正方形/長方形 48"/>
              <p:cNvSpPr/>
              <p:nvPr/>
            </p:nvSpPr>
            <p:spPr>
              <a:xfrm>
                <a:off x="991427" y="3737444"/>
                <a:ext cx="7011298" cy="1669688"/>
              </a:xfrm>
              <a:prstGeom prst="rect">
                <a:avLst/>
              </a:prstGeom>
            </p:spPr>
            <p:txBody>
              <a:bodyPr wrap="square">
                <a:spAutoFit/>
              </a:bodyPr>
              <a:lstStyle/>
              <a:p>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ja-JP" altLang="en-US" sz="2000" i="1">
                            <a:solidFill>
                              <a:prstClr val="black"/>
                            </a:solidFill>
                            <a:latin typeface="Cambria Math" panose="02040503050406030204" pitchFamily="18" charset="0"/>
                          </a:rPr>
                          <m:t>𝜔</m:t>
                        </m:r>
                      </m:e>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による微分係数を計算するとき</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対応するパラメータの微小変動</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ja-JP" altLang="en-US" sz="2000" i="1">
                            <a:solidFill>
                              <a:prstClr val="black"/>
                            </a:solidFill>
                            <a:latin typeface="Cambria Math" panose="02040503050406030204" pitchFamily="18" charset="0"/>
                          </a:rPr>
                          <m:t>𝜔</m:t>
                        </m:r>
                      </m:e>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ea typeface="Cambria Math" panose="02040503050406030204" pitchFamily="18" charset="0"/>
                      </a:rPr>
                      <m:t>∆</m:t>
                    </m:r>
                    <m:sSup>
                      <m:sSupPr>
                        <m:ctrlPr>
                          <a:rPr lang="en-US" altLang="ja-JP" sz="2000" i="1">
                            <a:solidFill>
                              <a:prstClr val="black"/>
                            </a:solidFill>
                            <a:latin typeface="Cambria Math" panose="02040503050406030204" pitchFamily="18" charset="0"/>
                          </a:rPr>
                        </m:ctrlPr>
                      </m:sSupPr>
                      <m:e>
                        <m:r>
                          <a:rPr lang="ja-JP" altLang="en-US" sz="2000" i="1">
                            <a:solidFill>
                              <a:prstClr val="black"/>
                            </a:solidFill>
                            <a:latin typeface="Cambria Math" panose="02040503050406030204" pitchFamily="18" charset="0"/>
                          </a:rPr>
                          <m:t>𝜔</m:t>
                        </m:r>
                      </m:e>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p>
              <a:p>
                <a:r>
                  <a:rPr lang="en-US" altLang="ja-JP" sz="2000" dirty="0">
                    <a:solidFill>
                      <a:prstClr val="black"/>
                    </a:solidFill>
                    <a:latin typeface="HG丸ｺﾞｼｯｸM-PRO" panose="020F0600000000000000" pitchFamily="50" charset="-128"/>
                    <a:ea typeface="HG丸ｺﾞｼｯｸM-PRO" panose="020F0600000000000000" pitchFamily="50" charset="-128"/>
                  </a:rPr>
                  <a:t>l</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層のノード出力</a:t>
                </a:r>
                <a14:m>
                  <m:oMath xmlns:m="http://schemas.openxmlformats.org/officeDocument/2006/math">
                    <m:sSup>
                      <m:sSupPr>
                        <m:ctrlPr>
                          <a:rPr lang="en-US" altLang="ja-JP" sz="2000" i="1">
                            <a:solidFill>
                              <a:prstClr val="black"/>
                            </a:solidFill>
                            <a:latin typeface="Cambria Math" panose="02040503050406030204" pitchFamily="18" charset="0"/>
                          </a:rPr>
                        </m:ctrlPr>
                      </m:sSupPr>
                      <m:e>
                        <m:r>
                          <a:rPr lang="en-US" altLang="ja-JP" sz="2000" i="1">
                            <a:solidFill>
                              <a:prstClr val="black"/>
                            </a:solidFill>
                            <a:latin typeface="Cambria Math" panose="02040503050406030204" pitchFamily="18" charset="0"/>
                          </a:rPr>
                          <m:t>𝑧</m:t>
                        </m:r>
                      </m:e>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に影響，</a:t>
                </a:r>
                <a:r>
                  <a:rPr lang="en-US" altLang="ja-JP" sz="2000" dirty="0">
                    <a:solidFill>
                      <a:prstClr val="black"/>
                    </a:solidFill>
                    <a:latin typeface="HG丸ｺﾞｼｯｸM-PRO" panose="020F0600000000000000" pitchFamily="50" charset="-128"/>
                    <a:ea typeface="HG丸ｺﾞｼｯｸM-PRO" panose="020F0600000000000000" pitchFamily="50" charset="-128"/>
                  </a:rPr>
                  <a:t>l+1</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層のノード出力を変動させ</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en-US" altLang="ja-JP" sz="2000" dirty="0">
                    <a:solidFill>
                      <a:prstClr val="black"/>
                    </a:solidFill>
                    <a:latin typeface="HG丸ｺﾞｼｯｸM-PRO" panose="020F0600000000000000" pitchFamily="50" charset="-128"/>
                    <a:ea typeface="HG丸ｺﾞｼｯｸM-PRO" panose="020F0600000000000000" pitchFamily="50" charset="-128"/>
                  </a:rPr>
                  <a:t>l+1</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a:t>
                </a:r>
                <a:r>
                  <a:rPr lang="en-US" altLang="ja-JP" sz="2000" dirty="0">
                    <a:solidFill>
                      <a:prstClr val="black"/>
                    </a:solidFill>
                    <a:latin typeface="HG丸ｺﾞｼｯｸM-PRO" panose="020F0600000000000000" pitchFamily="50" charset="-128"/>
                    <a:ea typeface="HG丸ｺﾞｼｯｸM-PRO" panose="020F0600000000000000" pitchFamily="50" charset="-128"/>
                  </a:rPr>
                  <a:t>l+2</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と次々に影響し，</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伝播プロセスを何層も繰り返し出力層に達する</a:t>
                </a:r>
              </a:p>
            </p:txBody>
          </p:sp>
        </mc:Choice>
        <mc:Fallback xmlns="">
          <p:sp>
            <p:nvSpPr>
              <p:cNvPr id="49" name="正方形/長方形 48"/>
              <p:cNvSpPr>
                <a:spLocks noRot="1" noChangeAspect="1" noMove="1" noResize="1" noEditPoints="1" noAdjustHandles="1" noChangeArrowheads="1" noChangeShapeType="1" noTextEdit="1"/>
              </p:cNvSpPr>
              <p:nvPr/>
            </p:nvSpPr>
            <p:spPr>
              <a:xfrm>
                <a:off x="991427" y="3737444"/>
                <a:ext cx="7011298" cy="1669688"/>
              </a:xfrm>
              <a:prstGeom prst="rect">
                <a:avLst/>
              </a:prstGeom>
              <a:blipFill rotWithShape="0">
                <a:blip r:embed="rId7"/>
                <a:stretch>
                  <a:fillRect l="-957" t="-1825" b="-5474"/>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9799437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71</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mc:AlternateContent xmlns:mc="http://schemas.openxmlformats.org/markup-compatibility/2006" xmlns:a14="http://schemas.microsoft.com/office/drawing/2010/main">
        <mc:Choice Requires="a14">
          <p:sp>
            <p:nvSpPr>
              <p:cNvPr id="5" name="テキスト ボックス 4"/>
              <p:cNvSpPr txBox="1"/>
              <p:nvPr/>
            </p:nvSpPr>
            <p:spPr>
              <a:xfrm>
                <a:off x="435834" y="1166334"/>
                <a:ext cx="4526111" cy="412934"/>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ここで，</a:t>
                </a:r>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𝑢</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m:t>
                        </m:r>
                      </m:sup>
                    </m:sSup>
                    <m:r>
                      <a:rPr lang="en-US" altLang="ja-JP" sz="2000" i="1">
                        <a:solidFill>
                          <a:prstClr val="black"/>
                        </a:solidFill>
                        <a:latin typeface="Cambria Math" panose="02040503050406030204" pitchFamily="18" charset="0"/>
                        <a:ea typeface="HG丸ｺﾞｼｯｸM-PRO" panose="020F0600000000000000" pitchFamily="50" charset="-128"/>
                      </a:rPr>
                      <m:t>=</m:t>
                    </m:r>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ja-JP" altLang="en-US" sz="2000" i="1">
                            <a:solidFill>
                              <a:prstClr val="black"/>
                            </a:solidFill>
                            <a:latin typeface="Cambria Math" panose="02040503050406030204" pitchFamily="18" charset="0"/>
                            <a:ea typeface="HG丸ｺﾞｼｯｸM-PRO" panose="020F0600000000000000" pitchFamily="50" charset="-128"/>
                          </a:rPr>
                          <m:t>𝜔</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m:t>
                        </m:r>
                      </m:sup>
                    </m:sSup>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𝑧</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の関係に着目</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35834" y="1166334"/>
                <a:ext cx="4526111" cy="412934"/>
              </a:xfrm>
              <a:prstGeom prst="rect">
                <a:avLst/>
              </a:prstGeom>
              <a:blipFill rotWithShape="0">
                <a:blip r:embed="rId2"/>
                <a:stretch>
                  <a:fillRect l="-1346" t="-7353" r="-942" b="-220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435834" y="1859213"/>
                <a:ext cx="7933582" cy="412934"/>
              </a:xfrm>
              <a:prstGeom prst="rect">
                <a:avLst/>
              </a:prstGeom>
              <a:noFill/>
            </p:spPr>
            <p:txBody>
              <a:bodyPr wrap="none" rtlCol="0">
                <a:spAutoFit/>
              </a:bodyPr>
              <a:lstStyle/>
              <a:p>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ja-JP" altLang="en-US" sz="2000" i="1">
                            <a:solidFill>
                              <a:prstClr val="black"/>
                            </a:solidFill>
                            <a:latin typeface="Cambria Math" panose="02040503050406030204" pitchFamily="18" charset="0"/>
                            <a:ea typeface="HG丸ｺﾞｼｯｸM-PRO" panose="020F0600000000000000" pitchFamily="50" charset="-128"/>
                          </a:rPr>
                          <m:t>𝜔</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m:t>
                        </m:r>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の変動は</a:t>
                </a:r>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𝑢</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m:t>
                        </m:r>
                      </m:sup>
                    </m:sSup>
                  </m:oMath>
                </a14:m>
                <a:r>
                  <a:rPr lang="ja-JP" altLang="en-US" sz="2000" dirty="0" err="1">
                    <a:solidFill>
                      <a:prstClr val="black"/>
                    </a:solidFill>
                    <a:latin typeface="HG丸ｺﾞｼｯｸM-PRO" panose="020F0600000000000000" pitchFamily="50" charset="-128"/>
                    <a:ea typeface="HG丸ｺﾞｼｯｸM-PRO" panose="020F0600000000000000" pitchFamily="50" charset="-128"/>
                  </a:rPr>
                  <a:t>の</a:t>
                </a:r>
                <a:r>
                  <a:rPr lang="ja-JP" altLang="en-US" sz="2000" dirty="0">
                    <a:solidFill>
                      <a:prstClr val="black"/>
                    </a:solidFill>
                    <a:latin typeface="HG丸ｺﾞｼｯｸM-PRO" panose="020F0600000000000000" pitchFamily="50" charset="-128"/>
                    <a:ea typeface="HG丸ｺﾞｼｯｸM-PRO" panose="020F0600000000000000" pitchFamily="50" charset="-128"/>
                  </a:rPr>
                  <a:t>値に直接影響を与えるので，チェインルールより</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435834" y="1859213"/>
                <a:ext cx="7933582" cy="412934"/>
              </a:xfrm>
              <a:prstGeom prst="rect">
                <a:avLst/>
              </a:prstGeom>
              <a:blipFill rotWithShape="0">
                <a:blip r:embed="rId3"/>
                <a:stretch>
                  <a:fillRect t="-8824" b="-220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テキスト ボックス 6"/>
              <p:cNvSpPr txBox="1"/>
              <p:nvPr/>
            </p:nvSpPr>
            <p:spPr>
              <a:xfrm>
                <a:off x="1795355" y="2552092"/>
                <a:ext cx="5592493" cy="572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ja-JP" altLang="en-US" i="1">
                                  <a:solidFill>
                                    <a:prstClr val="black"/>
                                  </a:solidFill>
                                  <a:latin typeface="Cambria Math" panose="02040503050406030204" pitchFamily="18" charset="0"/>
                                  <a:ea typeface="HG丸ｺﾞｼｯｸM-PRO" panose="020F0600000000000000" pitchFamily="50" charset="-128"/>
                                </a:rPr>
                                <m:t>𝜔</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ja-JP" altLang="en-US" i="1">
                                  <a:solidFill>
                                    <a:prstClr val="black"/>
                                  </a:solidFill>
                                  <a:latin typeface="Cambria Math" panose="02040503050406030204" pitchFamily="18" charset="0"/>
                                  <a:ea typeface="HG丸ｺﾞｼｯｸM-PRO" panose="020F0600000000000000" pitchFamily="50" charset="-128"/>
                                </a:rPr>
                                <m:t>𝜔</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r>
                        <a:rPr lang="en-US" altLang="ja-JP" i="1">
                          <a:solidFill>
                            <a:prstClr val="black"/>
                          </a:solidFill>
                          <a:latin typeface="Cambria Math" panose="02040503050406030204" pitchFamily="18" charset="0"/>
                          <a:ea typeface="HG丸ｺﾞｼｯｸM-PRO" panose="020F0600000000000000" pitchFamily="50" charset="-128"/>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𝑧</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p>
                      </m:sSup>
                      <m:r>
                        <a:rPr lang="en-US" altLang="ja-JP" i="1">
                          <a:solidFill>
                            <a:prstClr val="black"/>
                          </a:solidFill>
                          <a:latin typeface="Cambria Math" panose="02040503050406030204" pitchFamily="18" charset="0"/>
                          <a:ea typeface="Cambria Math" panose="02040503050406030204" pitchFamily="18" charset="0"/>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𝛿</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𝑙</m:t>
                              </m:r>
                            </m:e>
                          </m:d>
                        </m:sup>
                      </m:sSup>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𝑧</m:t>
                          </m:r>
                        </m:e>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e>
                          </m:d>
                        </m:sup>
                      </m:sSup>
                      <m:r>
                        <a:rPr lang="en-US" altLang="ja-JP" i="1">
                          <a:solidFill>
                            <a:prstClr val="black"/>
                          </a:solidFill>
                          <a:latin typeface="Cambria Math" panose="02040503050406030204" pitchFamily="18" charset="0"/>
                          <a:ea typeface="HG丸ｺﾞｼｯｸM-PRO" panose="020F0600000000000000" pitchFamily="50" charset="-128"/>
                        </a:rPr>
                        <m:t>           (6.8)</m:t>
                      </m:r>
                    </m:oMath>
                  </m:oMathPara>
                </a14:m>
                <a:endParaRPr lang="ja-JP" altLang="en-US"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1795355" y="2552092"/>
                <a:ext cx="5592493" cy="572786"/>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1480301" y="3404823"/>
                <a:ext cx="6222601" cy="544893"/>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つまり</a:t>
                </a:r>
                <a14:m>
                  <m:oMath xmlns:m="http://schemas.openxmlformats.org/officeDocument/2006/math">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ja-JP" altLang="en-US" sz="2000" i="1">
                            <a:solidFill>
                              <a:prstClr val="black"/>
                            </a:solidFill>
                            <a:latin typeface="Cambria Math" panose="02040503050406030204" pitchFamily="18" charset="0"/>
                            <a:ea typeface="Cambria Math" panose="02040503050406030204" pitchFamily="18" charset="0"/>
                          </a:rPr>
                          <m:t>𝛿</m:t>
                        </m:r>
                      </m:e>
                      <m:sup>
                        <m:d>
                          <m:dPr>
                            <m:ctrlPr>
                              <a:rPr lang="en-US" altLang="ja-JP" sz="2000" i="1">
                                <a:solidFill>
                                  <a:prstClr val="black"/>
                                </a:solidFill>
                                <a:latin typeface="Cambria Math" panose="02040503050406030204" pitchFamily="18" charset="0"/>
                                <a:ea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𝑙</m:t>
                            </m:r>
                          </m:e>
                        </m:d>
                      </m:sup>
                    </m:sSup>
                    <m:r>
                      <a:rPr lang="en-US" altLang="ja-JP" sz="2000" i="1">
                        <a:solidFill>
                          <a:prstClr val="black"/>
                        </a:solidFill>
                        <a:latin typeface="Cambria Math" panose="02040503050406030204" pitchFamily="18" charset="0"/>
                        <a:ea typeface="Cambria Math" panose="02040503050406030204" pitchFamily="18" charset="0"/>
                      </a:rPr>
                      <m:t>≡</m:t>
                    </m:r>
                    <m:f>
                      <m:fPr>
                        <m:ctrlPr>
                          <a:rPr lang="en-US" altLang="ja-JP" sz="2000" i="1">
                            <a:solidFill>
                              <a:prstClr val="black"/>
                            </a:solidFill>
                            <a:latin typeface="Cambria Math" panose="02040503050406030204" pitchFamily="18" charset="0"/>
                          </a:rPr>
                        </m:ctrlPr>
                      </m:fPr>
                      <m:num>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𝐸</m:t>
                        </m:r>
                      </m:num>
                      <m:den>
                        <m:r>
                          <a:rPr lang="en-US" altLang="ja-JP" sz="2000" i="1">
                            <a:solidFill>
                              <a:prstClr val="black"/>
                            </a:solidFill>
                            <a:latin typeface="Cambria Math" panose="02040503050406030204" pitchFamily="18" charset="0"/>
                          </a:rPr>
                          <m:t>𝜕</m:t>
                        </m:r>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𝑢</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m:t>
                            </m:r>
                          </m:sup>
                        </m:sSup>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という量が分かれば勾配が決定する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1480301" y="3404823"/>
                <a:ext cx="6222601" cy="544893"/>
              </a:xfrm>
              <a:prstGeom prst="rect">
                <a:avLst/>
              </a:prstGeom>
              <a:blipFill rotWithShape="0">
                <a:blip r:embed="rId5"/>
                <a:stretch>
                  <a:fillRect l="-1077" r="-294" b="-3371"/>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正方形/長方形 8"/>
              <p:cNvSpPr/>
              <p:nvPr/>
            </p:nvSpPr>
            <p:spPr>
              <a:xfrm>
                <a:off x="149552" y="4229661"/>
                <a:ext cx="8884099" cy="445635"/>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ところが</a:t>
                </a:r>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𝑢</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sup>
                    </m:sSup>
                    <m:r>
                      <a:rPr lang="en-US" altLang="ja-JP" sz="2000" i="1">
                        <a:solidFill>
                          <a:prstClr val="black"/>
                        </a:solidFill>
                        <a:latin typeface="Cambria Math" panose="02040503050406030204" pitchFamily="18" charset="0"/>
                        <a:ea typeface="HG丸ｺﾞｼｯｸM-PRO" panose="020F0600000000000000" pitchFamily="50" charset="-128"/>
                      </a:rPr>
                      <m:t>=</m:t>
                    </m:r>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ja-JP" altLang="en-US" sz="2000" i="1">
                            <a:solidFill>
                              <a:prstClr val="black"/>
                            </a:solidFill>
                            <a:latin typeface="Cambria Math" panose="02040503050406030204" pitchFamily="18" charset="0"/>
                            <a:ea typeface="HG丸ｺﾞｼｯｸM-PRO" panose="020F0600000000000000" pitchFamily="50" charset="-128"/>
                          </a:rPr>
                          <m:t>𝜔</m:t>
                        </m:r>
                      </m:e>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sup>
                    </m:sSup>
                    <m:r>
                      <a:rPr lang="en-US" altLang="ja-JP" sz="2000" i="1">
                        <a:solidFill>
                          <a:prstClr val="black"/>
                        </a:solidFill>
                        <a:latin typeface="Cambria Math" panose="02040503050406030204" pitchFamily="18" charset="0"/>
                        <a:ea typeface="HG丸ｺﾞｼｯｸM-PRO" panose="020F0600000000000000" pitchFamily="50" charset="-128"/>
                      </a:rPr>
                      <m:t>𝑓</m:t>
                    </m:r>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𝑢</m:t>
                            </m:r>
                          </m:e>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p>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なので，このデルタが次層の</a:t>
                </a:r>
                <a14:m>
                  <m:oMath xmlns:m="http://schemas.openxmlformats.org/officeDocument/2006/math">
                    <m:sSup>
                      <m:sSupPr>
                        <m:ctrlPr>
                          <a:rPr lang="en-US" altLang="ja-JP" sz="2000" i="1">
                            <a:solidFill>
                              <a:prstClr val="black"/>
                            </a:solidFill>
                            <a:latin typeface="Cambria Math" panose="02040503050406030204" pitchFamily="18" charset="0"/>
                            <a:ea typeface="Cambria Math" panose="02040503050406030204" pitchFamily="18" charset="0"/>
                          </a:rPr>
                        </m:ctrlPr>
                      </m:sSupPr>
                      <m:e>
                        <m:r>
                          <a:rPr lang="ja-JP" altLang="en-US" sz="2000" i="1">
                            <a:solidFill>
                              <a:prstClr val="black"/>
                            </a:solidFill>
                            <a:latin typeface="Cambria Math" panose="02040503050406030204" pitchFamily="18" charset="0"/>
                            <a:ea typeface="Cambria Math" panose="02040503050406030204" pitchFamily="18" charset="0"/>
                          </a:rPr>
                          <m:t>𝛿</m:t>
                        </m:r>
                      </m:e>
                      <m:sup>
                        <m:d>
                          <m:dPr>
                            <m:ctrlPr>
                              <a:rPr lang="en-US" altLang="ja-JP" sz="2000" i="1">
                                <a:solidFill>
                                  <a:prstClr val="black"/>
                                </a:solidFill>
                                <a:latin typeface="Cambria Math" panose="02040503050406030204" pitchFamily="18" charset="0"/>
                                <a:ea typeface="Cambria Math" panose="02040503050406030204" pitchFamily="18" charset="0"/>
                              </a:rPr>
                            </m:ctrlPr>
                          </m:dPr>
                          <m:e>
                            <m:r>
                              <a:rPr lang="en-US" altLang="ja-JP" sz="2000" i="1">
                                <a:solidFill>
                                  <a:prstClr val="black"/>
                                </a:solidFill>
                                <a:latin typeface="Cambria Math" panose="02040503050406030204" pitchFamily="18" charset="0"/>
                                <a:ea typeface="Cambria Math" panose="02040503050406030204" pitchFamily="18" charset="0"/>
                              </a:rPr>
                              <m:t>𝑙</m:t>
                            </m:r>
                            <m:r>
                              <a:rPr lang="en-US" altLang="ja-JP" sz="2000" i="1">
                                <a:solidFill>
                                  <a:prstClr val="black"/>
                                </a:solidFill>
                                <a:latin typeface="Cambria Math" panose="02040503050406030204" pitchFamily="18" charset="0"/>
                                <a:ea typeface="Cambria Math" panose="02040503050406030204" pitchFamily="18" charset="0"/>
                              </a:rPr>
                              <m:t>+1</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と関係する</a:t>
                </a:r>
                <a:endParaRPr lang="ja-JP" altLang="en-US" sz="2000" dirty="0">
                  <a:solidFill>
                    <a:prstClr val="black"/>
                  </a:solidFill>
                </a:endParaRPr>
              </a:p>
            </p:txBody>
          </p:sp>
        </mc:Choice>
        <mc:Fallback xmlns="">
          <p:sp>
            <p:nvSpPr>
              <p:cNvPr id="9" name="正方形/長方形 8"/>
              <p:cNvSpPr>
                <a:spLocks noRot="1" noChangeAspect="1" noMove="1" noResize="1" noEditPoints="1" noAdjustHandles="1" noChangeArrowheads="1" noChangeShapeType="1" noTextEdit="1"/>
              </p:cNvSpPr>
              <p:nvPr/>
            </p:nvSpPr>
            <p:spPr>
              <a:xfrm>
                <a:off x="149552" y="4229661"/>
                <a:ext cx="8884099" cy="445635"/>
              </a:xfrm>
              <a:prstGeom prst="rect">
                <a:avLst/>
              </a:prstGeom>
              <a:blipFill rotWithShape="0">
                <a:blip r:embed="rId6"/>
                <a:stretch>
                  <a:fillRect l="-755" t="-6849" b="-1506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0" name="テキスト ボックス 9"/>
              <p:cNvSpPr txBox="1"/>
              <p:nvPr/>
            </p:nvSpPr>
            <p:spPr>
              <a:xfrm>
                <a:off x="2035998" y="4955241"/>
                <a:ext cx="5111207" cy="5727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𝛿</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𝑙</m:t>
                              </m:r>
                            </m:e>
                          </m:d>
                        </m:sup>
                      </m:s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p>
                          </m:sSup>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ea typeface="HG丸ｺﾞｼｯｸM-PRO" panose="020F0600000000000000" pitchFamily="50" charset="-128"/>
                                </a:rPr>
                              </m:ctrlPr>
                            </m:sSupPr>
                            <m:e>
                              <m:r>
                                <a:rPr lang="en-US" altLang="ja-JP" i="1">
                                  <a:solidFill>
                                    <a:prstClr val="black"/>
                                  </a:solidFill>
                                  <a:latin typeface="Cambria Math" panose="02040503050406030204" pitchFamily="18" charset="0"/>
                                  <a:ea typeface="HG丸ｺﾞｼｯｸM-PRO" panose="020F0600000000000000" pitchFamily="50" charset="-128"/>
                                </a:rPr>
                                <m:t>𝑢</m:t>
                              </m:r>
                            </m:e>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p>
                        </m:den>
                      </m:f>
                      <m:r>
                        <a:rPr lang="en-US" altLang="ja-JP" i="1">
                          <a:solidFill>
                            <a:prstClr val="black"/>
                          </a:solidFill>
                          <a:latin typeface="Cambria Math" panose="02040503050406030204" pitchFamily="18" charset="0"/>
                          <a:ea typeface="HG丸ｺﾞｼｯｸM-PRO" panose="020F0600000000000000" pitchFamily="50" charset="-128"/>
                        </a:rPr>
                        <m:t>=</m:t>
                      </m:r>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𝛿</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𝑙</m:t>
                              </m:r>
                              <m:r>
                                <a:rPr lang="en-US" altLang="ja-JP" i="1">
                                  <a:solidFill>
                                    <a:prstClr val="black"/>
                                  </a:solidFill>
                                  <a:latin typeface="Cambria Math" panose="02040503050406030204" pitchFamily="18" charset="0"/>
                                  <a:ea typeface="Cambria Math" panose="02040503050406030204" pitchFamily="18" charset="0"/>
                                </a:rPr>
                                <m:t>+1</m:t>
                              </m:r>
                            </m:e>
                          </m:d>
                        </m:sup>
                      </m:sSup>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ja-JP" altLang="en-US" i="1">
                              <a:solidFill>
                                <a:prstClr val="black"/>
                              </a:solidFill>
                              <a:latin typeface="Cambria Math" panose="02040503050406030204" pitchFamily="18" charset="0"/>
                              <a:ea typeface="Cambria Math" panose="02040503050406030204" pitchFamily="18" charset="0"/>
                            </a:rPr>
                            <m:t>𝜔</m:t>
                          </m:r>
                        </m:e>
                        <m:sup>
                          <m:r>
                            <a:rPr lang="en-US" altLang="ja-JP" i="1">
                              <a:solidFill>
                                <a:prstClr val="black"/>
                              </a:solidFill>
                              <a:latin typeface="Cambria Math" panose="02040503050406030204" pitchFamily="18" charset="0"/>
                              <a:ea typeface="Cambria Math" panose="02040503050406030204" pitchFamily="18" charset="0"/>
                            </a:rPr>
                            <m:t>𝑙</m:t>
                          </m:r>
                          <m:r>
                            <a:rPr lang="en-US" altLang="ja-JP" i="1">
                              <a:solidFill>
                                <a:prstClr val="black"/>
                              </a:solidFill>
                              <a:latin typeface="Cambria Math" panose="02040503050406030204" pitchFamily="18" charset="0"/>
                              <a:ea typeface="Cambria Math" panose="02040503050406030204" pitchFamily="18" charset="0"/>
                            </a:rPr>
                            <m:t>+1</m:t>
                          </m:r>
                        </m:sup>
                      </m:sSup>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𝑓</m:t>
                          </m:r>
                        </m:e>
                        <m:sup>
                          <m:r>
                            <a:rPr lang="en-US" altLang="ja-JP" i="1">
                              <a:solidFill>
                                <a:prstClr val="black"/>
                              </a:solidFill>
                              <a:latin typeface="Cambria Math" panose="02040503050406030204" pitchFamily="18" charset="0"/>
                              <a:ea typeface="Cambria Math" panose="02040503050406030204" pitchFamily="18" charset="0"/>
                            </a:rPr>
                            <m:t>′</m:t>
                          </m:r>
                        </m:sup>
                      </m:sSup>
                      <m:d>
                        <m:dPr>
                          <m:ctrlPr>
                            <a:rPr lang="en-US" altLang="ja-JP" i="1">
                              <a:solidFill>
                                <a:prstClr val="black"/>
                              </a:solidFill>
                              <a:latin typeface="Cambria Math" panose="02040503050406030204" pitchFamily="18" charset="0"/>
                              <a:ea typeface="Cambria Math" panose="02040503050406030204" pitchFamily="18" charset="0"/>
                            </a:rPr>
                          </m:ctrlPr>
                        </m:dPr>
                        <m:e>
                          <m:sSup>
                            <m:sSupPr>
                              <m:ctrlPr>
                                <a:rPr lang="en-US" altLang="ja-JP" i="1">
                                  <a:solidFill>
                                    <a:prstClr val="black"/>
                                  </a:solidFill>
                                  <a:latin typeface="Cambria Math" panose="02040503050406030204" pitchFamily="18" charset="0"/>
                                  <a:ea typeface="Cambria Math" panose="02040503050406030204" pitchFamily="18" charset="0"/>
                                </a:rPr>
                              </m:ctrlPr>
                            </m:sSupPr>
                            <m:e>
                              <m:r>
                                <a:rPr lang="en-US" altLang="ja-JP" i="1">
                                  <a:solidFill>
                                    <a:prstClr val="black"/>
                                  </a:solidFill>
                                  <a:latin typeface="Cambria Math" panose="02040503050406030204" pitchFamily="18" charset="0"/>
                                  <a:ea typeface="Cambria Math" panose="02040503050406030204" pitchFamily="18" charset="0"/>
                                </a:rPr>
                                <m:t>𝑢</m:t>
                              </m:r>
                            </m:e>
                            <m:sup>
                              <m:d>
                                <m:dPr>
                                  <m:ctrlPr>
                                    <a:rPr lang="en-US" altLang="ja-JP" i="1">
                                      <a:solidFill>
                                        <a:prstClr val="black"/>
                                      </a:solidFill>
                                      <a:latin typeface="Cambria Math" panose="02040503050406030204" pitchFamily="18" charset="0"/>
                                      <a:ea typeface="Cambria Math" panose="02040503050406030204" pitchFamily="18" charset="0"/>
                                    </a:rPr>
                                  </m:ctrlPr>
                                </m:dPr>
                                <m:e>
                                  <m:r>
                                    <a:rPr lang="en-US" altLang="ja-JP" i="1">
                                      <a:solidFill>
                                        <a:prstClr val="black"/>
                                      </a:solidFill>
                                      <a:latin typeface="Cambria Math" panose="02040503050406030204" pitchFamily="18" charset="0"/>
                                      <a:ea typeface="Cambria Math" panose="02040503050406030204" pitchFamily="18" charset="0"/>
                                    </a:rPr>
                                    <m:t>𝑙</m:t>
                                  </m:r>
                                </m:e>
                              </m:d>
                            </m:sup>
                          </m:sSup>
                        </m:e>
                      </m:d>
                      <m:r>
                        <a:rPr lang="en-US" altLang="ja-JP" i="1">
                          <a:solidFill>
                            <a:prstClr val="black"/>
                          </a:solidFill>
                          <a:latin typeface="Cambria Math" panose="02040503050406030204" pitchFamily="18" charset="0"/>
                          <a:ea typeface="HG丸ｺﾞｼｯｸM-PRO" panose="020F0600000000000000" pitchFamily="50" charset="-128"/>
                        </a:rPr>
                        <m:t>           (6.9)</m:t>
                      </m:r>
                    </m:oMath>
                  </m:oMathPara>
                </a14:m>
                <a:endParaRPr lang="ja-JP" altLang="en-US" dirty="0">
                  <a:solidFill>
                    <a:prstClr val="black"/>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035998" y="4955241"/>
                <a:ext cx="5111207" cy="572786"/>
              </a:xfrm>
              <a:prstGeom prst="rect">
                <a:avLst/>
              </a:prstGeom>
              <a:blipFill rotWithShape="0">
                <a:blip r:embed="rId7"/>
                <a:stretch>
                  <a:fillRect/>
                </a:stretch>
              </a:blipFill>
            </p:spPr>
            <p:txBody>
              <a:bodyPr/>
              <a:lstStyle/>
              <a:p>
                <a:r>
                  <a:rPr lang="ja-JP" altLang="en-US">
                    <a:noFill/>
                  </a:rPr>
                  <a:t> </a:t>
                </a:r>
              </a:p>
            </p:txBody>
          </p:sp>
        </mc:Fallback>
      </mc:AlternateContent>
      <p:sp>
        <p:nvSpPr>
          <p:cNvPr id="11" name="テキスト ボックス 10"/>
          <p:cNvSpPr txBox="1"/>
          <p:nvPr/>
        </p:nvSpPr>
        <p:spPr>
          <a:xfrm>
            <a:off x="171555" y="5807972"/>
            <a:ext cx="8840092" cy="707886"/>
          </a:xfrm>
          <a:prstGeom prst="rect">
            <a:avLst/>
          </a:prstGeom>
          <a:noFill/>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これを漸化式として出力側から入力側に向けて順次解いていき勾配を求める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　⇒誤差逆伝播法の考え方</a:t>
            </a:r>
          </a:p>
        </p:txBody>
      </p:sp>
    </p:spTree>
    <p:extLst>
      <p:ext uri="{BB962C8B-B14F-4D97-AF65-F5344CB8AC3E}">
        <p14:creationId xmlns:p14="http://schemas.microsoft.com/office/powerpoint/2010/main" val="8702492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72</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p:sp>
        <p:nvSpPr>
          <p:cNvPr id="4" name="テキスト ボックス 3"/>
          <p:cNvSpPr txBox="1"/>
          <p:nvPr/>
        </p:nvSpPr>
        <p:spPr>
          <a:xfrm>
            <a:off x="3582671" y="1250579"/>
            <a:ext cx="1980029"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処理のイメージ</a:t>
            </a:r>
          </a:p>
        </p:txBody>
      </p:sp>
      <p:pic>
        <p:nvPicPr>
          <p:cNvPr id="5" name="図 4"/>
          <p:cNvPicPr>
            <a:picLocks noChangeAspect="1"/>
          </p:cNvPicPr>
          <p:nvPr/>
        </p:nvPicPr>
        <p:blipFill rotWithShape="1">
          <a:blip r:embed="rId2"/>
          <a:srcRect l="48318" t="35279" r="10187" b="8022"/>
          <a:stretch/>
        </p:blipFill>
        <p:spPr>
          <a:xfrm>
            <a:off x="350378" y="2084839"/>
            <a:ext cx="8444617" cy="3521202"/>
          </a:xfrm>
          <a:prstGeom prst="rect">
            <a:avLst/>
          </a:prstGeom>
        </p:spPr>
      </p:pic>
      <p:sp>
        <p:nvSpPr>
          <p:cNvPr id="7" name="テキスト ボックス 6"/>
          <p:cNvSpPr txBox="1"/>
          <p:nvPr/>
        </p:nvSpPr>
        <p:spPr>
          <a:xfrm>
            <a:off x="201427" y="1777062"/>
            <a:ext cx="1800493" cy="307777"/>
          </a:xfrm>
          <a:prstGeom prst="rect">
            <a:avLst/>
          </a:prstGeom>
          <a:noFill/>
        </p:spPr>
        <p:txBody>
          <a:bodyPr wrap="none" rtlCol="0">
            <a:spAutoFit/>
          </a:bodyPr>
          <a:lstStyle/>
          <a:p>
            <a:pPr algn="ctr"/>
            <a:r>
              <a:rPr lang="ja-JP" altLang="en-US" sz="1400" dirty="0">
                <a:solidFill>
                  <a:prstClr val="black"/>
                </a:solidFill>
                <a:latin typeface="HG丸ｺﾞｼｯｸM-PRO" panose="020F0600000000000000" pitchFamily="50" charset="-128"/>
                <a:ea typeface="HG丸ｺﾞｼｯｸM-PRO" panose="020F0600000000000000" pitchFamily="50" charset="-128"/>
              </a:rPr>
              <a:t>トレーニングデータ</a:t>
            </a:r>
          </a:p>
        </p:txBody>
      </p:sp>
    </p:spTree>
    <p:extLst>
      <p:ext uri="{BB962C8B-B14F-4D97-AF65-F5344CB8AC3E}">
        <p14:creationId xmlns:p14="http://schemas.microsoft.com/office/powerpoint/2010/main" val="175860776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73</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p:sp>
        <p:nvSpPr>
          <p:cNvPr id="4" name="テキスト ボックス 3"/>
          <p:cNvSpPr txBox="1"/>
          <p:nvPr/>
        </p:nvSpPr>
        <p:spPr>
          <a:xfrm>
            <a:off x="1238399" y="1166639"/>
            <a:ext cx="6596678"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巨大な合成関数の微分を一挙に計算せず分割して行った</a:t>
            </a:r>
          </a:p>
        </p:txBody>
      </p:sp>
      <mc:AlternateContent xmlns:mc="http://schemas.openxmlformats.org/markup-compatibility/2006" xmlns:a14="http://schemas.microsoft.com/office/drawing/2010/main">
        <mc:Choice Requires="a14">
          <p:sp>
            <p:nvSpPr>
              <p:cNvPr id="7" name="テキスト ボックス 6"/>
              <p:cNvSpPr txBox="1"/>
              <p:nvPr/>
            </p:nvSpPr>
            <p:spPr>
              <a:xfrm>
                <a:off x="511309" y="1657863"/>
                <a:ext cx="8050858" cy="826701"/>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注目している重み</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ja-JP" altLang="en-US" sz="2000" i="1">
                            <a:solidFill>
                              <a:prstClr val="black"/>
                            </a:solidFill>
                            <a:latin typeface="Cambria Math" panose="02040503050406030204" pitchFamily="18" charset="0"/>
                          </a:rPr>
                          <m:t>𝜔</m:t>
                        </m:r>
                      </m:e>
                      <m:sub>
                        <m:r>
                          <a:rPr lang="en-US" altLang="ja-JP" sz="2000" i="1">
                            <a:solidFill>
                              <a:prstClr val="black"/>
                            </a:solidFill>
                            <a:latin typeface="Cambria Math" panose="02040503050406030204" pitchFamily="18" charset="0"/>
                          </a:rPr>
                          <m:t>𝑗𝑖</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の変動がネットワークの局所的な構造を通して</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周囲にどれくらいの影響を与えるのかを把握する</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11309" y="1657863"/>
                <a:ext cx="8050858" cy="826701"/>
              </a:xfrm>
              <a:prstGeom prst="rect">
                <a:avLst/>
              </a:prstGeom>
              <a:blipFill rotWithShape="0">
                <a:blip r:embed="rId2"/>
                <a:stretch>
                  <a:fillRect l="-454" r="-379" b="-11765"/>
                </a:stretch>
              </a:blipFill>
            </p:spPr>
            <p:txBody>
              <a:bodyPr/>
              <a:lstStyle/>
              <a:p>
                <a:r>
                  <a:rPr lang="ja-JP" altLang="en-US">
                    <a:noFill/>
                  </a:rPr>
                  <a:t> </a:t>
                </a:r>
              </a:p>
            </p:txBody>
          </p:sp>
        </mc:Fallback>
      </mc:AlternateContent>
      <p:grpSp>
        <p:nvGrpSpPr>
          <p:cNvPr id="5" name="グループ化 4"/>
          <p:cNvGrpSpPr/>
          <p:nvPr/>
        </p:nvGrpSpPr>
        <p:grpSpPr>
          <a:xfrm>
            <a:off x="496424" y="2559912"/>
            <a:ext cx="8080629" cy="3953934"/>
            <a:chOff x="504379" y="2559912"/>
            <a:chExt cx="8080629" cy="3953934"/>
          </a:xfrm>
        </p:grpSpPr>
        <p:grpSp>
          <p:nvGrpSpPr>
            <p:cNvPr id="61" name="グループ化 60"/>
            <p:cNvGrpSpPr/>
            <p:nvPr/>
          </p:nvGrpSpPr>
          <p:grpSpPr>
            <a:xfrm>
              <a:off x="1732446" y="2791809"/>
              <a:ext cx="5802101" cy="3722037"/>
              <a:chOff x="1510254" y="2791809"/>
              <a:chExt cx="5802101" cy="3722037"/>
            </a:xfrm>
          </p:grpSpPr>
          <p:grpSp>
            <p:nvGrpSpPr>
              <p:cNvPr id="59" name="グループ化 58"/>
              <p:cNvGrpSpPr/>
              <p:nvPr/>
            </p:nvGrpSpPr>
            <p:grpSpPr>
              <a:xfrm>
                <a:off x="2917197" y="2791809"/>
                <a:ext cx="3017397" cy="3422619"/>
                <a:chOff x="2921507" y="3179293"/>
                <a:chExt cx="3017397" cy="3422619"/>
              </a:xfrm>
            </p:grpSpPr>
            <mc:AlternateContent xmlns:mc="http://schemas.openxmlformats.org/markup-compatibility/2006" xmlns:a14="http://schemas.microsoft.com/office/drawing/2010/main">
              <mc:Choice Requires="a14">
                <p:sp>
                  <p:nvSpPr>
                    <p:cNvPr id="8" name="正方形/長方形 7"/>
                    <p:cNvSpPr/>
                    <p:nvPr/>
                  </p:nvSpPr>
                  <p:spPr>
                    <a:xfrm>
                      <a:off x="3794549" y="3671890"/>
                      <a:ext cx="625043" cy="4762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3794549" y="3671890"/>
                      <a:ext cx="625043" cy="476221"/>
                    </a:xfrm>
                    <a:prstGeom prst="rect">
                      <a:avLst/>
                    </a:prstGeom>
                    <a:blipFill rotWithShape="0">
                      <a:blip r:embed="rId3"/>
                      <a:stretch>
                        <a:fillRect b="-6410"/>
                      </a:stretch>
                    </a:blipFill>
                  </p:spPr>
                  <p:txBody>
                    <a:bodyPr/>
                    <a:lstStyle/>
                    <a:p>
                      <a:r>
                        <a:rPr lang="ja-JP" altLang="en-US">
                          <a:noFill/>
                        </a:rPr>
                        <a:t> </a:t>
                      </a:r>
                    </a:p>
                  </p:txBody>
                </p:sp>
              </mc:Fallback>
            </mc:AlternateContent>
            <p:grpSp>
              <p:nvGrpSpPr>
                <p:cNvPr id="22" name="グループ化 21"/>
                <p:cNvGrpSpPr/>
                <p:nvPr/>
              </p:nvGrpSpPr>
              <p:grpSpPr>
                <a:xfrm>
                  <a:off x="5024504" y="5318180"/>
                  <a:ext cx="914400" cy="914400"/>
                  <a:chOff x="5271046" y="4577696"/>
                  <a:chExt cx="914400" cy="914400"/>
                </a:xfrm>
              </p:grpSpPr>
              <p:sp>
                <p:nvSpPr>
                  <p:cNvPr id="9" name="円/楕円 8"/>
                  <p:cNvSpPr/>
                  <p:nvPr/>
                </p:nvSpPr>
                <p:spPr>
                  <a:xfrm>
                    <a:off x="5271046" y="4577696"/>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1" name="直線コネクタ 10"/>
                  <p:cNvCxnSpPr>
                    <a:stCxn id="9" idx="4"/>
                    <a:endCxn id="9" idx="0"/>
                  </p:cNvCxnSpPr>
                  <p:nvPr/>
                </p:nvCxnSpPr>
                <p:spPr>
                  <a:xfrm flipV="1">
                    <a:off x="5728246" y="4577696"/>
                    <a:ext cx="0" cy="9144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0" name="グループ化 19"/>
                <p:cNvGrpSpPr/>
                <p:nvPr/>
              </p:nvGrpSpPr>
              <p:grpSpPr>
                <a:xfrm>
                  <a:off x="2921507" y="3179293"/>
                  <a:ext cx="914400" cy="914400"/>
                  <a:chOff x="2684041" y="2847841"/>
                  <a:chExt cx="914400" cy="914400"/>
                </a:xfrm>
              </p:grpSpPr>
              <p:sp>
                <p:nvSpPr>
                  <p:cNvPr id="14" name="円/楕円 13"/>
                  <p:cNvSpPr/>
                  <p:nvPr/>
                </p:nvSpPr>
                <p:spPr>
                  <a:xfrm>
                    <a:off x="2684041" y="2847841"/>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5" name="直線コネクタ 14"/>
                  <p:cNvCxnSpPr>
                    <a:stCxn id="14" idx="4"/>
                    <a:endCxn id="14" idx="0"/>
                  </p:cNvCxnSpPr>
                  <p:nvPr/>
                </p:nvCxnSpPr>
                <p:spPr>
                  <a:xfrm flipV="1">
                    <a:off x="3141241" y="2847841"/>
                    <a:ext cx="0" cy="914400"/>
                  </a:xfrm>
                  <a:prstGeom prst="line">
                    <a:avLst/>
                  </a:prstGeom>
                  <a:ln w="19050"/>
                </p:spPr>
                <p:style>
                  <a:lnRef idx="1">
                    <a:schemeClr val="dk1"/>
                  </a:lnRef>
                  <a:fillRef idx="0">
                    <a:schemeClr val="dk1"/>
                  </a:fillRef>
                  <a:effectRef idx="0">
                    <a:schemeClr val="dk1"/>
                  </a:effectRef>
                  <a:fontRef idx="minor">
                    <a:schemeClr val="tx1"/>
                  </a:fontRef>
                </p:style>
              </p:cxnSp>
            </p:grpSp>
            <p:grpSp>
              <p:nvGrpSpPr>
                <p:cNvPr id="21" name="グループ化 20"/>
                <p:cNvGrpSpPr/>
                <p:nvPr/>
              </p:nvGrpSpPr>
              <p:grpSpPr>
                <a:xfrm>
                  <a:off x="3959851" y="4236833"/>
                  <a:ext cx="914400" cy="914400"/>
                  <a:chOff x="3952196" y="3663296"/>
                  <a:chExt cx="914400" cy="914400"/>
                </a:xfrm>
              </p:grpSpPr>
              <p:sp>
                <p:nvSpPr>
                  <p:cNvPr id="16" name="円/楕円 15"/>
                  <p:cNvSpPr/>
                  <p:nvPr/>
                </p:nvSpPr>
                <p:spPr>
                  <a:xfrm>
                    <a:off x="3952196" y="3663296"/>
                    <a:ext cx="914400" cy="914400"/>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cxnSp>
                <p:nvCxnSpPr>
                  <p:cNvPr id="17" name="直線コネクタ 16"/>
                  <p:cNvCxnSpPr>
                    <a:stCxn id="16" idx="4"/>
                    <a:endCxn id="16" idx="0"/>
                  </p:cNvCxnSpPr>
                  <p:nvPr/>
                </p:nvCxnSpPr>
                <p:spPr>
                  <a:xfrm flipV="1">
                    <a:off x="4409396" y="3663296"/>
                    <a:ext cx="0" cy="914400"/>
                  </a:xfrm>
                  <a:prstGeom prst="line">
                    <a:avLst/>
                  </a:prstGeom>
                  <a:ln w="19050"/>
                </p:spPr>
                <p:style>
                  <a:lnRef idx="1">
                    <a:schemeClr val="dk1"/>
                  </a:lnRef>
                  <a:fillRef idx="0">
                    <a:schemeClr val="dk1"/>
                  </a:fillRef>
                  <a:effectRef idx="0">
                    <a:schemeClr val="dk1"/>
                  </a:effectRef>
                  <a:fontRef idx="minor">
                    <a:schemeClr val="tx1"/>
                  </a:fontRef>
                </p:style>
              </p:cxnSp>
            </p:grpSp>
            <p:cxnSp>
              <p:nvCxnSpPr>
                <p:cNvPr id="24" name="直線矢印コネクタ 23"/>
                <p:cNvCxnSpPr>
                  <a:stCxn id="14" idx="5"/>
                  <a:endCxn id="16" idx="1"/>
                </p:cNvCxnSpPr>
                <p:nvPr/>
              </p:nvCxnSpPr>
              <p:spPr>
                <a:xfrm>
                  <a:off x="3701996" y="3959782"/>
                  <a:ext cx="391766" cy="41096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0" name="直線矢印コネクタ 29"/>
                <p:cNvCxnSpPr>
                  <a:endCxn id="16" idx="2"/>
                </p:cNvCxnSpPr>
                <p:nvPr/>
              </p:nvCxnSpPr>
              <p:spPr>
                <a:xfrm flipV="1">
                  <a:off x="3293247" y="4694033"/>
                  <a:ext cx="666604" cy="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3" name="直線矢印コネクタ 32"/>
                <p:cNvCxnSpPr>
                  <a:endCxn id="16" idx="3"/>
                </p:cNvCxnSpPr>
                <p:nvPr/>
              </p:nvCxnSpPr>
              <p:spPr>
                <a:xfrm flipV="1">
                  <a:off x="3593625" y="5017322"/>
                  <a:ext cx="500137" cy="4572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8" name="直線矢印コネクタ 37"/>
                <p:cNvCxnSpPr>
                  <a:stCxn id="16" idx="5"/>
                  <a:endCxn id="9" idx="1"/>
                </p:cNvCxnSpPr>
                <p:nvPr/>
              </p:nvCxnSpPr>
              <p:spPr>
                <a:xfrm>
                  <a:off x="4740340" y="5017322"/>
                  <a:ext cx="418075" cy="43476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9" name="直線矢印コネクタ 38"/>
                <p:cNvCxnSpPr>
                  <a:stCxn id="16" idx="6"/>
                </p:cNvCxnSpPr>
                <p:nvPr/>
              </p:nvCxnSpPr>
              <p:spPr>
                <a:xfrm flipV="1">
                  <a:off x="4874251" y="4691641"/>
                  <a:ext cx="697607"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0" name="直線矢印コネクタ 39"/>
                <p:cNvCxnSpPr>
                  <a:stCxn id="16" idx="7"/>
                </p:cNvCxnSpPr>
                <p:nvPr/>
              </p:nvCxnSpPr>
              <p:spPr>
                <a:xfrm flipV="1">
                  <a:off x="4740340" y="3901613"/>
                  <a:ext cx="568328" cy="4691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46" name="テキスト ボックス 45"/>
                <p:cNvSpPr txBox="1"/>
                <p:nvPr/>
              </p:nvSpPr>
              <p:spPr>
                <a:xfrm>
                  <a:off x="3444854" y="4136178"/>
                  <a:ext cx="461665" cy="438582"/>
                </a:xfrm>
                <a:prstGeom prst="rect">
                  <a:avLst/>
                </a:prstGeom>
                <a:noFill/>
              </p:spPr>
              <p:txBody>
                <a:bodyPr vert="eaVert" wrap="none" rtlCol="0">
                  <a:spAutoFit/>
                </a:bodyPr>
                <a:lstStyle/>
                <a:p>
                  <a:pPr algn="ctr"/>
                  <a:r>
                    <a:rPr lang="ja-JP" altLang="en-US" dirty="0">
                      <a:solidFill>
                        <a:prstClr val="black"/>
                      </a:solidFill>
                    </a:rPr>
                    <a:t>・・・</a:t>
                  </a:r>
                </a:p>
              </p:txBody>
            </p:sp>
            <p:sp>
              <p:nvSpPr>
                <p:cNvPr id="47" name="テキスト ボックス 46"/>
                <p:cNvSpPr txBox="1"/>
                <p:nvPr/>
              </p:nvSpPr>
              <p:spPr>
                <a:xfrm>
                  <a:off x="3444854" y="4782756"/>
                  <a:ext cx="461665" cy="438582"/>
                </a:xfrm>
                <a:prstGeom prst="rect">
                  <a:avLst/>
                </a:prstGeom>
                <a:noFill/>
              </p:spPr>
              <p:txBody>
                <a:bodyPr vert="eaVert" wrap="none" rtlCol="0">
                  <a:spAutoFit/>
                </a:bodyPr>
                <a:lstStyle/>
                <a:p>
                  <a:pPr algn="ctr"/>
                  <a:r>
                    <a:rPr lang="ja-JP" altLang="en-US" dirty="0">
                      <a:solidFill>
                        <a:prstClr val="black"/>
                      </a:solidFill>
                    </a:rPr>
                    <a:t>・・・</a:t>
                  </a:r>
                </a:p>
              </p:txBody>
            </p:sp>
            <p:sp>
              <p:nvSpPr>
                <p:cNvPr id="50" name="テキスト ボックス 49"/>
                <p:cNvSpPr txBox="1"/>
                <p:nvPr/>
              </p:nvSpPr>
              <p:spPr>
                <a:xfrm>
                  <a:off x="4873619" y="4136178"/>
                  <a:ext cx="461665" cy="438582"/>
                </a:xfrm>
                <a:prstGeom prst="rect">
                  <a:avLst/>
                </a:prstGeom>
                <a:noFill/>
              </p:spPr>
              <p:txBody>
                <a:bodyPr vert="eaVert" wrap="none" rtlCol="0">
                  <a:spAutoFit/>
                </a:bodyPr>
                <a:lstStyle/>
                <a:p>
                  <a:pPr algn="ctr"/>
                  <a:r>
                    <a:rPr lang="ja-JP" altLang="en-US" dirty="0">
                      <a:solidFill>
                        <a:prstClr val="black"/>
                      </a:solidFill>
                    </a:rPr>
                    <a:t>・・・</a:t>
                  </a:r>
                </a:p>
              </p:txBody>
            </p:sp>
            <p:sp>
              <p:nvSpPr>
                <p:cNvPr id="51" name="テキスト ボックス 50"/>
                <p:cNvSpPr txBox="1"/>
                <p:nvPr/>
              </p:nvSpPr>
              <p:spPr>
                <a:xfrm>
                  <a:off x="4873619" y="4782756"/>
                  <a:ext cx="461665" cy="438582"/>
                </a:xfrm>
                <a:prstGeom prst="rect">
                  <a:avLst/>
                </a:prstGeom>
                <a:noFill/>
              </p:spPr>
              <p:txBody>
                <a:bodyPr vert="eaVert" wrap="none" rtlCol="0">
                  <a:spAutoFit/>
                </a:bodyPr>
                <a:lstStyle/>
                <a:p>
                  <a:pPr algn="ctr"/>
                  <a:r>
                    <a:rPr lang="ja-JP" altLang="en-US" dirty="0">
                      <a:solidFill>
                        <a:prstClr val="black"/>
                      </a:solidFill>
                    </a:rPr>
                    <a:t>・・・</a:t>
                  </a:r>
                </a:p>
              </p:txBody>
            </p:sp>
            <mc:AlternateContent xmlns:mc="http://schemas.openxmlformats.org/markup-compatibility/2006" xmlns:a14="http://schemas.microsoft.com/office/drawing/2010/main">
              <mc:Choice Requires="a14">
                <p:sp>
                  <p:nvSpPr>
                    <p:cNvPr id="52" name="正方形/長方形 51"/>
                    <p:cNvSpPr/>
                    <p:nvPr/>
                  </p:nvSpPr>
                  <p:spPr>
                    <a:xfrm>
                      <a:off x="3216859" y="4065123"/>
                      <a:ext cx="318613"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𝑖</m:t>
                            </m:r>
                          </m:oMath>
                        </m:oMathPara>
                      </a14:m>
                      <a:endParaRPr lang="ja-JP" altLang="en-US" dirty="0">
                        <a:solidFill>
                          <a:prstClr val="black"/>
                        </a:solidFill>
                      </a:endParaRPr>
                    </a:p>
                  </p:txBody>
                </p:sp>
              </mc:Choice>
              <mc:Fallback xmlns="">
                <p:sp>
                  <p:nvSpPr>
                    <p:cNvPr id="52" name="正方形/長方形 51"/>
                    <p:cNvSpPr>
                      <a:spLocks noRot="1" noChangeAspect="1" noMove="1" noResize="1" noEditPoints="1" noAdjustHandles="1" noChangeArrowheads="1" noChangeShapeType="1" noTextEdit="1"/>
                    </p:cNvSpPr>
                    <p:nvPr/>
                  </p:nvSpPr>
                  <p:spPr>
                    <a:xfrm>
                      <a:off x="3216859" y="4065123"/>
                      <a:ext cx="318613" cy="369332"/>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正方形/長方形 52"/>
                    <p:cNvSpPr/>
                    <p:nvPr/>
                  </p:nvSpPr>
                  <p:spPr>
                    <a:xfrm>
                      <a:off x="4240803" y="5151233"/>
                      <a:ext cx="324897"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𝑗</m:t>
                            </m:r>
                          </m:oMath>
                        </m:oMathPara>
                      </a14:m>
                      <a:endParaRPr lang="ja-JP" altLang="en-US" dirty="0">
                        <a:solidFill>
                          <a:prstClr val="black"/>
                        </a:solidFill>
                      </a:endParaRPr>
                    </a:p>
                  </p:txBody>
                </p:sp>
              </mc:Choice>
              <mc:Fallback xmlns="">
                <p:sp>
                  <p:nvSpPr>
                    <p:cNvPr id="53" name="正方形/長方形 52"/>
                    <p:cNvSpPr>
                      <a:spLocks noRot="1" noChangeAspect="1" noMove="1" noResize="1" noEditPoints="1" noAdjustHandles="1" noChangeArrowheads="1" noChangeShapeType="1" noTextEdit="1"/>
                    </p:cNvSpPr>
                    <p:nvPr/>
                  </p:nvSpPr>
                  <p:spPr>
                    <a:xfrm>
                      <a:off x="4240803" y="5151233"/>
                      <a:ext cx="324897" cy="369332"/>
                    </a:xfrm>
                    <a:prstGeom prst="rect">
                      <a:avLst/>
                    </a:prstGeom>
                    <a:blipFill rotWithShape="0">
                      <a:blip r:embed="rId5"/>
                      <a:stretch>
                        <a:fillRect b="-131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正方形/長方形 53"/>
                    <p:cNvSpPr/>
                    <p:nvPr/>
                  </p:nvSpPr>
                  <p:spPr>
                    <a:xfrm>
                      <a:off x="5296236" y="6232580"/>
                      <a:ext cx="370935" cy="369332"/>
                    </a:xfrm>
                    <a:prstGeom prst="rect">
                      <a:avLst/>
                    </a:prstGeom>
                  </p:spPr>
                  <p:txBody>
                    <a:bodyPr wrap="none">
                      <a:spAutoFit/>
                    </a:bodyPr>
                    <a:lstStyle/>
                    <a:p>
                      <a:pPr/>
                      <a14:m>
                        <m:oMathPara xmlns:m="http://schemas.openxmlformats.org/officeDocument/2006/math">
                          <m:oMathParaPr>
                            <m:jc m:val="center"/>
                          </m:oMathParaPr>
                          <m:oMath xmlns:m="http://schemas.openxmlformats.org/officeDocument/2006/math">
                            <m:r>
                              <a:rPr lang="en-US" altLang="ja-JP" i="1">
                                <a:solidFill>
                                  <a:prstClr val="black"/>
                                </a:solidFill>
                                <a:latin typeface="Cambria Math" panose="02040503050406030204" pitchFamily="18" charset="0"/>
                              </a:rPr>
                              <m:t>𝑘</m:t>
                            </m:r>
                          </m:oMath>
                        </m:oMathPara>
                      </a14:m>
                      <a:endParaRPr lang="ja-JP" altLang="en-US" dirty="0">
                        <a:solidFill>
                          <a:prstClr val="black"/>
                        </a:solidFill>
                      </a:endParaRPr>
                    </a:p>
                  </p:txBody>
                </p:sp>
              </mc:Choice>
              <mc:Fallback xmlns="">
                <p:sp>
                  <p:nvSpPr>
                    <p:cNvPr id="54" name="正方形/長方形 53"/>
                    <p:cNvSpPr>
                      <a:spLocks noRot="1" noChangeAspect="1" noMove="1" noResize="1" noEditPoints="1" noAdjustHandles="1" noChangeArrowheads="1" noChangeShapeType="1" noTextEdit="1"/>
                    </p:cNvSpPr>
                    <p:nvPr/>
                  </p:nvSpPr>
                  <p:spPr>
                    <a:xfrm>
                      <a:off x="5296236" y="6232580"/>
                      <a:ext cx="370935" cy="369332"/>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正方形/長方形 54"/>
                    <p:cNvSpPr/>
                    <p:nvPr/>
                  </p:nvSpPr>
                  <p:spPr>
                    <a:xfrm>
                      <a:off x="3274107" y="3433617"/>
                      <a:ext cx="625043" cy="40575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𝑖</m:t>
                                </m:r>
                              </m:sub>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m:t>
                                </m:r>
                                <m:r>
                                  <a:rPr lang="en-US" altLang="ja-JP" sz="1600" i="1">
                                    <a:solidFill>
                                      <a:prstClr val="black"/>
                                    </a:solidFill>
                                    <a:latin typeface="Cambria Math" panose="02040503050406030204" pitchFamily="18" charset="0"/>
                                  </a:rPr>
                                  <m:t>−1)</m:t>
                                </m:r>
                              </m:sup>
                            </m:sSubSup>
                          </m:oMath>
                        </m:oMathPara>
                      </a14:m>
                      <a:endParaRPr lang="ja-JP" altLang="en-US" sz="1600" dirty="0">
                        <a:solidFill>
                          <a:prstClr val="black"/>
                        </a:solidFill>
                      </a:endParaRPr>
                    </a:p>
                  </p:txBody>
                </p:sp>
              </mc:Choice>
              <mc:Fallback xmlns="">
                <p:sp>
                  <p:nvSpPr>
                    <p:cNvPr id="55" name="正方形/長方形 54"/>
                    <p:cNvSpPr>
                      <a:spLocks noRot="1" noChangeAspect="1" noMove="1" noResize="1" noEditPoints="1" noAdjustHandles="1" noChangeArrowheads="1" noChangeShapeType="1" noTextEdit="1"/>
                    </p:cNvSpPr>
                    <p:nvPr/>
                  </p:nvSpPr>
                  <p:spPr>
                    <a:xfrm>
                      <a:off x="3274107" y="3433617"/>
                      <a:ext cx="625043" cy="405752"/>
                    </a:xfrm>
                    <a:prstGeom prst="rect">
                      <a:avLst/>
                    </a:prstGeom>
                    <a:blipFill rotWithShape="0">
                      <a:blip r:embed="rId7"/>
                      <a:stretch>
                        <a:fillRect r="-2913" b="-151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6" name="正方形/長方形 55"/>
                    <p:cNvSpPr/>
                    <p:nvPr/>
                  </p:nvSpPr>
                  <p:spPr>
                    <a:xfrm>
                      <a:off x="4946815" y="5575531"/>
                      <a:ext cx="625043" cy="411010"/>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𝑢</m:t>
                                </m:r>
                              </m:e>
                              <m:sub>
                                <m:r>
                                  <a:rPr lang="en-US" altLang="ja-JP" sz="1600" i="1">
                                    <a:solidFill>
                                      <a:prstClr val="black"/>
                                    </a:solidFill>
                                    <a:latin typeface="Cambria Math" panose="02040503050406030204" pitchFamily="18" charset="0"/>
                                  </a:rPr>
                                  <m:t>𝑘</m:t>
                                </m:r>
                              </m:sub>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m:t>
                                </m:r>
                                <m:r>
                                  <a:rPr lang="en-US" altLang="ja-JP" sz="1600" i="1">
                                    <a:solidFill>
                                      <a:prstClr val="black"/>
                                    </a:solidFill>
                                    <a:latin typeface="Cambria Math" panose="02040503050406030204" pitchFamily="18" charset="0"/>
                                  </a:rPr>
                                  <m:t>+1)</m:t>
                                </m:r>
                              </m:sup>
                            </m:sSubSup>
                          </m:oMath>
                        </m:oMathPara>
                      </a14:m>
                      <a:endParaRPr lang="ja-JP" altLang="en-US" sz="1600" dirty="0">
                        <a:solidFill>
                          <a:prstClr val="black"/>
                        </a:solidFill>
                      </a:endParaRPr>
                    </a:p>
                  </p:txBody>
                </p:sp>
              </mc:Choice>
              <mc:Fallback xmlns="">
                <p:sp>
                  <p:nvSpPr>
                    <p:cNvPr id="56" name="正方形/長方形 55"/>
                    <p:cNvSpPr>
                      <a:spLocks noRot="1" noChangeAspect="1" noMove="1" noResize="1" noEditPoints="1" noAdjustHandles="1" noChangeArrowheads="1" noChangeShapeType="1" noTextEdit="1"/>
                    </p:cNvSpPr>
                    <p:nvPr/>
                  </p:nvSpPr>
                  <p:spPr>
                    <a:xfrm>
                      <a:off x="4946815" y="5575531"/>
                      <a:ext cx="625043" cy="411010"/>
                    </a:xfrm>
                    <a:prstGeom prst="rect">
                      <a:avLst/>
                    </a:prstGeom>
                    <a:blipFill rotWithShape="0">
                      <a:blip r:embed="rId8"/>
                      <a:stretch>
                        <a:fillRect r="-490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7" name="正方形/長方形 56"/>
                    <p:cNvSpPr/>
                    <p:nvPr/>
                  </p:nvSpPr>
                  <p:spPr>
                    <a:xfrm>
                      <a:off x="3893164" y="4472244"/>
                      <a:ext cx="625043" cy="4336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𝑢</m:t>
                                </m:r>
                              </m:e>
                              <m:sub>
                                <m:r>
                                  <a:rPr lang="en-US" altLang="ja-JP" sz="1600" i="1">
                                    <a:solidFill>
                                      <a:prstClr val="black"/>
                                    </a:solidFill>
                                    <a:latin typeface="Cambria Math" panose="02040503050406030204" pitchFamily="18" charset="0"/>
                                  </a:rPr>
                                  <m:t>𝑗</m:t>
                                </m:r>
                              </m:sub>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m:t>
                                </m:r>
                                <m:r>
                                  <a:rPr lang="en-US" altLang="ja-JP" sz="1600" i="1">
                                    <a:solidFill>
                                      <a:prstClr val="black"/>
                                    </a:solidFill>
                                    <a:latin typeface="Cambria Math" panose="02040503050406030204" pitchFamily="18" charset="0"/>
                                  </a:rPr>
                                  <m:t>)</m:t>
                                </m:r>
                              </m:sup>
                            </m:sSubSup>
                          </m:oMath>
                        </m:oMathPara>
                      </a14:m>
                      <a:endParaRPr lang="ja-JP" altLang="en-US" sz="1600" dirty="0">
                        <a:solidFill>
                          <a:prstClr val="black"/>
                        </a:solidFill>
                      </a:endParaRPr>
                    </a:p>
                  </p:txBody>
                </p:sp>
              </mc:Choice>
              <mc:Fallback xmlns="">
                <p:sp>
                  <p:nvSpPr>
                    <p:cNvPr id="57" name="正方形/長方形 56"/>
                    <p:cNvSpPr>
                      <a:spLocks noRot="1" noChangeAspect="1" noMove="1" noResize="1" noEditPoints="1" noAdjustHandles="1" noChangeArrowheads="1" noChangeShapeType="1" noTextEdit="1"/>
                    </p:cNvSpPr>
                    <p:nvPr/>
                  </p:nvSpPr>
                  <p:spPr>
                    <a:xfrm>
                      <a:off x="3893164" y="4472244"/>
                      <a:ext cx="625043" cy="433645"/>
                    </a:xfrm>
                    <a:prstGeom prst="rect">
                      <a:avLst/>
                    </a:prstGeom>
                    <a:blipFill rotWithShape="0">
                      <a:blip r:embed="rId9"/>
                      <a:stretch>
                        <a:fillRect b="-563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8" name="正方形/長方形 57"/>
                    <p:cNvSpPr/>
                    <p:nvPr/>
                  </p:nvSpPr>
                  <p:spPr>
                    <a:xfrm>
                      <a:off x="4343703" y="4471399"/>
                      <a:ext cx="625043" cy="433645"/>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a:solidFill>
                                      <a:prstClr val="black"/>
                                    </a:solidFill>
                                    <a:latin typeface="Cambria Math" panose="02040503050406030204" pitchFamily="18" charset="0"/>
                                  </a:rPr>
                                </m:ctrlPr>
                              </m:sSubSupPr>
                              <m:e>
                                <m:r>
                                  <a:rPr lang="en-US" altLang="ja-JP" sz="1600" i="1">
                                    <a:solidFill>
                                      <a:prstClr val="black"/>
                                    </a:solidFill>
                                    <a:latin typeface="Cambria Math" panose="02040503050406030204" pitchFamily="18" charset="0"/>
                                  </a:rPr>
                                  <m:t>𝑧</m:t>
                                </m:r>
                              </m:e>
                              <m:sub>
                                <m:r>
                                  <a:rPr lang="en-US" altLang="ja-JP" sz="1600" i="1">
                                    <a:solidFill>
                                      <a:prstClr val="black"/>
                                    </a:solidFill>
                                    <a:latin typeface="Cambria Math" panose="02040503050406030204" pitchFamily="18" charset="0"/>
                                  </a:rPr>
                                  <m:t>𝑗</m:t>
                                </m:r>
                              </m:sub>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m:t>
                                </m:r>
                                <m:r>
                                  <a:rPr lang="en-US" altLang="ja-JP" sz="1600" i="1">
                                    <a:solidFill>
                                      <a:prstClr val="black"/>
                                    </a:solidFill>
                                    <a:latin typeface="Cambria Math" panose="02040503050406030204" pitchFamily="18" charset="0"/>
                                  </a:rPr>
                                  <m:t>)</m:t>
                                </m:r>
                              </m:sup>
                            </m:sSubSup>
                          </m:oMath>
                        </m:oMathPara>
                      </a14:m>
                      <a:endParaRPr lang="ja-JP" altLang="en-US" sz="1600" dirty="0">
                        <a:solidFill>
                          <a:prstClr val="black"/>
                        </a:solidFill>
                      </a:endParaRPr>
                    </a:p>
                  </p:txBody>
                </p:sp>
              </mc:Choice>
              <mc:Fallback xmlns="">
                <p:sp>
                  <p:nvSpPr>
                    <p:cNvPr id="58" name="正方形/長方形 57"/>
                    <p:cNvSpPr>
                      <a:spLocks noRot="1" noChangeAspect="1" noMove="1" noResize="1" noEditPoints="1" noAdjustHandles="1" noChangeArrowheads="1" noChangeShapeType="1" noTextEdit="1"/>
                    </p:cNvSpPr>
                    <p:nvPr/>
                  </p:nvSpPr>
                  <p:spPr>
                    <a:xfrm>
                      <a:off x="4343703" y="4471399"/>
                      <a:ext cx="625043" cy="433645"/>
                    </a:xfrm>
                    <a:prstGeom prst="rect">
                      <a:avLst/>
                    </a:prstGeom>
                    <a:blipFill rotWithShape="0">
                      <a:blip r:embed="rId10"/>
                      <a:stretch>
                        <a:fillRect b="-5634"/>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60" name="テキスト ボックス 59"/>
                  <p:cNvSpPr txBox="1"/>
                  <p:nvPr/>
                </p:nvSpPr>
                <p:spPr>
                  <a:xfrm>
                    <a:off x="1510254" y="6080201"/>
                    <a:ext cx="5802101" cy="433645"/>
                  </a:xfrm>
                  <a:prstGeom prst="rect">
                    <a:avLst/>
                  </a:prstGeom>
                  <a:noFill/>
                </p:spPr>
                <p:txBody>
                  <a:bodyPr wrap="none" rtlCol="0">
                    <a:spAutoFit/>
                  </a:bodyPr>
                  <a:lstStyle/>
                  <a:p>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6.2</a:t>
                    </a:r>
                    <a:r>
                      <a:rPr lang="ja-JP" altLang="en-US" sz="1600" dirty="0">
                        <a:solidFill>
                          <a:prstClr val="black"/>
                        </a:solidFill>
                        <a:latin typeface="HG丸ｺﾞｼｯｸM-PRO" panose="020F0600000000000000" pitchFamily="50" charset="-128"/>
                        <a:ea typeface="HG丸ｺﾞｼｯｸM-PRO" panose="020F0600000000000000" pitchFamily="50" charset="-128"/>
                      </a:rPr>
                      <a:t>　結合の重み</a:t>
                    </a:r>
                    <a14:m>
                      <m:oMath xmlns:m="http://schemas.openxmlformats.org/officeDocument/2006/math">
                        <m:sSubSup>
                          <m:sSubSupPr>
                            <m:ctrlPr>
                              <a:rPr lang="en-US" altLang="ja-JP" sz="1600" i="1">
                                <a:solidFill>
                                  <a:prstClr val="black"/>
                                </a:solidFill>
                                <a:latin typeface="Cambria Math" panose="02040503050406030204" pitchFamily="18" charset="0"/>
                              </a:rPr>
                            </m:ctrlPr>
                          </m:sSubSupPr>
                          <m:e>
                            <m:r>
                              <a:rPr lang="ja-JP" altLang="en-US" sz="1600" i="1">
                                <a:solidFill>
                                  <a:prstClr val="black"/>
                                </a:solidFill>
                                <a:latin typeface="Cambria Math" panose="02040503050406030204" pitchFamily="18" charset="0"/>
                              </a:rPr>
                              <m:t>𝜔</m:t>
                            </m:r>
                          </m:e>
                          <m:sub>
                            <m:r>
                              <a:rPr lang="en-US" altLang="ja-JP" sz="1600" i="1">
                                <a:solidFill>
                                  <a:prstClr val="black"/>
                                </a:solidFill>
                                <a:latin typeface="Cambria Math" panose="02040503050406030204" pitchFamily="18" charset="0"/>
                              </a:rPr>
                              <m:t>𝑗𝑖</m:t>
                            </m:r>
                          </m:sub>
                          <m:sup>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𝑙</m:t>
                            </m:r>
                            <m:r>
                              <a:rPr lang="en-US" altLang="ja-JP" sz="1600" i="1">
                                <a:solidFill>
                                  <a:prstClr val="black"/>
                                </a:solidFill>
                                <a:latin typeface="Cambria Math" panose="02040503050406030204" pitchFamily="18" charset="0"/>
                              </a:rPr>
                              <m:t>)</m:t>
                            </m:r>
                          </m:sup>
                        </m:sSubSup>
                      </m:oMath>
                    </a14:m>
                    <a:r>
                      <a:rPr lang="ja-JP" altLang="en-US" sz="1600" dirty="0">
                        <a:solidFill>
                          <a:prstClr val="black"/>
                        </a:solidFill>
                        <a:latin typeface="HG丸ｺﾞｼｯｸM-PRO" panose="020F0600000000000000" pitchFamily="50" charset="-128"/>
                        <a:ea typeface="HG丸ｺﾞｼｯｸM-PRO" panose="020F0600000000000000" pitchFamily="50" charset="-128"/>
                      </a:rPr>
                      <a:t>の変動が，各層の入出力に与える影響</a:t>
                    </a:r>
                    <a:endParaRPr lang="en-US" altLang="ja-JP" sz="16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60" name="テキスト ボックス 59"/>
                  <p:cNvSpPr txBox="1">
                    <a:spLocks noRot="1" noChangeAspect="1" noMove="1" noResize="1" noEditPoints="1" noAdjustHandles="1" noChangeArrowheads="1" noChangeShapeType="1" noTextEdit="1"/>
                  </p:cNvSpPr>
                  <p:nvPr/>
                </p:nvSpPr>
                <p:spPr>
                  <a:xfrm>
                    <a:off x="1510254" y="6080201"/>
                    <a:ext cx="5802101" cy="433645"/>
                  </a:xfrm>
                  <a:prstGeom prst="rect">
                    <a:avLst/>
                  </a:prstGeom>
                  <a:blipFill rotWithShape="0">
                    <a:blip r:embed="rId11"/>
                    <a:stretch>
                      <a:fillRect l="-630" b="-4167"/>
                    </a:stretch>
                  </a:blipFill>
                </p:spPr>
                <p:txBody>
                  <a:bodyPr/>
                  <a:lstStyle/>
                  <a:p>
                    <a:r>
                      <a:rPr lang="ja-JP" altLang="en-US">
                        <a:noFill/>
                      </a:rPr>
                      <a:t> </a:t>
                    </a:r>
                  </a:p>
                </p:txBody>
              </p:sp>
            </mc:Fallback>
          </mc:AlternateContent>
        </p:grpSp>
        <p:grpSp>
          <p:nvGrpSpPr>
            <p:cNvPr id="64" name="グループ化 63"/>
            <p:cNvGrpSpPr/>
            <p:nvPr/>
          </p:nvGrpSpPr>
          <p:grpSpPr>
            <a:xfrm>
              <a:off x="5885053" y="2559912"/>
              <a:ext cx="2699955" cy="1038945"/>
              <a:chOff x="5477394" y="2640907"/>
              <a:chExt cx="2699955" cy="1038945"/>
            </a:xfrm>
          </p:grpSpPr>
          <p:sp>
            <p:nvSpPr>
              <p:cNvPr id="62" name="四角形吹き出し 61"/>
              <p:cNvSpPr/>
              <p:nvPr/>
            </p:nvSpPr>
            <p:spPr>
              <a:xfrm>
                <a:off x="5477394" y="2640907"/>
                <a:ext cx="2699955" cy="1038945"/>
              </a:xfrm>
              <a:prstGeom prst="wedgeRectCallout">
                <a:avLst>
                  <a:gd name="adj1" fmla="val -89893"/>
                  <a:gd name="adj2" fmla="val 28220"/>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63" name="テキスト ボックス 62"/>
                  <p:cNvSpPr txBox="1"/>
                  <p:nvPr/>
                </p:nvSpPr>
                <p:spPr>
                  <a:xfrm>
                    <a:off x="5609164" y="2645270"/>
                    <a:ext cx="2436415" cy="1030218"/>
                  </a:xfrm>
                  <a:prstGeom prst="rect">
                    <a:avLst/>
                  </a:prstGeom>
                  <a:noFill/>
                </p:spPr>
                <p:txBody>
                  <a:bodyPr wrap="square" rtlCol="0">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重み</a:t>
                    </a:r>
                    <a14:m>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a14:m>
                    <a:r>
                      <a:rPr lang="ja-JP" altLang="en-US" dirty="0">
                        <a:solidFill>
                          <a:prstClr val="black"/>
                        </a:solidFill>
                        <a:latin typeface="HG丸ｺﾞｼｯｸM-PRO" panose="020F0600000000000000" pitchFamily="50" charset="-128"/>
                        <a:ea typeface="HG丸ｺﾞｼｯｸM-PRO" panose="020F0600000000000000" pitchFamily="50" charset="-128"/>
                      </a:rPr>
                      <a:t>の変動は</a:t>
                    </a:r>
                    <a:r>
                      <a:rPr lang="en-US" altLang="ja-JP" dirty="0">
                        <a:solidFill>
                          <a:prstClr val="black"/>
                        </a:solidFill>
                        <a:latin typeface="HG丸ｺﾞｼｯｸM-PRO" panose="020F0600000000000000" pitchFamily="50" charset="-128"/>
                        <a:ea typeface="HG丸ｺﾞｼｯｸM-PRO" panose="020F0600000000000000" pitchFamily="50" charset="-128"/>
                      </a:rPr>
                      <a:t>l</a:t>
                    </a:r>
                    <a:r>
                      <a:rPr lang="ja-JP" altLang="en-US" dirty="0">
                        <a:solidFill>
                          <a:prstClr val="black"/>
                        </a:solidFill>
                        <a:latin typeface="HG丸ｺﾞｼｯｸM-PRO" panose="020F0600000000000000" pitchFamily="50" charset="-128"/>
                        <a:ea typeface="HG丸ｺﾞｼｯｸM-PRO" panose="020F0600000000000000" pitchFamily="50" charset="-128"/>
                      </a:rPr>
                      <a:t>の</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ユニット</a:t>
                    </a:r>
                    <a:r>
                      <a:rPr lang="en-US" altLang="ja-JP" dirty="0">
                        <a:solidFill>
                          <a:prstClr val="black"/>
                        </a:solidFill>
                        <a:latin typeface="HG丸ｺﾞｼｯｸM-PRO" panose="020F0600000000000000" pitchFamily="50" charset="-128"/>
                        <a:ea typeface="HG丸ｺﾞｼｯｸM-PRO" panose="020F0600000000000000" pitchFamily="50" charset="-128"/>
                      </a:rPr>
                      <a:t>j</a:t>
                    </a:r>
                    <a:r>
                      <a:rPr lang="ja-JP" altLang="en-US" dirty="0">
                        <a:solidFill>
                          <a:prstClr val="black"/>
                        </a:solidFill>
                        <a:latin typeface="HG丸ｺﾞｼｯｸM-PRO" panose="020F0600000000000000" pitchFamily="50" charset="-128"/>
                        <a:ea typeface="HG丸ｺﾞｼｯｸM-PRO" panose="020F0600000000000000" pitchFamily="50" charset="-128"/>
                      </a:rPr>
                      <a:t>の総入力を</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変化させる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63" name="テキスト ボックス 62"/>
                  <p:cNvSpPr txBox="1">
                    <a:spLocks noRot="1" noChangeAspect="1" noMove="1" noResize="1" noEditPoints="1" noAdjustHandles="1" noChangeArrowheads="1" noChangeShapeType="1" noTextEdit="1"/>
                  </p:cNvSpPr>
                  <p:nvPr/>
                </p:nvSpPr>
                <p:spPr>
                  <a:xfrm>
                    <a:off x="5609164" y="2645270"/>
                    <a:ext cx="2436415" cy="1030218"/>
                  </a:xfrm>
                  <a:prstGeom prst="rect">
                    <a:avLst/>
                  </a:prstGeom>
                  <a:blipFill rotWithShape="0">
                    <a:blip r:embed="rId12"/>
                    <a:stretch>
                      <a:fillRect b="-8284"/>
                    </a:stretch>
                  </a:blipFill>
                </p:spPr>
                <p:txBody>
                  <a:bodyPr/>
                  <a:lstStyle/>
                  <a:p>
                    <a:r>
                      <a:rPr lang="ja-JP" altLang="en-US">
                        <a:noFill/>
                      </a:rPr>
                      <a:t> </a:t>
                    </a:r>
                  </a:p>
                </p:txBody>
              </p:sp>
            </mc:Fallback>
          </mc:AlternateContent>
        </p:grpSp>
        <p:grpSp>
          <p:nvGrpSpPr>
            <p:cNvPr id="68" name="グループ化 67"/>
            <p:cNvGrpSpPr/>
            <p:nvPr/>
          </p:nvGrpSpPr>
          <p:grpSpPr>
            <a:xfrm>
              <a:off x="504379" y="4721803"/>
              <a:ext cx="3238937" cy="1038945"/>
              <a:chOff x="350378" y="4984255"/>
              <a:chExt cx="3238937" cy="1038945"/>
            </a:xfrm>
          </p:grpSpPr>
          <p:sp>
            <p:nvSpPr>
              <p:cNvPr id="66" name="四角形吹き出し 65"/>
              <p:cNvSpPr/>
              <p:nvPr/>
            </p:nvSpPr>
            <p:spPr>
              <a:xfrm>
                <a:off x="350378" y="4984255"/>
                <a:ext cx="3238937" cy="1038945"/>
              </a:xfrm>
              <a:prstGeom prst="wedgeRectCallout">
                <a:avLst>
                  <a:gd name="adj1" fmla="val 60979"/>
                  <a:gd name="adj2" fmla="val -81179"/>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67" name="テキスト ボックス 66"/>
                  <p:cNvSpPr txBox="1"/>
                  <p:nvPr/>
                </p:nvSpPr>
                <p:spPr>
                  <a:xfrm>
                    <a:off x="428376" y="4988618"/>
                    <a:ext cx="3082941" cy="1030218"/>
                  </a:xfrm>
                  <a:prstGeom prst="rect">
                    <a:avLst/>
                  </a:prstGeom>
                  <a:noFill/>
                </p:spPr>
                <p:txBody>
                  <a:bodyPr wrap="square" rtlCol="0">
                    <a:spAutoFit/>
                  </a:bodyPr>
                  <a:lstStyle/>
                  <a:p>
                    <a:pPr algn="ctr"/>
                    <a:r>
                      <a:rPr lang="ja-JP" altLang="en-US" dirty="0">
                        <a:solidFill>
                          <a:prstClr val="black"/>
                        </a:solidFill>
                        <a:latin typeface="HG丸ｺﾞｼｯｸM-PRO" panose="020F0600000000000000" pitchFamily="50" charset="-128"/>
                        <a:ea typeface="HG丸ｺﾞｼｯｸM-PRO" panose="020F0600000000000000" pitchFamily="50" charset="-128"/>
                      </a:rPr>
                      <a:t>総入力</a:t>
                    </a:r>
                    <a14:m>
                      <m:oMath xmlns:m="http://schemas.openxmlformats.org/officeDocument/2006/math">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a14:m>
                    <a:r>
                      <a:rPr lang="ja-JP" altLang="en-US" dirty="0">
                        <a:solidFill>
                          <a:prstClr val="black"/>
                        </a:solidFill>
                        <a:latin typeface="HG丸ｺﾞｼｯｸM-PRO" panose="020F0600000000000000" pitchFamily="50" charset="-128"/>
                        <a:ea typeface="HG丸ｺﾞｼｯｸM-PRO" panose="020F0600000000000000" pitchFamily="50" charset="-128"/>
                      </a:rPr>
                      <a:t>の変動が順次伝播していき，出力を変化させ，誤差関数の変動を与える</a:t>
                    </a:r>
                    <a:endParaRPr lang="en-US" altLang="ja-JP"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67" name="テキスト ボックス 66"/>
                  <p:cNvSpPr txBox="1">
                    <a:spLocks noRot="1" noChangeAspect="1" noMove="1" noResize="1" noEditPoints="1" noAdjustHandles="1" noChangeArrowheads="1" noChangeShapeType="1" noTextEdit="1"/>
                  </p:cNvSpPr>
                  <p:nvPr/>
                </p:nvSpPr>
                <p:spPr>
                  <a:xfrm>
                    <a:off x="428376" y="4988618"/>
                    <a:ext cx="3082941" cy="1030218"/>
                  </a:xfrm>
                  <a:prstGeom prst="rect">
                    <a:avLst/>
                  </a:prstGeom>
                  <a:blipFill rotWithShape="0">
                    <a:blip r:embed="rId13"/>
                    <a:stretch>
                      <a:fillRect l="-2767" r="-2767" b="-8284"/>
                    </a:stretch>
                  </a:blipFill>
                </p:spPr>
                <p:txBody>
                  <a:bodyPr/>
                  <a:lstStyle/>
                  <a:p>
                    <a:r>
                      <a:rPr lang="ja-JP" altLang="en-US">
                        <a:noFill/>
                      </a:rPr>
                      <a:t> </a:t>
                    </a:r>
                  </a:p>
                </p:txBody>
              </p:sp>
            </mc:Fallback>
          </mc:AlternateContent>
        </p:grpSp>
      </p:grpSp>
    </p:spTree>
    <p:extLst>
      <p:ext uri="{BB962C8B-B14F-4D97-AF65-F5344CB8AC3E}">
        <p14:creationId xmlns:p14="http://schemas.microsoft.com/office/powerpoint/2010/main" val="199006633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74</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p:sp>
        <p:nvSpPr>
          <p:cNvPr id="4" name="テキスト ボックス 3"/>
          <p:cNvSpPr txBox="1"/>
          <p:nvPr/>
        </p:nvSpPr>
        <p:spPr>
          <a:xfrm>
            <a:off x="435834" y="1045433"/>
            <a:ext cx="4447051"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誤差関数の変動を微分操作で表すと</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endParaRPr lang="ja-JP" altLang="en-US" sz="2000" dirty="0">
              <a:solidFill>
                <a:prstClr val="black"/>
              </a:solidFill>
              <a:latin typeface="HG丸ｺﾞｼｯｸM-PRO" panose="020F0600000000000000" pitchFamily="50" charset="-128"/>
              <a:ea typeface="HG丸ｺﾞｼｯｸM-PRO" panose="020F0600000000000000" pitchFamily="50" charset="-128"/>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963019" y="1727073"/>
                <a:ext cx="5659973" cy="1059136"/>
              </a:xfrm>
              <a:prstGeom prst="rect">
                <a:avLst/>
              </a:prstGeom>
              <a:noFill/>
            </p:spPr>
            <p:txBody>
              <a:bodyPr wrap="squar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𝐸</m:t>
                        </m:r>
                      </m:e>
                      <m:sub>
                        <m:r>
                          <a:rPr lang="en-US" altLang="ja-JP" sz="2000" i="1">
                            <a:solidFill>
                              <a:prstClr val="black"/>
                            </a:solidFill>
                            <a:latin typeface="Cambria Math" panose="02040503050406030204" pitchFamily="18" charset="0"/>
                            <a:ea typeface="HG丸ｺﾞｼｯｸM-PRO" panose="020F0600000000000000" pitchFamily="50" charset="-128"/>
                          </a:rPr>
                          <m:t>𝑛</m:t>
                        </m:r>
                      </m:sub>
                    </m:sSub>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e>
                        </m:d>
                      </m:e>
                    </m:d>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は総入力</a:t>
                </a:r>
                <a14:m>
                  <m:oMath xmlns:m="http://schemas.openxmlformats.org/officeDocument/2006/math">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を通じて，</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重み</a:t>
                </a:r>
                <a14:m>
                  <m:oMath xmlns:m="http://schemas.openxmlformats.org/officeDocument/2006/math">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に間接的に依存しているため</a:t>
                </a: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963019" y="1727073"/>
                <a:ext cx="5659973" cy="1059136"/>
              </a:xfrm>
              <a:prstGeom prst="rect">
                <a:avLst/>
              </a:prstGeom>
              <a:blipFill rotWithShape="0">
                <a:blip r:embed="rId2"/>
                <a:stretch>
                  <a:fillRect l="-1185" b="-28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3318884" y="3067739"/>
                <a:ext cx="3097643" cy="8081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ja-JP" altLang="en-US" i="1">
                                  <a:solidFill>
                                    <a:prstClr val="black"/>
                                  </a:solidFill>
                                  <a:latin typeface="Cambria Math" panose="02040503050406030204" pitchFamily="18" charset="0"/>
                                  <a:ea typeface="HG丸ｺﾞｼｯｸM-PRO" panose="020F0600000000000000" pitchFamily="50" charset="-128"/>
                                </a:rPr>
                                <m:t>𝜔</m:t>
                              </m:r>
                            </m:e>
                            <m:sub>
                              <m:r>
                                <a:rPr lang="en-US" altLang="ja-JP"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ja-JP" altLang="en-US" i="1">
                                  <a:solidFill>
                                    <a:prstClr val="black"/>
                                  </a:solidFill>
                                  <a:latin typeface="Cambria Math" panose="02040503050406030204" pitchFamily="18" charset="0"/>
                                  <a:ea typeface="HG丸ｺﾞｼｯｸM-PRO" panose="020F0600000000000000" pitchFamily="50" charset="-128"/>
                                </a:rPr>
                                <m:t>𝜔</m:t>
                              </m:r>
                            </m:e>
                            <m:sub>
                              <m:r>
                                <a:rPr lang="en-US" altLang="ja-JP"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r>
                        <a:rPr lang="en-US" altLang="ja-JP" i="1">
                          <a:solidFill>
                            <a:prstClr val="black"/>
                          </a:solidFill>
                          <a:latin typeface="Cambria Math" panose="02040503050406030204" pitchFamily="18" charset="0"/>
                          <a:ea typeface="HG丸ｺﾞｼｯｸM-PRO" panose="020F0600000000000000" pitchFamily="50" charset="-128"/>
                        </a:rPr>
                        <m:t>          (6.11)</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3318884" y="3067739"/>
                <a:ext cx="3097643" cy="808106"/>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3589855" y="4839015"/>
                <a:ext cx="2555700" cy="787844"/>
              </a:xfrm>
              <a:prstGeom prst="rect">
                <a:avLst/>
              </a:prstGeom>
              <a:ln w="38100">
                <a:solidFill>
                  <a:srgbClr val="00206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ea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r>
                        <a:rPr lang="en-US" altLang="ja-JP" i="1">
                          <a:solidFill>
                            <a:prstClr val="black"/>
                          </a:solidFill>
                          <a:latin typeface="Cambria Math" panose="02040503050406030204" pitchFamily="18" charset="0"/>
                          <a:ea typeface="HG丸ｺﾞｼｯｸM-PRO" panose="020F0600000000000000" pitchFamily="50" charset="-128"/>
                        </a:rPr>
                        <m:t>          (6.12)</m:t>
                      </m:r>
                    </m:oMath>
                  </m:oMathPara>
                </a14:m>
                <a:endParaRPr lang="ja-JP" altLang="en-US" dirty="0">
                  <a:solidFill>
                    <a:prstClr val="black"/>
                  </a:solidFill>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3589855" y="4839015"/>
                <a:ext cx="2555700" cy="787844"/>
              </a:xfrm>
              <a:prstGeom prst="rect">
                <a:avLst/>
              </a:prstGeom>
              <a:blipFill rotWithShape="0">
                <a:blip r:embed="rId4"/>
                <a:stretch>
                  <a:fillRect/>
                </a:stretch>
              </a:blipFill>
              <a:ln w="38100">
                <a:solidFill>
                  <a:srgbClr val="002060"/>
                </a:solidFill>
              </a:ln>
            </p:spPr>
            <p:txBody>
              <a:bodyPr/>
              <a:lstStyle/>
              <a:p>
                <a:r>
                  <a:rPr lang="ja-JP" altLang="en-US">
                    <a:noFill/>
                  </a:rPr>
                  <a:t> </a:t>
                </a:r>
              </a:p>
            </p:txBody>
          </p:sp>
        </mc:Fallback>
      </mc:AlternateContent>
      <p:sp>
        <p:nvSpPr>
          <p:cNvPr id="8" name="テキスト ボックス 7"/>
          <p:cNvSpPr txBox="1"/>
          <p:nvPr/>
        </p:nvSpPr>
        <p:spPr>
          <a:xfrm>
            <a:off x="963019" y="4157375"/>
            <a:ext cx="6596678"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上式の右辺一つ目の因子を“デルタ”と呼ぶこととする</a:t>
            </a:r>
          </a:p>
        </p:txBody>
      </p:sp>
      <p:sp>
        <p:nvSpPr>
          <p:cNvPr id="9" name="テキスト ボックス 8"/>
          <p:cNvSpPr txBox="1"/>
          <p:nvPr/>
        </p:nvSpPr>
        <p:spPr>
          <a:xfrm>
            <a:off x="963019" y="5908388"/>
            <a:ext cx="7175362"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ユニット</a:t>
            </a:r>
            <a:r>
              <a:rPr lang="en-US" altLang="ja-JP" sz="2000" dirty="0">
                <a:solidFill>
                  <a:prstClr val="black"/>
                </a:solidFill>
                <a:latin typeface="HG丸ｺﾞｼｯｸM-PRO" panose="020F0600000000000000" pitchFamily="50" charset="-128"/>
                <a:ea typeface="HG丸ｺﾞｼｯｸM-PRO" panose="020F0600000000000000" pitchFamily="50" charset="-128"/>
              </a:rPr>
              <a:t>j</a:t>
            </a:r>
            <a:r>
              <a:rPr lang="ja-JP" altLang="en-US" sz="2000" dirty="0">
                <a:solidFill>
                  <a:prstClr val="black"/>
                </a:solidFill>
                <a:latin typeface="HG丸ｺﾞｼｯｸM-PRO" panose="020F0600000000000000" pitchFamily="50" charset="-128"/>
                <a:ea typeface="HG丸ｺﾞｼｯｸM-PRO" panose="020F0600000000000000" pitchFamily="50" charset="-128"/>
              </a:rPr>
              <a:t>からの信号がどれほど誤差に効いているか図る尺度</a:t>
            </a:r>
          </a:p>
        </p:txBody>
      </p:sp>
    </p:spTree>
    <p:extLst>
      <p:ext uri="{BB962C8B-B14F-4D97-AF65-F5344CB8AC3E}">
        <p14:creationId xmlns:p14="http://schemas.microsoft.com/office/powerpoint/2010/main" val="124470804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75</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p:sp>
        <p:nvSpPr>
          <p:cNvPr id="10" name="テキスト ボックス 9"/>
          <p:cNvSpPr txBox="1"/>
          <p:nvPr/>
        </p:nvSpPr>
        <p:spPr>
          <a:xfrm>
            <a:off x="596936" y="3150077"/>
            <a:ext cx="6787436" cy="400110"/>
          </a:xfrm>
          <a:prstGeom prst="rect">
            <a:avLst/>
          </a:prstGeom>
          <a:noFill/>
        </p:spPr>
        <p:txBody>
          <a:bodyPr wrap="non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勾配を“デルタ”と“出力”に分けること→第１ステップ</a:t>
            </a:r>
          </a:p>
        </p:txBody>
      </p:sp>
      <mc:AlternateContent xmlns:mc="http://schemas.openxmlformats.org/markup-compatibility/2006" xmlns:a14="http://schemas.microsoft.com/office/drawing/2010/main">
        <mc:Choice Requires="a14">
          <p:sp>
            <p:nvSpPr>
              <p:cNvPr id="11" name="正方形/長方形 10"/>
              <p:cNvSpPr/>
              <p:nvPr/>
            </p:nvSpPr>
            <p:spPr>
              <a:xfrm>
                <a:off x="435834" y="874117"/>
                <a:ext cx="8162234" cy="1119794"/>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また，式</a:t>
                </a:r>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(6.11)</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の右辺二つ目の因子</a:t>
                </a:r>
                <a14:m>
                  <m:oMath xmlns:m="http://schemas.openxmlformats.org/officeDocument/2006/math">
                    <m:f>
                      <m:fPr>
                        <m:ctrlPr>
                          <a:rPr lang="en-US" altLang="ja-JP" sz="2000" i="1">
                            <a:solidFill>
                              <a:prstClr val="black"/>
                            </a:solidFill>
                            <a:latin typeface="Cambria Math" panose="02040503050406030204" pitchFamily="18" charset="0"/>
                          </a:rPr>
                        </m:ctrlPr>
                      </m:fPr>
                      <m:num>
                        <m:r>
                          <a:rPr lang="en-US" altLang="ja-JP" sz="2000" i="1">
                            <a:solidFill>
                              <a:prstClr val="black"/>
                            </a:solidFill>
                            <a:latin typeface="Cambria Math" panose="02040503050406030204" pitchFamily="18" charset="0"/>
                          </a:rPr>
                          <m:t>𝜕</m:t>
                        </m:r>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num>
                      <m:den>
                        <m:r>
                          <a:rPr lang="en-US" altLang="ja-JP" sz="2000" i="1">
                            <a:solidFill>
                              <a:prstClr val="black"/>
                            </a:solidFill>
                            <a:latin typeface="Cambria Math" panose="02040503050406030204" pitchFamily="18" charset="0"/>
                          </a:rPr>
                          <m:t>𝜕</m:t>
                        </m:r>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ja-JP" altLang="en-US" sz="2000" i="1">
                                <a:solidFill>
                                  <a:prstClr val="black"/>
                                </a:solidFill>
                                <a:latin typeface="Cambria Math" panose="02040503050406030204" pitchFamily="18" charset="0"/>
                                <a:ea typeface="HG丸ｺﾞｼｯｸM-PRO" panose="020F0600000000000000" pitchFamily="50" charset="-128"/>
                              </a:rPr>
                              <m:t>𝜔</m:t>
                            </m:r>
                          </m:e>
                          <m:sub>
                            <m:r>
                              <a:rPr lang="en-US" altLang="ja-JP" sz="2000"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は出力値</a:t>
                </a:r>
                <a14:m>
                  <m:oMath xmlns:m="http://schemas.openxmlformats.org/officeDocument/2006/math">
                    <m:sSup>
                      <m:sSupPr>
                        <m:ctrlPr>
                          <a:rPr lang="en-US" altLang="ja-JP" sz="2000" i="1">
                            <a:solidFill>
                              <a:prstClr val="black"/>
                            </a:solidFill>
                            <a:latin typeface="Cambria Math" panose="02040503050406030204" pitchFamily="18" charset="0"/>
                            <a:ea typeface="HG丸ｺﾞｼｯｸM-PRO" panose="020F0600000000000000" pitchFamily="50" charset="-128"/>
                          </a:rPr>
                        </m:ctrlPr>
                      </m:sSupPr>
                      <m:e>
                        <m:r>
                          <a:rPr lang="en-US" altLang="ja-JP" sz="2000" i="1">
                            <a:solidFill>
                              <a:prstClr val="black"/>
                            </a:solidFill>
                            <a:latin typeface="Cambria Math" panose="02040503050406030204" pitchFamily="18" charset="0"/>
                            <a:ea typeface="HG丸ｺﾞｼｯｸM-PRO" panose="020F0600000000000000" pitchFamily="50" charset="-128"/>
                          </a:rPr>
                          <m:t>𝑧</m:t>
                        </m:r>
                      </m:e>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e>
                        </m:d>
                      </m:sup>
                    </m:s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と等しい</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⇒訓練サンプル</a:t>
                </a:r>
                <a14:m>
                  <m:oMath xmlns:m="http://schemas.openxmlformats.org/officeDocument/2006/math">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b="1" i="1">
                            <a:solidFill>
                              <a:prstClr val="black"/>
                            </a:solidFill>
                            <a:latin typeface="Cambria Math" panose="02040503050406030204" pitchFamily="18" charset="0"/>
                            <a:ea typeface="HG丸ｺﾞｼｯｸM-PRO" panose="020F0600000000000000" pitchFamily="50" charset="-128"/>
                          </a:rPr>
                          <m:t>𝒙</m:t>
                        </m:r>
                      </m:e>
                      <m:sub>
                        <m:r>
                          <a:rPr lang="en-US" altLang="ja-JP" sz="2000" i="1">
                            <a:solidFill>
                              <a:prstClr val="black"/>
                            </a:solidFill>
                            <a:latin typeface="Cambria Math" panose="02040503050406030204" pitchFamily="18" charset="0"/>
                            <a:ea typeface="HG丸ｺﾞｼｯｸM-PRO" panose="020F0600000000000000" pitchFamily="50" charset="-128"/>
                          </a:rPr>
                          <m:t>𝑛</m:t>
                        </m:r>
                      </m:sub>
                    </m:sSub>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を入力し，信号を伝播させれば自動的に算出される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435834" y="874117"/>
                <a:ext cx="8162234" cy="1119794"/>
              </a:xfrm>
              <a:prstGeom prst="rect">
                <a:avLst/>
              </a:prstGeom>
              <a:blipFill rotWithShape="0">
                <a:blip r:embed="rId2"/>
                <a:stretch>
                  <a:fillRect l="-747" r="-75" b="-760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3066941" y="2178072"/>
                <a:ext cx="3108928" cy="78784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ja-JP" altLang="en-US" i="1">
                                      <a:solidFill>
                                        <a:prstClr val="black"/>
                                      </a:solidFill>
                                      <a:latin typeface="Cambria Math" panose="02040503050406030204" pitchFamily="18" charset="0"/>
                                      <a:ea typeface="HG丸ｺﾞｼｯｸM-PRO" panose="020F0600000000000000" pitchFamily="50" charset="-128"/>
                                    </a:rPr>
                                    <m:t>𝜔</m:t>
                                  </m:r>
                                </m:e>
                                <m:sub>
                                  <m:r>
                                    <a:rPr lang="en-US" altLang="ja-JP" i="1">
                                      <a:solidFill>
                                        <a:prstClr val="black"/>
                                      </a:solidFill>
                                      <a:latin typeface="Cambria Math" panose="02040503050406030204" pitchFamily="18" charset="0"/>
                                      <a:ea typeface="HG丸ｺﾞｼｯｸM-PRO" panose="020F0600000000000000" pitchFamily="50" charset="-128"/>
                                    </a:rPr>
                                    <m:t>𝑗𝑖</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r>
                            <a:rPr lang="en-US" altLang="ja-JP" i="1">
                              <a:solidFill>
                                <a:prstClr val="black"/>
                              </a:solidFill>
                              <a:latin typeface="Cambria Math" panose="02040503050406030204" pitchFamily="18" charset="0"/>
                              <a:ea typeface="HG丸ｺﾞｼｯｸM-PRO" panose="020F0600000000000000" pitchFamily="50" charset="-128"/>
                            </a:rPr>
                            <m:t>=</m:t>
                          </m:r>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r>
                        <a:rPr lang="en-US" altLang="ja-JP" i="1">
                          <a:solidFill>
                            <a:prstClr val="black"/>
                          </a:solidFill>
                          <a:latin typeface="Cambria Math" panose="02040503050406030204" pitchFamily="18" charset="0"/>
                          <a:ea typeface="HG丸ｺﾞｼｯｸM-PRO" panose="020F0600000000000000" pitchFamily="50" charset="-128"/>
                        </a:rPr>
                        <m:t>          (6.13)</m:t>
                      </m:r>
                    </m:oMath>
                  </m:oMathPara>
                </a14:m>
                <a:endParaRPr lang="ja-JP" altLang="en-US" dirty="0">
                  <a:solidFill>
                    <a:prstClr val="black"/>
                  </a:solidFill>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3066941" y="2178072"/>
                <a:ext cx="3108928" cy="787844"/>
              </a:xfrm>
              <a:prstGeom prst="rect">
                <a:avLst/>
              </a:prstGeom>
              <a:blipFill rotWithShape="0">
                <a:blip r:embed="rId3"/>
                <a:stretch>
                  <a:fillRect/>
                </a:stretch>
              </a:blipFill>
            </p:spPr>
            <p:txBody>
              <a:bodyPr/>
              <a:lstStyle/>
              <a:p>
                <a:r>
                  <a:rPr lang="ja-JP" altLang="en-US">
                    <a:noFill/>
                  </a:rPr>
                  <a:t> </a:t>
                </a:r>
              </a:p>
            </p:txBody>
          </p:sp>
        </mc:Fallback>
      </mc:AlternateContent>
      <p:sp>
        <p:nvSpPr>
          <p:cNvPr id="13" name="正方形/長方形 12"/>
          <p:cNvSpPr/>
          <p:nvPr/>
        </p:nvSpPr>
        <p:spPr>
          <a:xfrm>
            <a:off x="596936" y="3734348"/>
            <a:ext cx="5827236" cy="400110"/>
          </a:xfrm>
          <a:prstGeom prst="rect">
            <a:avLst/>
          </a:prstGeom>
        </p:spPr>
        <p:txBody>
          <a:bodyPr wrap="non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第２ステップ→デルタの満たす漸化式を見つける</a:t>
            </a:r>
          </a:p>
        </p:txBody>
      </p:sp>
      <mc:AlternateContent xmlns:mc="http://schemas.openxmlformats.org/markup-compatibility/2006" xmlns:a14="http://schemas.microsoft.com/office/drawing/2010/main">
        <mc:Choice Requires="a14">
          <p:sp>
            <p:nvSpPr>
              <p:cNvPr id="14" name="正方形/長方形 13"/>
              <p:cNvSpPr/>
              <p:nvPr/>
            </p:nvSpPr>
            <p:spPr>
              <a:xfrm>
                <a:off x="218452" y="4318619"/>
                <a:ext cx="8805908" cy="1103059"/>
              </a:xfrm>
              <a:prstGeom prst="rect">
                <a:avLst/>
              </a:prstGeom>
            </p:spPr>
            <p:txBody>
              <a:bodyPr wrap="square">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デルタ</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誤差関数をユニット</a:t>
                </a:r>
                <a:r>
                  <a:rPr lang="en-US" altLang="ja-JP" sz="2000" dirty="0">
                    <a:solidFill>
                      <a:prstClr val="black"/>
                    </a:solidFill>
                    <a:latin typeface="HG丸ｺﾞｼｯｸM-PRO" panose="020F0600000000000000" pitchFamily="50" charset="-128"/>
                    <a:ea typeface="HG丸ｺﾞｼｯｸM-PRO" panose="020F0600000000000000" pitchFamily="50" charset="-128"/>
                  </a:rPr>
                  <a:t>j</a:t>
                </a:r>
                <a:r>
                  <a:rPr lang="ja-JP" altLang="en-US" sz="2000" dirty="0" err="1">
                    <a:solidFill>
                      <a:prstClr val="black"/>
                    </a:solidFill>
                    <a:latin typeface="HG丸ｺﾞｼｯｸM-PRO" panose="020F0600000000000000" pitchFamily="50" charset="-128"/>
                    <a:ea typeface="HG丸ｺﾞｼｯｸM-PRO" panose="020F0600000000000000" pitchFamily="50" charset="-128"/>
                  </a:rPr>
                  <a:t>への</a:t>
                </a:r>
                <a:r>
                  <a:rPr lang="ja-JP" altLang="en-US" sz="2000" dirty="0">
                    <a:solidFill>
                      <a:prstClr val="black"/>
                    </a:solidFill>
                    <a:latin typeface="HG丸ｺﾞｼｯｸM-PRO" panose="020F0600000000000000" pitchFamily="50" charset="-128"/>
                    <a:ea typeface="HG丸ｺﾞｼｯｸM-PRO" panose="020F0600000000000000" pitchFamily="50" charset="-128"/>
                  </a:rPr>
                  <a:t>総入力</a:t>
                </a:r>
                <a14:m>
                  <m:oMath xmlns:m="http://schemas.openxmlformats.org/officeDocument/2006/math">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で微分したもの</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endParaRPr lang="en-US" altLang="ja-JP" sz="1050" dirty="0">
                  <a:solidFill>
                    <a:prstClr val="black"/>
                  </a:solidFill>
                  <a:latin typeface="HG丸ｺﾞｼｯｸM-PRO" panose="020F0600000000000000" pitchFamily="50" charset="-128"/>
                  <a:ea typeface="HG丸ｺﾞｼｯｸM-PRO" panose="020F0600000000000000" pitchFamily="50" charset="-128"/>
                </a:endParaRPr>
              </a:p>
              <a:p>
                <a:r>
                  <a:rPr lang="ja-JP" altLang="en-US" sz="2000" dirty="0">
                    <a:solidFill>
                      <a:prstClr val="black"/>
                    </a:solidFill>
                    <a:latin typeface="HG丸ｺﾞｼｯｸM-PRO" panose="020F0600000000000000" pitchFamily="50" charset="-128"/>
                    <a:ea typeface="HG丸ｺﾞｼｯｸM-PRO" panose="020F0600000000000000" pitchFamily="50" charset="-128"/>
                  </a:rPr>
                  <a:t>図</a:t>
                </a:r>
                <a:r>
                  <a:rPr lang="en-US" altLang="ja-JP" sz="2000" dirty="0">
                    <a:solidFill>
                      <a:prstClr val="black"/>
                    </a:solidFill>
                    <a:latin typeface="HG丸ｺﾞｼｯｸM-PRO" panose="020F0600000000000000" pitchFamily="50" charset="-128"/>
                    <a:ea typeface="HG丸ｺﾞｼｯｸM-PRO" panose="020F0600000000000000" pitchFamily="50" charset="-128"/>
                  </a:rPr>
                  <a:t>6.2</a:t>
                </a:r>
                <a:r>
                  <a:rPr lang="ja-JP" altLang="en-US" sz="2000" dirty="0">
                    <a:solidFill>
                      <a:prstClr val="black"/>
                    </a:solidFill>
                    <a:latin typeface="HG丸ｺﾞｼｯｸM-PRO" panose="020F0600000000000000" pitchFamily="50" charset="-128"/>
                    <a:ea typeface="HG丸ｺﾞｼｯｸM-PRO" panose="020F0600000000000000" pitchFamily="50" charset="-128"/>
                  </a:rPr>
                  <a:t>より</a:t>
                </a:r>
                <a14:m>
                  <m:oMath xmlns:m="http://schemas.openxmlformats.org/officeDocument/2006/math">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𝑙</m:t>
                            </m:r>
                          </m:e>
                        </m:d>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は同ユニットの出力</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𝑧</m:t>
                        </m:r>
                      </m:e>
                      <m:sub>
                        <m:r>
                          <a:rPr lang="en-US" altLang="ja-JP" sz="2000" i="1">
                            <a:solidFill>
                              <a:prstClr val="black"/>
                            </a:solidFill>
                            <a:latin typeface="Cambria Math" panose="02040503050406030204" pitchFamily="18" charset="0"/>
                          </a:rPr>
                          <m:t>𝑗</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に変換され次のユニットに入力される</a:t>
                </a:r>
                <a:endParaRPr lang="ja-JP" altLang="en-US" sz="2000" dirty="0">
                  <a:solidFill>
                    <a:prstClr val="black"/>
                  </a:solidFill>
                </a:endParaRPr>
              </a:p>
            </p:txBody>
          </p:sp>
        </mc:Choice>
        <mc:Fallback xmlns="">
          <p:sp>
            <p:nvSpPr>
              <p:cNvPr id="14" name="正方形/長方形 13"/>
              <p:cNvSpPr>
                <a:spLocks noRot="1" noChangeAspect="1" noMove="1" noResize="1" noEditPoints="1" noAdjustHandles="1" noChangeArrowheads="1" noChangeShapeType="1" noTextEdit="1"/>
              </p:cNvSpPr>
              <p:nvPr/>
            </p:nvSpPr>
            <p:spPr>
              <a:xfrm>
                <a:off x="218452" y="4318619"/>
                <a:ext cx="8805908" cy="1103059"/>
              </a:xfrm>
              <a:prstGeom prst="rect">
                <a:avLst/>
              </a:prstGeom>
              <a:blipFill rotWithShape="0">
                <a:blip r:embed="rId4"/>
                <a:stretch>
                  <a:fillRect l="-762" r="-208" b="-221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5" name="正方形/長方形 14"/>
              <p:cNvSpPr/>
              <p:nvPr/>
            </p:nvSpPr>
            <p:spPr>
              <a:xfrm>
                <a:off x="2159706" y="5605837"/>
                <a:ext cx="4923399" cy="906145"/>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𝑗</m:t>
                              </m:r>
                            </m:sub>
                            <m:sup>
                              <m:d>
                                <m:dPr>
                                  <m:ctrlPr>
                                    <a:rPr lang="en-US" altLang="ja-JP" i="1">
                                      <a:solidFill>
                                        <a:prstClr val="black"/>
                                      </a:solidFill>
                                      <a:latin typeface="Cambria Math" panose="02040503050406030204" pitchFamily="18" charset="0"/>
                                      <a:ea typeface="HG丸ｺﾞｼｯｸM-PRO" panose="020F0600000000000000" pitchFamily="50" charset="-128"/>
                                    </a:rPr>
                                  </m:ctrlPr>
                                </m:dPr>
                                <m:e>
                                  <m:r>
                                    <a:rPr lang="en-US" altLang="ja-JP" i="1">
                                      <a:solidFill>
                                        <a:prstClr val="black"/>
                                      </a:solidFill>
                                      <a:latin typeface="Cambria Math" panose="02040503050406030204" pitchFamily="18" charset="0"/>
                                      <a:ea typeface="HG丸ｺﾞｼｯｸM-PRO" panose="020F0600000000000000" pitchFamily="50" charset="-128"/>
                                    </a:rPr>
                                    <m:t>𝑙</m:t>
                                  </m:r>
                                </m:e>
                              </m:d>
                            </m:sup>
                          </m:sSubSup>
                        </m:den>
                      </m:f>
                      <m:r>
                        <a:rPr lang="en-US" altLang="ja-JP" i="1">
                          <a:solidFill>
                            <a:prstClr val="black"/>
                          </a:solidFill>
                          <a:latin typeface="Cambria Math" panose="02040503050406030204" pitchFamily="18" charset="0"/>
                          <a:ea typeface="HG丸ｺﾞｼｯｸM-PRO" panose="020F0600000000000000" pitchFamily="50" charset="-128"/>
                        </a:rPr>
                        <m:t>=</m:t>
                      </m:r>
                      <m:nary>
                        <m:naryPr>
                          <m:chr m:val="∑"/>
                          <m:ctrlPr>
                            <a:rPr lang="en-US" altLang="ja-JP" i="1">
                              <a:solidFill>
                                <a:prstClr val="black"/>
                              </a:solidFill>
                              <a:latin typeface="Cambria Math" panose="02040503050406030204" pitchFamily="18" charset="0"/>
                              <a:ea typeface="HG丸ｺﾞｼｯｸM-PRO" panose="020F0600000000000000" pitchFamily="50" charset="-128"/>
                            </a:rPr>
                          </m:ctrlPr>
                        </m:naryPr>
                        <m:sub>
                          <m:r>
                            <m:rPr>
                              <m:brk m:alnAt="23"/>
                            </m:rPr>
                            <a:rPr lang="en-US" altLang="ja-JP" i="1">
                              <a:solidFill>
                                <a:prstClr val="black"/>
                              </a:solidFill>
                              <a:latin typeface="Cambria Math" panose="02040503050406030204" pitchFamily="18" charset="0"/>
                              <a:ea typeface="HG丸ｺﾞｼｯｸM-PRO" panose="020F0600000000000000" pitchFamily="50" charset="-128"/>
                            </a:rPr>
                            <m:t>𝑘</m:t>
                          </m:r>
                          <m:r>
                            <a:rPr lang="en-US" altLang="ja-JP" i="1">
                              <a:solidFill>
                                <a:prstClr val="black"/>
                              </a:solidFill>
                              <a:latin typeface="Cambria Math" panose="02040503050406030204" pitchFamily="18" charset="0"/>
                              <a:ea typeface="HG丸ｺﾞｼｯｸM-PRO" panose="020F0600000000000000" pitchFamily="50" charset="-128"/>
                            </a:rPr>
                            <m:t>=0</m:t>
                          </m:r>
                        </m:sub>
                        <m:sup>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𝑑</m:t>
                              </m:r>
                            </m:e>
                            <m:sub>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b>
                          </m:sSub>
                          <m:r>
                            <a:rPr lang="en-US" altLang="ja-JP" i="1">
                              <a:solidFill>
                                <a:prstClr val="black"/>
                              </a:solidFill>
                              <a:latin typeface="Cambria Math" panose="02040503050406030204" pitchFamily="18" charset="0"/>
                              <a:ea typeface="HG丸ｺﾞｼｯｸM-PRO" panose="020F0600000000000000" pitchFamily="50" charset="-128"/>
                            </a:rPr>
                            <m:t>−1</m:t>
                          </m:r>
                        </m:sup>
                        <m:e>
                          <m:f>
                            <m:fPr>
                              <m:ctrlPr>
                                <a:rPr lang="en-US" altLang="ja-JP" i="1">
                                  <a:solidFill>
                                    <a:prstClr val="black"/>
                                  </a:solidFill>
                                  <a:latin typeface="Cambria Math" panose="02040503050406030204" pitchFamily="18" charset="0"/>
                                  <a:ea typeface="HG丸ｺﾞｼｯｸM-PRO" panose="020F0600000000000000" pitchFamily="50" charset="-128"/>
                                </a:rPr>
                              </m:ctrlPr>
                            </m:fPr>
                            <m:num>
                              <m:r>
                                <a:rPr lang="en-US" altLang="ja-JP" i="1">
                                  <a:solidFill>
                                    <a:prstClr val="black"/>
                                  </a:solidFill>
                                  <a:latin typeface="Cambria Math" panose="02040503050406030204" pitchFamily="18" charset="0"/>
                                  <a:ea typeface="HG丸ｺﾞｼｯｸM-PRO" panose="020F0600000000000000" pitchFamily="50" charset="-128"/>
                                </a:rPr>
                                <m:t>𝜕</m:t>
                              </m:r>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𝐸</m:t>
                                  </m:r>
                                </m:e>
                                <m:sub>
                                  <m:r>
                                    <a:rPr lang="en-US" altLang="ja-JP" i="1">
                                      <a:solidFill>
                                        <a:prstClr val="black"/>
                                      </a:solidFill>
                                      <a:latin typeface="Cambria Math" panose="02040503050406030204" pitchFamily="18" charset="0"/>
                                      <a:ea typeface="HG丸ｺﾞｼｯｸM-PRO" panose="020F0600000000000000" pitchFamily="50" charset="-128"/>
                                    </a:rPr>
                                    <m:t>𝑛</m:t>
                                  </m:r>
                                </m:sub>
                              </m:sSub>
                            </m:num>
                            <m:den>
                              <m:r>
                                <a:rPr lang="en-US" altLang="ja-JP" i="1">
                                  <a:solidFill>
                                    <a:prstClr val="black"/>
                                  </a:solidFill>
                                  <a:latin typeface="Cambria Math" panose="02040503050406030204" pitchFamily="18" charset="0"/>
                                  <a:ea typeface="HG丸ｺﾞｼｯｸM-PRO" panose="020F0600000000000000" pitchFamily="50" charset="-128"/>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𝑘</m:t>
                                  </m:r>
                                </m:sub>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p>
                              </m:sSubSup>
                            </m:den>
                          </m:f>
                          <m:f>
                            <m:fPr>
                              <m:ctrlPr>
                                <a:rPr lang="en-US" altLang="ja-JP" i="1">
                                  <a:solidFill>
                                    <a:prstClr val="black"/>
                                  </a:solidFill>
                                  <a:latin typeface="Cambria Math" panose="02040503050406030204" pitchFamily="18" charset="0"/>
                                  <a:ea typeface="HG丸ｺﾞｼｯｸM-PRO" panose="020F0600000000000000" pitchFamily="50" charset="-128"/>
                                </a:rPr>
                              </m:ctrlPr>
                            </m:fPr>
                            <m:num>
                              <m:r>
                                <a:rPr lang="en-US" altLang="ja-JP" i="1">
                                  <a:solidFill>
                                    <a:prstClr val="black"/>
                                  </a:solidFill>
                                  <a:latin typeface="Cambria Math" panose="02040503050406030204" pitchFamily="18" charset="0"/>
                                  <a:ea typeface="HG丸ｺﾞｼｯｸM-PRO" panose="020F0600000000000000" pitchFamily="50" charset="-128"/>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𝑘</m:t>
                                  </m:r>
                                </m:sub>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p>
                              </m:sSubSup>
                            </m:num>
                            <m:den>
                              <m:r>
                                <a:rPr lang="en-US" altLang="ja-JP" i="1">
                                  <a:solidFill>
                                    <a:prstClr val="black"/>
                                  </a:solidFill>
                                  <a:latin typeface="Cambria Math" panose="02040503050406030204" pitchFamily="18" charset="0"/>
                                  <a:ea typeface="HG丸ｺﾞｼｯｸM-PRO" panose="020F0600000000000000" pitchFamily="50" charset="-128"/>
                                </a:rPr>
                                <m:t>𝜕</m:t>
                              </m:r>
                              <m:sSubSup>
                                <m:sSubSupPr>
                                  <m:ctrlPr>
                                    <a:rPr lang="en-US" altLang="ja-JP" i="1">
                                      <a:solidFill>
                                        <a:prstClr val="black"/>
                                      </a:solidFill>
                                      <a:latin typeface="Cambria Math" panose="02040503050406030204" pitchFamily="18" charset="0"/>
                                      <a:ea typeface="HG丸ｺﾞｼｯｸM-PRO" panose="020F0600000000000000" pitchFamily="50" charset="-128"/>
                                    </a:rPr>
                                  </m:ctrlPr>
                                </m:sSubSupPr>
                                <m:e>
                                  <m:r>
                                    <a:rPr lang="en-US" altLang="ja-JP" i="1">
                                      <a:solidFill>
                                        <a:prstClr val="black"/>
                                      </a:solidFill>
                                      <a:latin typeface="Cambria Math" panose="02040503050406030204" pitchFamily="18" charset="0"/>
                                      <a:ea typeface="HG丸ｺﾞｼｯｸM-PRO" panose="020F0600000000000000" pitchFamily="50" charset="-128"/>
                                    </a:rPr>
                                    <m:t>𝑢</m:t>
                                  </m:r>
                                </m:e>
                                <m:sub>
                                  <m:r>
                                    <a:rPr lang="en-US" altLang="ja-JP" i="1">
                                      <a:solidFill>
                                        <a:prstClr val="black"/>
                                      </a:solidFill>
                                      <a:latin typeface="Cambria Math" panose="02040503050406030204" pitchFamily="18" charset="0"/>
                                      <a:ea typeface="HG丸ｺﾞｼｯｸM-PRO" panose="020F0600000000000000" pitchFamily="50" charset="-128"/>
                                    </a:rPr>
                                    <m:t>𝑗</m:t>
                                  </m:r>
                                </m:sub>
                                <m:sup>
                                  <m:r>
                                    <a:rPr lang="en-US" altLang="ja-JP" i="1">
                                      <a:solidFill>
                                        <a:prstClr val="black"/>
                                      </a:solidFill>
                                      <a:latin typeface="Cambria Math" panose="02040503050406030204" pitchFamily="18" charset="0"/>
                                      <a:ea typeface="HG丸ｺﾞｼｯｸM-PRO" panose="020F0600000000000000" pitchFamily="50" charset="-128"/>
                                    </a:rPr>
                                    <m:t>(</m:t>
                                  </m:r>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m:t>
                                  </m:r>
                                </m:sup>
                              </m:sSubSup>
                            </m:den>
                          </m:f>
                        </m:e>
                      </m:nary>
                      <m:r>
                        <a:rPr lang="en-US" altLang="ja-JP" i="1">
                          <a:solidFill>
                            <a:prstClr val="black"/>
                          </a:solidFill>
                          <a:latin typeface="Cambria Math" panose="02040503050406030204" pitchFamily="18" charset="0"/>
                          <a:ea typeface="HG丸ｺﾞｼｯｸM-PRO" panose="020F0600000000000000" pitchFamily="50" charset="-128"/>
                        </a:rPr>
                        <m:t>          (6.14)</m:t>
                      </m:r>
                    </m:oMath>
                  </m:oMathPara>
                </a14:m>
                <a:endParaRPr lang="ja-JP" altLang="en-US" dirty="0">
                  <a:solidFill>
                    <a:prstClr val="black"/>
                  </a:solidFill>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2159706" y="5605837"/>
                <a:ext cx="4923399" cy="906145"/>
              </a:xfrm>
              <a:prstGeom prst="rect">
                <a:avLst/>
              </a:prstGeom>
              <a:blipFill rotWithShape="0">
                <a:blip r:embed="rId5"/>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23296994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76</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mc:AlternateContent xmlns:mc="http://schemas.openxmlformats.org/markup-compatibility/2006" xmlns:a14="http://schemas.microsoft.com/office/drawing/2010/main">
        <mc:Choice Requires="a14">
          <p:sp>
            <p:nvSpPr>
              <p:cNvPr id="6" name="テキスト ボックス 5"/>
              <p:cNvSpPr txBox="1"/>
              <p:nvPr/>
            </p:nvSpPr>
            <p:spPr>
              <a:xfrm>
                <a:off x="2544088" y="2789568"/>
                <a:ext cx="3809376" cy="71275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r>
                        <a:rPr lang="en-US" altLang="ja-JP" i="1">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𝑗</m:t>
                              </m:r>
                            </m:e>
                            <m:sup>
                              <m:r>
                                <a:rPr lang="en-US" altLang="ja-JP" i="1">
                                  <a:solidFill>
                                    <a:prstClr val="black"/>
                                  </a:solidFill>
                                  <a:latin typeface="Cambria Math" panose="02040503050406030204" pitchFamily="18" charset="0"/>
                                </a:rPr>
                                <m:t>′</m:t>
                              </m:r>
                            </m:sup>
                          </m:sSup>
                        </m:sub>
                        <m:sup/>
                        <m:e>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r>
                            <a:rPr lang="en-US" altLang="ja-JP" i="1">
                              <a:solidFill>
                                <a:prstClr val="black"/>
                              </a:solidFill>
                              <a:latin typeface="Cambria Math" panose="02040503050406030204" pitchFamily="18" charset="0"/>
                            </a:rPr>
                            <m:t>𝑓</m:t>
                          </m:r>
                          <m:d>
                            <m:dPr>
                              <m:ctrlPr>
                                <a:rPr lang="en-US" altLang="ja-JP" i="1">
                                  <a:solidFill>
                                    <a:prstClr val="black"/>
                                  </a:solidFill>
                                  <a:latin typeface="Cambria Math" panose="02040503050406030204" pitchFamily="18" charset="0"/>
                                </a:rPr>
                              </m:ctrlPr>
                            </m:dPr>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𝑗</m:t>
                                      </m:r>
                                    </m:e>
                                    <m:sup>
                                      <m:r>
                                        <a:rPr lang="en-US" altLang="ja-JP" i="1">
                                          <a:solidFill>
                                            <a:prstClr val="black"/>
                                          </a:solidFill>
                                          <a:latin typeface="Cambria Math" panose="02040503050406030204" pitchFamily="18" charset="0"/>
                                        </a:rPr>
                                        <m:t>′</m:t>
                                      </m:r>
                                    </m:sup>
                                  </m:sSup>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e>
                          </m:d>
                        </m:e>
                      </m:nary>
                      <m:r>
                        <a:rPr lang="en-US" altLang="ja-JP" i="1">
                          <a:solidFill>
                            <a:prstClr val="black"/>
                          </a:solidFill>
                          <a:latin typeface="Cambria Math" panose="02040503050406030204" pitchFamily="18" charset="0"/>
                        </a:rPr>
                        <m:t>          (6.15)</m:t>
                      </m:r>
                    </m:oMath>
                  </m:oMathPara>
                </a14:m>
                <a:endParaRPr lang="ja-JP" altLang="en-US" dirty="0">
                  <a:solidFill>
                    <a:prstClr val="black"/>
                  </a:solidFill>
                </a:endParaRP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2544088" y="2789568"/>
                <a:ext cx="3809376" cy="712759"/>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 name="正方形/長方形 6"/>
              <p:cNvSpPr/>
              <p:nvPr/>
            </p:nvSpPr>
            <p:spPr>
              <a:xfrm>
                <a:off x="627423" y="4042592"/>
                <a:ext cx="5513817" cy="400110"/>
              </a:xfrm>
              <a:prstGeom prst="rect">
                <a:avLst/>
              </a:prstGeom>
            </p:spPr>
            <p:txBody>
              <a:bodyPr wrap="none">
                <a:spAutoFit/>
              </a:bodyPr>
              <a:lstStyle/>
              <a:p>
                <a14:m>
                  <m:oMath xmlns:m="http://schemas.openxmlformats.org/officeDocument/2006/math">
                    <m:d>
                      <m:dPr>
                        <m:ctrlPr>
                          <a:rPr lang="en-US" altLang="ja-JP" sz="2000" i="1">
                            <a:solidFill>
                              <a:prstClr val="black"/>
                            </a:solidFill>
                            <a:latin typeface="Cambria Math" panose="02040503050406030204" pitchFamily="18" charset="0"/>
                            <a:ea typeface="HG丸ｺﾞｼｯｸM-PRO" panose="020F0600000000000000" pitchFamily="50" charset="-128"/>
                          </a:rPr>
                        </m:ctrlPr>
                      </m:dPr>
                      <m:e>
                        <m:r>
                          <a:rPr lang="en-US" altLang="ja-JP" sz="2000" i="1">
                            <a:solidFill>
                              <a:prstClr val="black"/>
                            </a:solidFill>
                            <a:latin typeface="Cambria Math" panose="02040503050406030204" pitchFamily="18" charset="0"/>
                            <a:ea typeface="HG丸ｺﾞｼｯｸM-PRO" panose="020F0600000000000000" pitchFamily="50" charset="-128"/>
                          </a:rPr>
                          <m:t>6.14</m:t>
                        </m:r>
                      </m:e>
                    </m:d>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rPr>
                      <m:t>(6.15)</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よりデルタの逆伝播則が得られる</a:t>
                </a:r>
                <a:endParaRPr lang="ja-JP" altLang="en-US" sz="2000" dirty="0">
                  <a:solidFill>
                    <a:prstClr val="black"/>
                  </a:solidFill>
                </a:endParaRPr>
              </a:p>
            </p:txBody>
          </p:sp>
        </mc:Choice>
        <mc:Fallback xmlns="">
          <p:sp>
            <p:nvSpPr>
              <p:cNvPr id="7" name="正方形/長方形 6"/>
              <p:cNvSpPr>
                <a:spLocks noRot="1" noChangeAspect="1" noMove="1" noResize="1" noEditPoints="1" noAdjustHandles="1" noChangeArrowheads="1" noChangeShapeType="1" noTextEdit="1"/>
              </p:cNvSpPr>
              <p:nvPr/>
            </p:nvSpPr>
            <p:spPr>
              <a:xfrm>
                <a:off x="627423" y="4042592"/>
                <a:ext cx="5513817" cy="400110"/>
              </a:xfrm>
              <a:prstGeom prst="rect">
                <a:avLst/>
              </a:prstGeom>
              <a:blipFill rotWithShape="0">
                <a:blip r:embed="rId4"/>
                <a:stretch>
                  <a:fillRect t="-12121" r="-553" b="-2121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正方形/長方形 7"/>
              <p:cNvSpPr/>
              <p:nvPr/>
            </p:nvSpPr>
            <p:spPr>
              <a:xfrm>
                <a:off x="2373340" y="4982968"/>
                <a:ext cx="4687822" cy="877100"/>
              </a:xfrm>
              <a:prstGeom prst="rect">
                <a:avLst/>
              </a:prstGeom>
              <a:ln w="38100">
                <a:solidFill>
                  <a:srgbClr val="002060"/>
                </a:solidFill>
              </a:ln>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m:t>
                      </m:r>
                      <m:nary>
                        <m:naryPr>
                          <m:chr m:val="∑"/>
                          <m:ctrlPr>
                            <a:rPr lang="en-US" altLang="ja-JP" i="1">
                              <a:solidFill>
                                <a:prstClr val="black"/>
                              </a:solidFill>
                              <a:latin typeface="Cambria Math" panose="02040503050406030204" pitchFamily="18" charset="0"/>
                              <a:ea typeface="HG丸ｺﾞｼｯｸM-PRO" panose="020F0600000000000000" pitchFamily="50" charset="-128"/>
                            </a:rPr>
                          </m:ctrlPr>
                        </m:naryPr>
                        <m:sub>
                          <m:r>
                            <m:rPr>
                              <m:brk m:alnAt="23"/>
                            </m:rPr>
                            <a:rPr lang="en-US" altLang="ja-JP" i="1">
                              <a:solidFill>
                                <a:prstClr val="black"/>
                              </a:solidFill>
                              <a:latin typeface="Cambria Math" panose="02040503050406030204" pitchFamily="18" charset="0"/>
                              <a:ea typeface="HG丸ｺﾞｼｯｸM-PRO" panose="020F0600000000000000" pitchFamily="50" charset="-128"/>
                            </a:rPr>
                            <m:t>𝑘</m:t>
                          </m:r>
                          <m:r>
                            <a:rPr lang="en-US" altLang="ja-JP" i="1">
                              <a:solidFill>
                                <a:prstClr val="black"/>
                              </a:solidFill>
                              <a:latin typeface="Cambria Math" panose="02040503050406030204" pitchFamily="18" charset="0"/>
                              <a:ea typeface="HG丸ｺﾞｼｯｸM-PRO" panose="020F0600000000000000" pitchFamily="50" charset="-128"/>
                            </a:rPr>
                            <m:t>=0</m:t>
                          </m:r>
                        </m:sub>
                        <m:sup>
                          <m:sSub>
                            <m:sSubPr>
                              <m:ctrlPr>
                                <a:rPr lang="en-US" altLang="ja-JP" i="1">
                                  <a:solidFill>
                                    <a:prstClr val="black"/>
                                  </a:solidFill>
                                  <a:latin typeface="Cambria Math" panose="02040503050406030204" pitchFamily="18" charset="0"/>
                                  <a:ea typeface="HG丸ｺﾞｼｯｸM-PRO" panose="020F0600000000000000" pitchFamily="50" charset="-128"/>
                                </a:rPr>
                              </m:ctrlPr>
                            </m:sSubPr>
                            <m:e>
                              <m:r>
                                <a:rPr lang="en-US" altLang="ja-JP" i="1">
                                  <a:solidFill>
                                    <a:prstClr val="black"/>
                                  </a:solidFill>
                                  <a:latin typeface="Cambria Math" panose="02040503050406030204" pitchFamily="18" charset="0"/>
                                  <a:ea typeface="HG丸ｺﾞｼｯｸM-PRO" panose="020F0600000000000000" pitchFamily="50" charset="-128"/>
                                </a:rPr>
                                <m:t>𝑑</m:t>
                              </m:r>
                            </m:e>
                            <m:sub>
                              <m:r>
                                <a:rPr lang="en-US" altLang="ja-JP" i="1">
                                  <a:solidFill>
                                    <a:prstClr val="black"/>
                                  </a:solidFill>
                                  <a:latin typeface="Cambria Math" panose="02040503050406030204" pitchFamily="18" charset="0"/>
                                  <a:ea typeface="HG丸ｺﾞｼｯｸM-PRO" panose="020F0600000000000000" pitchFamily="50" charset="-128"/>
                                </a:rPr>
                                <m:t>𝑙</m:t>
                              </m:r>
                              <m:r>
                                <a:rPr lang="en-US" altLang="ja-JP" i="1">
                                  <a:solidFill>
                                    <a:prstClr val="black"/>
                                  </a:solidFill>
                                  <a:latin typeface="Cambria Math" panose="02040503050406030204" pitchFamily="18" charset="0"/>
                                  <a:ea typeface="HG丸ｺﾞｼｯｸM-PRO" panose="020F0600000000000000" pitchFamily="50" charset="-128"/>
                                </a:rPr>
                                <m:t>+1</m:t>
                              </m:r>
                            </m:sub>
                          </m:sSub>
                          <m:r>
                            <a:rPr lang="en-US" altLang="ja-JP" i="1">
                              <a:solidFill>
                                <a:prstClr val="black"/>
                              </a:solidFill>
                              <a:latin typeface="Cambria Math" panose="02040503050406030204" pitchFamily="18" charset="0"/>
                              <a:ea typeface="HG丸ｺﾞｼｯｸM-PRO" panose="020F0600000000000000" pitchFamily="50" charset="-128"/>
                            </a:rPr>
                            <m:t>−1</m:t>
                          </m:r>
                        </m:sup>
                        <m:e>
                          <m:sSubSup>
                            <m:sSubSupPr>
                              <m:ctrlPr>
                                <a:rPr lang="en-US" altLang="ja-JP" i="1" dirty="0">
                                  <a:solidFill>
                                    <a:prstClr val="black"/>
                                  </a:solidFill>
                                  <a:latin typeface="Cambria Math" panose="02040503050406030204" pitchFamily="18" charset="0"/>
                                  <a:ea typeface="HG丸ｺﾞｼｯｸM-PRO" panose="020F0600000000000000" pitchFamily="50" charset="-128"/>
                                </a:rPr>
                              </m:ctrlPr>
                            </m:sSubSupPr>
                            <m:e>
                              <m:r>
                                <a:rPr lang="ja-JP" altLang="en-US" i="1" dirty="0">
                                  <a:solidFill>
                                    <a:prstClr val="black"/>
                                  </a:solidFill>
                                  <a:latin typeface="Cambria Math" panose="02040503050406030204" pitchFamily="18" charset="0"/>
                                  <a:ea typeface="HG丸ｺﾞｼｯｸM-PRO" panose="020F0600000000000000" pitchFamily="50" charset="-128"/>
                                </a:rPr>
                                <m:t>𝛿</m:t>
                              </m:r>
                            </m:e>
                            <m:sub>
                              <m:r>
                                <a:rPr lang="en-US" altLang="ja-JP" i="1" dirty="0">
                                  <a:solidFill>
                                    <a:prstClr val="black"/>
                                  </a:solidFill>
                                  <a:latin typeface="Cambria Math" panose="02040503050406030204" pitchFamily="18" charset="0"/>
                                  <a:ea typeface="HG丸ｺﾞｼｯｸM-PRO" panose="020F0600000000000000" pitchFamily="50" charset="-128"/>
                                </a:rPr>
                                <m:t>𝑘</m:t>
                              </m:r>
                            </m:sub>
                            <m:sup>
                              <m:r>
                                <a:rPr lang="en-US" altLang="ja-JP" i="1" dirty="0">
                                  <a:solidFill>
                                    <a:prstClr val="black"/>
                                  </a:solidFill>
                                  <a:latin typeface="Cambria Math" panose="02040503050406030204" pitchFamily="18" charset="0"/>
                                  <a:ea typeface="HG丸ｺﾞｼｯｸM-PRO" panose="020F0600000000000000" pitchFamily="50" charset="-128"/>
                                </a:rPr>
                                <m:t>(</m:t>
                              </m:r>
                              <m:r>
                                <a:rPr lang="en-US" altLang="ja-JP" i="1" dirty="0">
                                  <a:solidFill>
                                    <a:prstClr val="black"/>
                                  </a:solidFill>
                                  <a:latin typeface="Cambria Math" panose="02040503050406030204" pitchFamily="18" charset="0"/>
                                  <a:ea typeface="HG丸ｺﾞｼｯｸM-PRO" panose="020F0600000000000000" pitchFamily="50" charset="-128"/>
                                </a:rPr>
                                <m:t>𝑙</m:t>
                              </m:r>
                              <m:r>
                                <a:rPr lang="en-US" altLang="ja-JP" i="1" dirty="0">
                                  <a:solidFill>
                                    <a:prstClr val="black"/>
                                  </a:solidFill>
                                  <a:latin typeface="Cambria Math" panose="02040503050406030204" pitchFamily="18" charset="0"/>
                                  <a:ea typeface="HG丸ｺﾞｼｯｸM-PRO" panose="020F0600000000000000" pitchFamily="50" charset="-128"/>
                                </a:rPr>
                                <m:t>+1)</m:t>
                              </m:r>
                            </m:sup>
                          </m:sSubSup>
                          <m:sSubSup>
                            <m:sSubSupPr>
                              <m:ctrlPr>
                                <a:rPr lang="en-US" altLang="ja-JP" i="1" dirty="0">
                                  <a:solidFill>
                                    <a:prstClr val="black"/>
                                  </a:solidFill>
                                  <a:latin typeface="Cambria Math" panose="02040503050406030204" pitchFamily="18" charset="0"/>
                                  <a:ea typeface="HG丸ｺﾞｼｯｸM-PRO" panose="020F0600000000000000" pitchFamily="50" charset="-128"/>
                                </a:rPr>
                              </m:ctrlPr>
                            </m:sSubSupPr>
                            <m:e>
                              <m:r>
                                <a:rPr lang="ja-JP" altLang="en-US" i="1" dirty="0">
                                  <a:solidFill>
                                    <a:prstClr val="black"/>
                                  </a:solidFill>
                                  <a:latin typeface="Cambria Math" panose="02040503050406030204" pitchFamily="18" charset="0"/>
                                  <a:ea typeface="HG丸ｺﾞｼｯｸM-PRO" panose="020F0600000000000000" pitchFamily="50" charset="-128"/>
                                </a:rPr>
                                <m:t>𝜔</m:t>
                              </m:r>
                            </m:e>
                            <m:sub>
                              <m:r>
                                <a:rPr lang="en-US" altLang="ja-JP" i="1" dirty="0">
                                  <a:solidFill>
                                    <a:prstClr val="black"/>
                                  </a:solidFill>
                                  <a:latin typeface="Cambria Math" panose="02040503050406030204" pitchFamily="18" charset="0"/>
                                  <a:ea typeface="HG丸ｺﾞｼｯｸM-PRO" panose="020F0600000000000000" pitchFamily="50" charset="-128"/>
                                </a:rPr>
                                <m:t>𝑘𝑗</m:t>
                              </m:r>
                            </m:sub>
                            <m:sup>
                              <m:r>
                                <a:rPr lang="en-US" altLang="ja-JP" i="1" dirty="0">
                                  <a:solidFill>
                                    <a:prstClr val="black"/>
                                  </a:solidFill>
                                  <a:latin typeface="Cambria Math" panose="02040503050406030204" pitchFamily="18" charset="0"/>
                                  <a:ea typeface="HG丸ｺﾞｼｯｸM-PRO" panose="020F0600000000000000" pitchFamily="50" charset="-128"/>
                                </a:rPr>
                                <m:t>(</m:t>
                              </m:r>
                              <m:r>
                                <a:rPr lang="en-US" altLang="ja-JP" i="1" dirty="0">
                                  <a:solidFill>
                                    <a:prstClr val="black"/>
                                  </a:solidFill>
                                  <a:latin typeface="Cambria Math" panose="02040503050406030204" pitchFamily="18" charset="0"/>
                                  <a:ea typeface="HG丸ｺﾞｼｯｸM-PRO" panose="020F0600000000000000" pitchFamily="50" charset="-128"/>
                                </a:rPr>
                                <m:t>𝑙</m:t>
                              </m:r>
                              <m:r>
                                <a:rPr lang="en-US" altLang="ja-JP" i="1" dirty="0">
                                  <a:solidFill>
                                    <a:prstClr val="black"/>
                                  </a:solidFill>
                                  <a:latin typeface="Cambria Math" panose="02040503050406030204" pitchFamily="18" charset="0"/>
                                  <a:ea typeface="HG丸ｺﾞｼｯｸM-PRO" panose="020F0600000000000000" pitchFamily="50" charset="-128"/>
                                </a:rPr>
                                <m:t>+1)</m:t>
                              </m:r>
                            </m:sup>
                          </m:sSubSup>
                          <m:sSup>
                            <m:sSupPr>
                              <m:ctrlPr>
                                <a:rPr lang="en-US" altLang="ja-JP" i="1" dirty="0">
                                  <a:solidFill>
                                    <a:prstClr val="black"/>
                                  </a:solidFill>
                                  <a:latin typeface="Cambria Math" panose="02040503050406030204" pitchFamily="18" charset="0"/>
                                  <a:ea typeface="HG丸ｺﾞｼｯｸM-PRO" panose="020F0600000000000000" pitchFamily="50" charset="-128"/>
                                </a:rPr>
                              </m:ctrlPr>
                            </m:sSupPr>
                            <m:e>
                              <m:r>
                                <a:rPr lang="en-US" altLang="ja-JP" i="1" dirty="0">
                                  <a:solidFill>
                                    <a:prstClr val="black"/>
                                  </a:solidFill>
                                  <a:latin typeface="Cambria Math" panose="02040503050406030204" pitchFamily="18" charset="0"/>
                                  <a:ea typeface="HG丸ｺﾞｼｯｸM-PRO" panose="020F0600000000000000" pitchFamily="50" charset="-128"/>
                                </a:rPr>
                                <m:t>𝑓</m:t>
                              </m:r>
                            </m:e>
                            <m:sup>
                              <m:r>
                                <a:rPr lang="en-US" altLang="ja-JP" i="1" dirty="0">
                                  <a:solidFill>
                                    <a:prstClr val="black"/>
                                  </a:solidFill>
                                  <a:latin typeface="Cambria Math" panose="02040503050406030204" pitchFamily="18" charset="0"/>
                                  <a:ea typeface="HG丸ｺﾞｼｯｸM-PRO" panose="020F0600000000000000" pitchFamily="50" charset="-128"/>
                                </a:rPr>
                                <m:t>′</m:t>
                              </m:r>
                            </m:sup>
                          </m:sSup>
                          <m:d>
                            <m:dPr>
                              <m:ctrlPr>
                                <a:rPr lang="en-US" altLang="ja-JP" i="1">
                                  <a:solidFill>
                                    <a:prstClr val="black"/>
                                  </a:solidFill>
                                  <a:latin typeface="Cambria Math" panose="02040503050406030204" pitchFamily="18" charset="0"/>
                                </a:rPr>
                              </m:ctrlPr>
                            </m:dPr>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𝑗</m:t>
                                      </m:r>
                                    </m:e>
                                    <m:sup>
                                      <m:r>
                                        <a:rPr lang="en-US" altLang="ja-JP" i="1">
                                          <a:solidFill>
                                            <a:prstClr val="black"/>
                                          </a:solidFill>
                                          <a:latin typeface="Cambria Math" panose="02040503050406030204" pitchFamily="18" charset="0"/>
                                        </a:rPr>
                                        <m:t>′</m:t>
                                      </m:r>
                                    </m:sup>
                                  </m:sSup>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e>
                          </m:d>
                        </m:e>
                      </m:nary>
                      <m:r>
                        <a:rPr lang="en-US" altLang="ja-JP" i="1">
                          <a:solidFill>
                            <a:prstClr val="black"/>
                          </a:solidFill>
                          <a:latin typeface="Cambria Math" panose="02040503050406030204" pitchFamily="18" charset="0"/>
                          <a:ea typeface="HG丸ｺﾞｼｯｸM-PRO" panose="020F0600000000000000" pitchFamily="50" charset="-128"/>
                        </a:rPr>
                        <m:t>          (6.16)</m:t>
                      </m:r>
                    </m:oMath>
                  </m:oMathPara>
                </a14:m>
                <a:endParaRPr lang="ja-JP" altLang="en-US" dirty="0">
                  <a:solidFill>
                    <a:prstClr val="black"/>
                  </a:solidFill>
                </a:endParaRPr>
              </a:p>
            </p:txBody>
          </p:sp>
        </mc:Choice>
        <mc:Fallback xmlns="">
          <p:sp>
            <p:nvSpPr>
              <p:cNvPr id="8" name="正方形/長方形 7"/>
              <p:cNvSpPr>
                <a:spLocks noRot="1" noChangeAspect="1" noMove="1" noResize="1" noEditPoints="1" noAdjustHandles="1" noChangeArrowheads="1" noChangeShapeType="1" noTextEdit="1"/>
              </p:cNvSpPr>
              <p:nvPr/>
            </p:nvSpPr>
            <p:spPr>
              <a:xfrm>
                <a:off x="2373340" y="4982968"/>
                <a:ext cx="4687822" cy="877100"/>
              </a:xfrm>
              <a:prstGeom prst="rect">
                <a:avLst/>
              </a:prstGeom>
              <a:blipFill rotWithShape="0">
                <a:blip r:embed="rId5"/>
                <a:stretch>
                  <a:fillRect/>
                </a:stretch>
              </a:blipFill>
              <a:ln w="38100">
                <a:solidFill>
                  <a:srgbClr val="002060"/>
                </a:solidFill>
              </a:ln>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9" name="テキスト ボックス 8"/>
              <p:cNvSpPr txBox="1"/>
              <p:nvPr/>
            </p:nvSpPr>
            <p:spPr>
              <a:xfrm>
                <a:off x="1061631" y="1593098"/>
                <a:ext cx="7030771" cy="656205"/>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式</a:t>
                </a:r>
                <a14:m>
                  <m:oMath xmlns:m="http://schemas.openxmlformats.org/officeDocument/2006/math">
                    <m:r>
                      <a:rPr lang="en-US" altLang="ja-JP" sz="2000" i="1">
                        <a:solidFill>
                          <a:prstClr val="black"/>
                        </a:solidFill>
                        <a:latin typeface="Cambria Math" panose="02040503050406030204" pitchFamily="18" charset="0"/>
                        <a:ea typeface="HG丸ｺﾞｼｯｸM-PRO" panose="020F0600000000000000" pitchFamily="50" charset="-128"/>
                      </a:rPr>
                      <m:t>(6.14)</m:t>
                    </m:r>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右辺の一つ目の因子</a:t>
                </a:r>
                <a14:m>
                  <m:oMath xmlns:m="http://schemas.openxmlformats.org/officeDocument/2006/math">
                    <m:f>
                      <m:fPr>
                        <m:ctrlPr>
                          <a:rPr lang="en-US" altLang="ja-JP" sz="2000" i="1">
                            <a:solidFill>
                              <a:prstClr val="black"/>
                            </a:solidFill>
                            <a:latin typeface="Cambria Math" panose="02040503050406030204" pitchFamily="18" charset="0"/>
                            <a:ea typeface="HG丸ｺﾞｼｯｸM-PRO" panose="020F0600000000000000" pitchFamily="50" charset="-128"/>
                          </a:rPr>
                        </m:ctrlPr>
                      </m:fPr>
                      <m:num>
                        <m:r>
                          <a:rPr lang="en-US" altLang="ja-JP" sz="2000" i="1">
                            <a:solidFill>
                              <a:prstClr val="black"/>
                            </a:solidFill>
                            <a:latin typeface="Cambria Math" panose="02040503050406030204" pitchFamily="18" charset="0"/>
                            <a:ea typeface="HG丸ｺﾞｼｯｸM-PRO" panose="020F0600000000000000" pitchFamily="50" charset="-128"/>
                          </a:rPr>
                          <m:t>𝜕</m:t>
                        </m:r>
                        <m:sSub>
                          <m:sSubPr>
                            <m:ctrlPr>
                              <a:rPr lang="en-US" altLang="ja-JP" sz="2000" i="1">
                                <a:solidFill>
                                  <a:prstClr val="black"/>
                                </a:solidFill>
                                <a:latin typeface="Cambria Math" panose="02040503050406030204" pitchFamily="18" charset="0"/>
                                <a:ea typeface="HG丸ｺﾞｼｯｸM-PRO" panose="020F0600000000000000" pitchFamily="50" charset="-128"/>
                              </a:rPr>
                            </m:ctrlPr>
                          </m:sSubPr>
                          <m:e>
                            <m:r>
                              <a:rPr lang="en-US" altLang="ja-JP" sz="2000" i="1">
                                <a:solidFill>
                                  <a:prstClr val="black"/>
                                </a:solidFill>
                                <a:latin typeface="Cambria Math" panose="02040503050406030204" pitchFamily="18" charset="0"/>
                                <a:ea typeface="HG丸ｺﾞｼｯｸM-PRO" panose="020F0600000000000000" pitchFamily="50" charset="-128"/>
                              </a:rPr>
                              <m:t>𝐸</m:t>
                            </m:r>
                          </m:e>
                          <m:sub>
                            <m:r>
                              <a:rPr lang="en-US" altLang="ja-JP" sz="2000" i="1">
                                <a:solidFill>
                                  <a:prstClr val="black"/>
                                </a:solidFill>
                                <a:latin typeface="Cambria Math" panose="02040503050406030204" pitchFamily="18" charset="0"/>
                                <a:ea typeface="HG丸ｺﾞｼｯｸM-PRO" panose="020F0600000000000000" pitchFamily="50" charset="-128"/>
                              </a:rPr>
                              <m:t>𝑛</m:t>
                            </m:r>
                          </m:sub>
                        </m:sSub>
                      </m:num>
                      <m:den>
                        <m:r>
                          <a:rPr lang="en-US" altLang="ja-JP" sz="2000" i="1">
                            <a:solidFill>
                              <a:prstClr val="black"/>
                            </a:solidFill>
                            <a:latin typeface="Cambria Math" panose="02040503050406030204" pitchFamily="18" charset="0"/>
                            <a:ea typeface="HG丸ｺﾞｼｯｸM-PRO" panose="020F0600000000000000" pitchFamily="50" charset="-128"/>
                          </a:rPr>
                          <m:t>𝜕</m:t>
                        </m:r>
                        <m:sSubSup>
                          <m:sSubSupPr>
                            <m:ctrlPr>
                              <a:rPr lang="en-US" altLang="ja-JP" sz="2000" i="1">
                                <a:solidFill>
                                  <a:prstClr val="black"/>
                                </a:solidFill>
                                <a:latin typeface="Cambria Math" panose="02040503050406030204" pitchFamily="18" charset="0"/>
                                <a:ea typeface="HG丸ｺﾞｼｯｸM-PRO" panose="020F0600000000000000" pitchFamily="50" charset="-128"/>
                              </a:rPr>
                            </m:ctrlPr>
                          </m:sSubSupPr>
                          <m:e>
                            <m:r>
                              <a:rPr lang="en-US" altLang="ja-JP" sz="2000" i="1">
                                <a:solidFill>
                                  <a:prstClr val="black"/>
                                </a:solidFill>
                                <a:latin typeface="Cambria Math" panose="02040503050406030204" pitchFamily="18" charset="0"/>
                                <a:ea typeface="HG丸ｺﾞｼｯｸM-PRO" panose="020F0600000000000000" pitchFamily="50" charset="-128"/>
                              </a:rPr>
                              <m:t>𝑢</m:t>
                            </m:r>
                          </m:e>
                          <m:sub>
                            <m:r>
                              <a:rPr lang="en-US" altLang="ja-JP" sz="2000" i="1">
                                <a:solidFill>
                                  <a:prstClr val="black"/>
                                </a:solidFill>
                                <a:latin typeface="Cambria Math" panose="02040503050406030204" pitchFamily="18" charset="0"/>
                                <a:ea typeface="HG丸ｺﾞｼｯｸM-PRO" panose="020F0600000000000000" pitchFamily="50" charset="-128"/>
                              </a:rPr>
                              <m:t>𝑘</m:t>
                            </m:r>
                          </m:sub>
                          <m:sup>
                            <m:r>
                              <a:rPr lang="en-US" altLang="ja-JP" sz="2000" i="1">
                                <a:solidFill>
                                  <a:prstClr val="black"/>
                                </a:solidFill>
                                <a:latin typeface="Cambria Math" panose="02040503050406030204" pitchFamily="18" charset="0"/>
                                <a:ea typeface="HG丸ｺﾞｼｯｸM-PRO" panose="020F0600000000000000" pitchFamily="50" charset="-128"/>
                              </a:rPr>
                              <m:t>(</m:t>
                            </m:r>
                            <m:r>
                              <a:rPr lang="en-US" altLang="ja-JP" sz="2000" i="1">
                                <a:solidFill>
                                  <a:prstClr val="black"/>
                                </a:solidFill>
                                <a:latin typeface="Cambria Math" panose="02040503050406030204" pitchFamily="18" charset="0"/>
                                <a:ea typeface="HG丸ｺﾞｼｯｸM-PRO" panose="020F0600000000000000" pitchFamily="50" charset="-128"/>
                              </a:rPr>
                              <m:t>𝑙</m:t>
                            </m:r>
                            <m:r>
                              <a:rPr lang="en-US" altLang="ja-JP" sz="2000" i="1">
                                <a:solidFill>
                                  <a:prstClr val="black"/>
                                </a:solidFill>
                                <a:latin typeface="Cambria Math" panose="02040503050406030204" pitchFamily="18" charset="0"/>
                                <a:ea typeface="HG丸ｺﾞｼｯｸM-PRO" panose="020F0600000000000000" pitchFamily="50" charset="-128"/>
                              </a:rPr>
                              <m:t>+1)</m:t>
                            </m:r>
                          </m:sup>
                        </m:sSubSup>
                      </m:den>
                    </m:f>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は</a:t>
                </a:r>
                <a14:m>
                  <m:oMath xmlns:m="http://schemas.openxmlformats.org/officeDocument/2006/math">
                    <m:sSubSup>
                      <m:sSubSupPr>
                        <m:ctrlPr>
                          <a:rPr lang="en-US" altLang="ja-JP" sz="2000" i="1" dirty="0">
                            <a:solidFill>
                              <a:prstClr val="black"/>
                            </a:solidFill>
                            <a:latin typeface="Cambria Math" panose="02040503050406030204" pitchFamily="18" charset="0"/>
                            <a:ea typeface="HG丸ｺﾞｼｯｸM-PRO" panose="020F0600000000000000" pitchFamily="50" charset="-128"/>
                          </a:rPr>
                        </m:ctrlPr>
                      </m:sSubSupPr>
                      <m:e>
                        <m:r>
                          <a:rPr lang="ja-JP" altLang="en-US" sz="2000" i="1" dirty="0">
                            <a:solidFill>
                              <a:prstClr val="black"/>
                            </a:solidFill>
                            <a:latin typeface="Cambria Math" panose="02040503050406030204" pitchFamily="18" charset="0"/>
                            <a:ea typeface="HG丸ｺﾞｼｯｸM-PRO" panose="020F0600000000000000" pitchFamily="50" charset="-128"/>
                          </a:rPr>
                          <m:t>𝛿</m:t>
                        </m:r>
                      </m:e>
                      <m:sub>
                        <m:r>
                          <a:rPr lang="en-US" altLang="ja-JP" sz="2000" i="1" dirty="0">
                            <a:solidFill>
                              <a:prstClr val="black"/>
                            </a:solidFill>
                            <a:latin typeface="Cambria Math" panose="02040503050406030204" pitchFamily="18" charset="0"/>
                            <a:ea typeface="HG丸ｺﾞｼｯｸM-PRO" panose="020F0600000000000000" pitchFamily="50" charset="-128"/>
                          </a:rPr>
                          <m:t>𝑘</m:t>
                        </m:r>
                      </m:sub>
                      <m:sup>
                        <m:r>
                          <a:rPr lang="en-US" altLang="ja-JP" sz="2000" i="1" dirty="0">
                            <a:solidFill>
                              <a:prstClr val="black"/>
                            </a:solidFill>
                            <a:latin typeface="Cambria Math" panose="02040503050406030204" pitchFamily="18" charset="0"/>
                            <a:ea typeface="HG丸ｺﾞｼｯｸM-PRO" panose="020F0600000000000000" pitchFamily="50" charset="-128"/>
                          </a:rPr>
                          <m:t>(</m:t>
                        </m:r>
                        <m:r>
                          <a:rPr lang="en-US" altLang="ja-JP" sz="2000" i="1" dirty="0">
                            <a:solidFill>
                              <a:prstClr val="black"/>
                            </a:solidFill>
                            <a:latin typeface="Cambria Math" panose="02040503050406030204" pitchFamily="18" charset="0"/>
                            <a:ea typeface="HG丸ｺﾞｼｯｸM-PRO" panose="020F0600000000000000" pitchFamily="50" charset="-128"/>
                          </a:rPr>
                          <m:t>𝑙</m:t>
                        </m:r>
                        <m:r>
                          <a:rPr lang="en-US" altLang="ja-JP" sz="2000" i="1" dirty="0">
                            <a:solidFill>
                              <a:prstClr val="black"/>
                            </a:solidFill>
                            <a:latin typeface="Cambria Math" panose="02040503050406030204" pitchFamily="18" charset="0"/>
                            <a:ea typeface="HG丸ｺﾞｼｯｸM-PRO" panose="020F0600000000000000" pitchFamily="50" charset="-128"/>
                          </a:rPr>
                          <m:t>+1)</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だと考えられる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1061631" y="1593098"/>
                <a:ext cx="7030771" cy="656205"/>
              </a:xfrm>
              <a:prstGeom prst="rect">
                <a:avLst/>
              </a:prstGeom>
              <a:blipFill rotWithShape="0">
                <a:blip r:embed="rId6"/>
                <a:stretch>
                  <a:fillRect l="-867"/>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126044431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77</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2874505" cy="461665"/>
          </a:xfrm>
          <a:prstGeom prst="rect">
            <a:avLst/>
          </a:prstGeom>
          <a:noFill/>
        </p:spPr>
        <p:txBody>
          <a:bodyPr wrap="none" rtlCol="0">
            <a:spAutoFit/>
          </a:bodyPr>
          <a:lstStyle/>
          <a:p>
            <a:r>
              <a:rPr lang="en-US" altLang="ja-JP" sz="2400" b="1" dirty="0">
                <a:solidFill>
                  <a:prstClr val="black"/>
                </a:solidFill>
                <a:latin typeface="HG丸ｺﾞｼｯｸM-PRO" panose="020F0600000000000000" pitchFamily="50" charset="-128"/>
                <a:ea typeface="HG丸ｺﾞｼｯｸM-PRO" panose="020F0600000000000000" pitchFamily="50" charset="-128"/>
              </a:rPr>
              <a:t>6.2</a:t>
            </a:r>
            <a:r>
              <a:rPr lang="ja-JP" altLang="en-US" sz="2400" b="1" dirty="0">
                <a:solidFill>
                  <a:prstClr val="black"/>
                </a:solidFill>
                <a:latin typeface="HG丸ｺﾞｼｯｸM-PRO" panose="020F0600000000000000" pitchFamily="50" charset="-128"/>
                <a:ea typeface="HG丸ｺﾞｼｯｸM-PRO" panose="020F0600000000000000" pitchFamily="50" charset="-128"/>
              </a:rPr>
              <a:t>　誤差逆伝播法</a:t>
            </a:r>
          </a:p>
        </p:txBody>
      </p:sp>
      <mc:AlternateContent xmlns:mc="http://schemas.openxmlformats.org/markup-compatibility/2006" xmlns:a14="http://schemas.microsoft.com/office/drawing/2010/main">
        <mc:Choice Requires="a14">
          <p:sp>
            <p:nvSpPr>
              <p:cNvPr id="4" name="テキスト ボックス 3"/>
              <p:cNvSpPr txBox="1"/>
              <p:nvPr/>
            </p:nvSpPr>
            <p:spPr>
              <a:xfrm>
                <a:off x="323116" y="4345043"/>
                <a:ext cx="8465091" cy="1337289"/>
              </a:xfrm>
              <a:prstGeom prst="rect">
                <a:avLst/>
              </a:prstGeom>
              <a:solidFill>
                <a:schemeClr val="accent5">
                  <a:lumMod val="20000"/>
                  <a:lumOff val="80000"/>
                </a:schemeClr>
              </a:solidFill>
              <a:ln w="38100">
                <a:solidFill>
                  <a:srgbClr val="002060"/>
                </a:solidFill>
              </a:ln>
            </p:spPr>
            <p:txBody>
              <a:bodyPr wrap="square" rtlCol="0">
                <a:spAutoFit/>
              </a:bodyPr>
              <a:lstStyle/>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入力側の</a:t>
                </a:r>
                <a:r>
                  <a:rPr lang="en-US" altLang="ja-JP" sz="2000" dirty="0">
                    <a:solidFill>
                      <a:prstClr val="black"/>
                    </a:solidFill>
                    <a:latin typeface="HG丸ｺﾞｼｯｸM-PRO" panose="020F0600000000000000" pitchFamily="50" charset="-128"/>
                    <a:ea typeface="HG丸ｺﾞｼｯｸM-PRO" panose="020F0600000000000000" pitchFamily="50" charset="-128"/>
                  </a:rPr>
                  <a:t>l-1</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層にあるノード</a:t>
                </a:r>
                <a:r>
                  <a:rPr lang="en-US" altLang="ja-JP" sz="2000" dirty="0" err="1">
                    <a:solidFill>
                      <a:prstClr val="black"/>
                    </a:solidFill>
                    <a:latin typeface="HG丸ｺﾞｼｯｸM-PRO" panose="020F0600000000000000" pitchFamily="50" charset="-128"/>
                    <a:ea typeface="HG丸ｺﾞｼｯｸM-PRO" panose="020F0600000000000000" pitchFamily="50" charset="-128"/>
                  </a:rPr>
                  <a:t>i</a:t>
                </a:r>
                <a:r>
                  <a:rPr lang="ja-JP" altLang="en-US" sz="2000" dirty="0">
                    <a:solidFill>
                      <a:prstClr val="black"/>
                    </a:solidFill>
                    <a:latin typeface="HG丸ｺﾞｼｯｸM-PRO" panose="020F0600000000000000" pitchFamily="50" charset="-128"/>
                    <a:ea typeface="HG丸ｺﾞｼｯｸM-PRO" panose="020F0600000000000000" pitchFamily="50" charset="-128"/>
                  </a:rPr>
                  <a:t>からは順伝播で出力</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en-US" altLang="ja-JP" sz="2000" i="1">
                            <a:solidFill>
                              <a:prstClr val="black"/>
                            </a:solidFill>
                            <a:latin typeface="Cambria Math" panose="02040503050406030204" pitchFamily="18" charset="0"/>
                          </a:rPr>
                          <m:t>𝑧</m:t>
                        </m:r>
                      </m:e>
                      <m:sub>
                        <m:r>
                          <a:rPr lang="en-US" altLang="ja-JP" sz="2000" i="1">
                            <a:solidFill>
                              <a:prstClr val="black"/>
                            </a:solidFill>
                            <a:latin typeface="Cambria Math" panose="02040503050406030204" pitchFamily="18" charset="0"/>
                          </a:rPr>
                          <m:t>𝑖</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−1)</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がくる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出力側の</a:t>
                </a:r>
                <a:r>
                  <a:rPr lang="en-US" altLang="ja-JP" sz="2000" dirty="0">
                    <a:solidFill>
                      <a:prstClr val="black"/>
                    </a:solidFill>
                    <a:latin typeface="HG丸ｺﾞｼｯｸM-PRO" panose="020F0600000000000000" pitchFamily="50" charset="-128"/>
                    <a:ea typeface="HG丸ｺﾞｼｯｸM-PRO" panose="020F0600000000000000" pitchFamily="50" charset="-128"/>
                  </a:rPr>
                  <a:t>l+1</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層から逆伝播で</a:t>
                </a:r>
                <a:r>
                  <a:rPr lang="en-US" altLang="ja-JP" sz="2000" dirty="0">
                    <a:solidFill>
                      <a:prstClr val="black"/>
                    </a:solidFill>
                    <a:latin typeface="HG丸ｺﾞｼｯｸM-PRO" panose="020F0600000000000000" pitchFamily="50" charset="-128"/>
                    <a:ea typeface="HG丸ｺﾞｼｯｸM-PRO" panose="020F0600000000000000" pitchFamily="50" charset="-128"/>
                  </a:rPr>
                  <a:t>l</a:t>
                </a:r>
                <a:r>
                  <a:rPr lang="ja-JP" altLang="en-US" sz="2000" dirty="0">
                    <a:solidFill>
                      <a:prstClr val="black"/>
                    </a:solidFill>
                    <a:latin typeface="HG丸ｺﾞｼｯｸM-PRO" panose="020F0600000000000000" pitchFamily="50" charset="-128"/>
                    <a:ea typeface="HG丸ｺﾞｼｯｸM-PRO" panose="020F0600000000000000" pitchFamily="50" charset="-128"/>
                  </a:rPr>
                  <a:t>層のノード</a:t>
                </a:r>
                <a:r>
                  <a:rPr lang="en-US" altLang="ja-JP" sz="2000" dirty="0">
                    <a:solidFill>
                      <a:prstClr val="black"/>
                    </a:solidFill>
                    <a:latin typeface="HG丸ｺﾞｼｯｸM-PRO" panose="020F0600000000000000" pitchFamily="50" charset="-128"/>
                    <a:ea typeface="HG丸ｺﾞｼｯｸM-PRO" panose="020F0600000000000000" pitchFamily="50" charset="-128"/>
                  </a:rPr>
                  <a:t>j</a:t>
                </a:r>
                <a:r>
                  <a:rPr lang="ja-JP" altLang="en-US" sz="2000" dirty="0">
                    <a:solidFill>
                      <a:prstClr val="black"/>
                    </a:solidFill>
                    <a:latin typeface="HG丸ｺﾞｼｯｸM-PRO" panose="020F0600000000000000" pitchFamily="50" charset="-128"/>
                    <a:ea typeface="HG丸ｺﾞｼｯｸM-PRO" panose="020F0600000000000000" pitchFamily="50" charset="-128"/>
                  </a:rPr>
                  <a:t>に対するデルタ</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ja-JP" altLang="en-US" sz="2000" i="1">
                            <a:solidFill>
                              <a:prstClr val="black"/>
                            </a:solidFill>
                            <a:latin typeface="Cambria Math" panose="02040503050406030204" pitchFamily="18" charset="0"/>
                          </a:rPr>
                          <m:t>𝛿</m:t>
                        </m:r>
                      </m:e>
                      <m:sub>
                        <m:r>
                          <a:rPr lang="en-US" altLang="ja-JP" sz="2000" i="1">
                            <a:solidFill>
                              <a:prstClr val="black"/>
                            </a:solidFill>
                            <a:latin typeface="Cambria Math" panose="02040503050406030204" pitchFamily="18" charset="0"/>
                          </a:rPr>
                          <m:t>𝑗</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が与えられる</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pPr algn="ctr"/>
                <a:r>
                  <a:rPr lang="ja-JP" altLang="en-US" sz="2000" dirty="0">
                    <a:solidFill>
                      <a:prstClr val="black"/>
                    </a:solidFill>
                    <a:latin typeface="HG丸ｺﾞｼｯｸM-PRO" panose="020F0600000000000000" pitchFamily="50" charset="-128"/>
                    <a:ea typeface="HG丸ｺﾞｼｯｸM-PRO" panose="020F0600000000000000" pitchFamily="50" charset="-128"/>
                  </a:rPr>
                  <a:t>２つを組み合わせて重み</a:t>
                </a:r>
                <a14:m>
                  <m:oMath xmlns:m="http://schemas.openxmlformats.org/officeDocument/2006/math">
                    <m:sSubSup>
                      <m:sSubSupPr>
                        <m:ctrlPr>
                          <a:rPr lang="en-US" altLang="ja-JP" sz="2000" i="1">
                            <a:solidFill>
                              <a:prstClr val="black"/>
                            </a:solidFill>
                            <a:latin typeface="Cambria Math" panose="02040503050406030204" pitchFamily="18" charset="0"/>
                          </a:rPr>
                        </m:ctrlPr>
                      </m:sSubSupPr>
                      <m:e>
                        <m:r>
                          <a:rPr lang="ja-JP" altLang="en-US" sz="2000" i="1">
                            <a:solidFill>
                              <a:prstClr val="black"/>
                            </a:solidFill>
                            <a:latin typeface="Cambria Math" panose="02040503050406030204" pitchFamily="18" charset="0"/>
                          </a:rPr>
                          <m:t>𝜔</m:t>
                        </m:r>
                      </m:e>
                      <m:sub>
                        <m:r>
                          <a:rPr lang="en-US" altLang="ja-JP" sz="2000" i="1">
                            <a:solidFill>
                              <a:prstClr val="black"/>
                            </a:solidFill>
                            <a:latin typeface="Cambria Math" panose="02040503050406030204" pitchFamily="18" charset="0"/>
                          </a:rPr>
                          <m:t>𝑗𝑖</m:t>
                        </m:r>
                      </m:sub>
                      <m:sup>
                        <m:r>
                          <a:rPr lang="en-US" altLang="ja-JP" sz="2000" i="1">
                            <a:solidFill>
                              <a:prstClr val="black"/>
                            </a:solidFill>
                            <a:latin typeface="Cambria Math" panose="02040503050406030204" pitchFamily="18" charset="0"/>
                          </a:rPr>
                          <m:t>(</m:t>
                        </m:r>
                        <m:r>
                          <a:rPr lang="en-US" altLang="ja-JP" sz="2000" i="1">
                            <a:solidFill>
                              <a:prstClr val="black"/>
                            </a:solidFill>
                            <a:latin typeface="Cambria Math" panose="02040503050406030204" pitchFamily="18" charset="0"/>
                          </a:rPr>
                          <m:t>𝑙</m:t>
                        </m:r>
                        <m:r>
                          <a:rPr lang="en-US" altLang="ja-JP" sz="2000" i="1">
                            <a:solidFill>
                              <a:prstClr val="black"/>
                            </a:solidFill>
                            <a:latin typeface="Cambria Math" panose="02040503050406030204" pitchFamily="18" charset="0"/>
                          </a:rPr>
                          <m:t>)</m:t>
                        </m:r>
                      </m:sup>
                    </m:sSubSup>
                  </m:oMath>
                </a14:m>
                <a:r>
                  <a:rPr lang="ja-JP" altLang="en-US" sz="2000" dirty="0">
                    <a:solidFill>
                      <a:prstClr val="black"/>
                    </a:solidFill>
                    <a:latin typeface="HG丸ｺﾞｼｯｸM-PRO" panose="020F0600000000000000" pitchFamily="50" charset="-128"/>
                    <a:ea typeface="HG丸ｺﾞｼｯｸM-PRO" panose="020F0600000000000000" pitchFamily="50" charset="-128"/>
                  </a:rPr>
                  <a:t>に関する勾配が算出される</a:t>
                </a: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323116" y="4345043"/>
                <a:ext cx="8465091" cy="1337289"/>
              </a:xfrm>
              <a:prstGeom prst="rect">
                <a:avLst/>
              </a:prstGeom>
              <a:blipFill rotWithShape="0">
                <a:blip r:embed="rId2"/>
                <a:stretch>
                  <a:fillRect l="-430" r="-430" b="-444"/>
                </a:stretch>
              </a:blipFill>
              <a:ln w="38100">
                <a:solidFill>
                  <a:srgbClr val="002060"/>
                </a:solidFill>
              </a:ln>
            </p:spPr>
            <p:txBody>
              <a:bodyPr/>
              <a:lstStyle/>
              <a:p>
                <a:r>
                  <a:rPr lang="ja-JP" altLang="en-US">
                    <a:noFill/>
                  </a:rPr>
                  <a:t> </a:t>
                </a:r>
              </a:p>
            </p:txBody>
          </p:sp>
        </mc:Fallback>
      </mc:AlternateContent>
      <p:grpSp>
        <p:nvGrpSpPr>
          <p:cNvPr id="67" name="グループ化 66"/>
          <p:cNvGrpSpPr/>
          <p:nvPr/>
        </p:nvGrpSpPr>
        <p:grpSpPr>
          <a:xfrm>
            <a:off x="1873086" y="816428"/>
            <a:ext cx="5377103" cy="3459805"/>
            <a:chOff x="1721878" y="1152678"/>
            <a:chExt cx="5377103" cy="3459805"/>
          </a:xfrm>
        </p:grpSpPr>
        <p:grpSp>
          <p:nvGrpSpPr>
            <p:cNvPr id="65" name="グループ化 64"/>
            <p:cNvGrpSpPr/>
            <p:nvPr/>
          </p:nvGrpSpPr>
          <p:grpSpPr>
            <a:xfrm>
              <a:off x="1721878" y="1152678"/>
              <a:ext cx="5377103" cy="3105818"/>
              <a:chOff x="1721878" y="1553272"/>
              <a:chExt cx="5377103" cy="3105818"/>
            </a:xfrm>
          </p:grpSpPr>
          <p:sp>
            <p:nvSpPr>
              <p:cNvPr id="56" name="正方形/長方形 55"/>
              <p:cNvSpPr/>
              <p:nvPr/>
            </p:nvSpPr>
            <p:spPr>
              <a:xfrm>
                <a:off x="2940564" y="1553272"/>
                <a:ext cx="914400" cy="3105818"/>
              </a:xfrm>
              <a:prstGeom prst="rect">
                <a:avLst/>
              </a:prstGeom>
              <a:solidFill>
                <a:srgbClr val="00B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7" name="正方形/長方形 56"/>
              <p:cNvSpPr/>
              <p:nvPr/>
            </p:nvSpPr>
            <p:spPr>
              <a:xfrm>
                <a:off x="4993589" y="1553272"/>
                <a:ext cx="914400" cy="3105818"/>
              </a:xfrm>
              <a:prstGeom prst="rect">
                <a:avLst/>
              </a:prstGeom>
              <a:solidFill>
                <a:srgbClr val="FF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5" name="円/楕円 4"/>
              <p:cNvSpPr/>
              <p:nvPr/>
            </p:nvSpPr>
            <p:spPr>
              <a:xfrm>
                <a:off x="1763120" y="1791993"/>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6" name="円/楕円 5"/>
              <p:cNvSpPr/>
              <p:nvPr/>
            </p:nvSpPr>
            <p:spPr>
              <a:xfrm>
                <a:off x="1763120" y="2274787"/>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7" name="円/楕円 6"/>
              <p:cNvSpPr/>
              <p:nvPr/>
            </p:nvSpPr>
            <p:spPr>
              <a:xfrm>
                <a:off x="1763120" y="3381307"/>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8" name="テキスト ボックス 7"/>
              <p:cNvSpPr txBox="1"/>
              <p:nvPr/>
            </p:nvSpPr>
            <p:spPr>
              <a:xfrm>
                <a:off x="1721878" y="2798347"/>
                <a:ext cx="461665" cy="438582"/>
              </a:xfrm>
              <a:prstGeom prst="rect">
                <a:avLst/>
              </a:prstGeom>
              <a:noFill/>
            </p:spPr>
            <p:txBody>
              <a:bodyPr vert="eaVert" wrap="none" rtlCol="0">
                <a:spAutoFit/>
              </a:bodyPr>
              <a:lstStyle/>
              <a:p>
                <a:pPr algn="ctr"/>
                <a:r>
                  <a:rPr lang="ja-JP" altLang="en-US" dirty="0">
                    <a:solidFill>
                      <a:prstClr val="black"/>
                    </a:solidFill>
                  </a:rPr>
                  <a:t>・・・</a:t>
                </a:r>
              </a:p>
            </p:txBody>
          </p:sp>
          <p:sp>
            <p:nvSpPr>
              <p:cNvPr id="9" name="円/楕円 8"/>
              <p:cNvSpPr/>
              <p:nvPr/>
            </p:nvSpPr>
            <p:spPr>
              <a:xfrm>
                <a:off x="6678558" y="1791993"/>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円/楕円 9"/>
              <p:cNvSpPr/>
              <p:nvPr/>
            </p:nvSpPr>
            <p:spPr>
              <a:xfrm>
                <a:off x="6678558" y="2274787"/>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円/楕円 10"/>
              <p:cNvSpPr/>
              <p:nvPr/>
            </p:nvSpPr>
            <p:spPr>
              <a:xfrm>
                <a:off x="6678558" y="3381307"/>
                <a:ext cx="379182" cy="379182"/>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テキスト ボックス 11"/>
              <p:cNvSpPr txBox="1"/>
              <p:nvPr/>
            </p:nvSpPr>
            <p:spPr>
              <a:xfrm>
                <a:off x="6637316" y="2798347"/>
                <a:ext cx="461665" cy="438582"/>
              </a:xfrm>
              <a:prstGeom prst="rect">
                <a:avLst/>
              </a:prstGeom>
              <a:noFill/>
            </p:spPr>
            <p:txBody>
              <a:bodyPr vert="eaVert" wrap="none" rtlCol="0">
                <a:spAutoFit/>
              </a:bodyPr>
              <a:lstStyle/>
              <a:p>
                <a:pPr algn="ctr"/>
                <a:r>
                  <a:rPr lang="ja-JP" altLang="en-US" dirty="0">
                    <a:solidFill>
                      <a:prstClr val="black"/>
                    </a:solidFill>
                  </a:rPr>
                  <a:t>・・・</a:t>
                </a:r>
              </a:p>
            </p:txBody>
          </p:sp>
          <p:sp>
            <p:nvSpPr>
              <p:cNvPr id="13" name="円/楕円 12"/>
              <p:cNvSpPr/>
              <p:nvPr/>
            </p:nvSpPr>
            <p:spPr>
              <a:xfrm>
                <a:off x="3221806" y="2171175"/>
                <a:ext cx="379182" cy="37918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円/楕円 13"/>
              <p:cNvSpPr/>
              <p:nvPr/>
            </p:nvSpPr>
            <p:spPr>
              <a:xfrm>
                <a:off x="5265467" y="2653969"/>
                <a:ext cx="379182" cy="379182"/>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5384943" y="2697514"/>
                    <a:ext cx="14023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𝑗</m:t>
                          </m:r>
                        </m:oMath>
                      </m:oMathPara>
                    </a14:m>
                    <a:endParaRPr lang="ja-JP" altLang="en-US" dirty="0">
                      <a:solidFill>
                        <a:prstClr val="black"/>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5384943" y="2697514"/>
                    <a:ext cx="140230" cy="276999"/>
                  </a:xfrm>
                  <a:prstGeom prst="rect">
                    <a:avLst/>
                  </a:prstGeom>
                  <a:blipFill rotWithShape="0">
                    <a:blip r:embed="rId3"/>
                    <a:stretch>
                      <a:fillRect l="-60870" t="-4444" r="-56522" b="-355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6" name="テキスト ボックス 15"/>
                  <p:cNvSpPr txBox="1"/>
                  <p:nvPr/>
                </p:nvSpPr>
                <p:spPr>
                  <a:xfrm>
                    <a:off x="3346209" y="2213506"/>
                    <a:ext cx="13394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𝑖</m:t>
                          </m:r>
                        </m:oMath>
                      </m:oMathPara>
                    </a14:m>
                    <a:endParaRPr lang="ja-JP" altLang="en-US" dirty="0">
                      <a:solidFill>
                        <a:prstClr val="black"/>
                      </a:solidFill>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3346209" y="2213506"/>
                    <a:ext cx="133947" cy="276999"/>
                  </a:xfrm>
                  <a:prstGeom prst="rect">
                    <a:avLst/>
                  </a:prstGeom>
                  <a:blipFill rotWithShape="0">
                    <a:blip r:embed="rId4"/>
                    <a:stretch>
                      <a:fillRect l="-45455" r="-36364" b="-6522"/>
                    </a:stretch>
                  </a:blipFill>
                </p:spPr>
                <p:txBody>
                  <a:bodyPr/>
                  <a:lstStyle/>
                  <a:p>
                    <a:r>
                      <a:rPr lang="ja-JP" altLang="en-US">
                        <a:noFill/>
                      </a:rPr>
                      <a:t> </a:t>
                    </a:r>
                  </a:p>
                </p:txBody>
              </p:sp>
            </mc:Fallback>
          </mc:AlternateContent>
          <p:cxnSp>
            <p:nvCxnSpPr>
              <p:cNvPr id="18" name="直線矢印コネクタ 17"/>
              <p:cNvCxnSpPr>
                <a:stCxn id="5" idx="6"/>
                <a:endCxn id="13" idx="1"/>
              </p:cNvCxnSpPr>
              <p:nvPr/>
            </p:nvCxnSpPr>
            <p:spPr>
              <a:xfrm>
                <a:off x="2142302" y="1981584"/>
                <a:ext cx="1135034" cy="245121"/>
              </a:xfrm>
              <a:prstGeom prst="straightConnector1">
                <a:avLst/>
              </a:prstGeom>
              <a:ln w="28575">
                <a:solidFill>
                  <a:srgbClr val="00B05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22" name="直線矢印コネクタ 21"/>
              <p:cNvCxnSpPr>
                <a:stCxn id="6" idx="6"/>
                <a:endCxn id="13" idx="2"/>
              </p:cNvCxnSpPr>
              <p:nvPr/>
            </p:nvCxnSpPr>
            <p:spPr>
              <a:xfrm flipV="1">
                <a:off x="2142302" y="2360766"/>
                <a:ext cx="1079504" cy="103612"/>
              </a:xfrm>
              <a:prstGeom prst="straightConnector1">
                <a:avLst/>
              </a:prstGeom>
              <a:ln w="28575">
                <a:solidFill>
                  <a:srgbClr val="00B05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25" name="直線矢印コネクタ 24"/>
              <p:cNvCxnSpPr>
                <a:stCxn id="7" idx="7"/>
                <a:endCxn id="13" idx="3"/>
              </p:cNvCxnSpPr>
              <p:nvPr/>
            </p:nvCxnSpPr>
            <p:spPr>
              <a:xfrm flipV="1">
                <a:off x="2086772" y="2494827"/>
                <a:ext cx="1190564" cy="942010"/>
              </a:xfrm>
              <a:prstGeom prst="straightConnector1">
                <a:avLst/>
              </a:prstGeom>
              <a:ln w="28575">
                <a:solidFill>
                  <a:srgbClr val="00B05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28" name="直線矢印コネクタ 27"/>
              <p:cNvCxnSpPr>
                <a:stCxn id="14" idx="2"/>
                <a:endCxn id="13" idx="5"/>
              </p:cNvCxnSpPr>
              <p:nvPr/>
            </p:nvCxnSpPr>
            <p:spPr>
              <a:xfrm flipH="1" flipV="1">
                <a:off x="3545458" y="2494827"/>
                <a:ext cx="1720009" cy="348733"/>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29" name="直線矢印コネクタ 28"/>
              <p:cNvCxnSpPr>
                <a:stCxn id="13" idx="6"/>
                <a:endCxn id="14" idx="1"/>
              </p:cNvCxnSpPr>
              <p:nvPr/>
            </p:nvCxnSpPr>
            <p:spPr>
              <a:xfrm>
                <a:off x="3600988" y="2360766"/>
                <a:ext cx="1720009" cy="348733"/>
              </a:xfrm>
              <a:prstGeom prst="straightConnector1">
                <a:avLst/>
              </a:prstGeom>
              <a:ln w="28575">
                <a:solidFill>
                  <a:srgbClr val="00B05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34" name="直線矢印コネクタ 33"/>
              <p:cNvCxnSpPr>
                <a:stCxn id="11" idx="1"/>
                <a:endCxn id="14" idx="5"/>
              </p:cNvCxnSpPr>
              <p:nvPr/>
            </p:nvCxnSpPr>
            <p:spPr>
              <a:xfrm flipH="1" flipV="1">
                <a:off x="5589119" y="2977621"/>
                <a:ext cx="1144969" cy="459216"/>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5" name="直線矢印コネクタ 34"/>
              <p:cNvCxnSpPr>
                <a:stCxn id="10" idx="2"/>
                <a:endCxn id="14" idx="6"/>
              </p:cNvCxnSpPr>
              <p:nvPr/>
            </p:nvCxnSpPr>
            <p:spPr>
              <a:xfrm flipH="1">
                <a:off x="5644649" y="2464378"/>
                <a:ext cx="1033909" cy="379182"/>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cxnSp>
            <p:nvCxnSpPr>
              <p:cNvPr id="36" name="直線矢印コネクタ 35"/>
              <p:cNvCxnSpPr>
                <a:stCxn id="9" idx="2"/>
                <a:endCxn id="14" idx="7"/>
              </p:cNvCxnSpPr>
              <p:nvPr/>
            </p:nvCxnSpPr>
            <p:spPr>
              <a:xfrm flipH="1">
                <a:off x="5589119" y="1981584"/>
                <a:ext cx="1089439" cy="727915"/>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mc:AlternateContent xmlns:mc="http://schemas.openxmlformats.org/markup-compatibility/2006" xmlns:a14="http://schemas.microsoft.com/office/drawing/2010/main">
            <mc:Choice Requires="a14">
              <p:sp>
                <p:nvSpPr>
                  <p:cNvPr id="45" name="テキスト ボックス 44"/>
                  <p:cNvSpPr txBox="1"/>
                  <p:nvPr/>
                </p:nvSpPr>
                <p:spPr>
                  <a:xfrm>
                    <a:off x="3143246" y="4273085"/>
                    <a:ext cx="536301"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45" name="テキスト ボックス 44"/>
                  <p:cNvSpPr txBox="1">
                    <a:spLocks noRot="1" noChangeAspect="1" noMove="1" noResize="1" noEditPoints="1" noAdjustHandles="1" noChangeArrowheads="1" noChangeShapeType="1" noTextEdit="1"/>
                  </p:cNvSpPr>
                  <p:nvPr/>
                </p:nvSpPr>
                <p:spPr>
                  <a:xfrm>
                    <a:off x="3143246" y="4273085"/>
                    <a:ext cx="536301" cy="276999"/>
                  </a:xfrm>
                  <a:prstGeom prst="rect">
                    <a:avLst/>
                  </a:prstGeom>
                  <a:blipFill rotWithShape="0">
                    <a:blip r:embed="rId5"/>
                    <a:stretch>
                      <a:fillRect l="-10227" r="-10227" b="-65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6" name="テキスト ボックス 45"/>
                  <p:cNvSpPr txBox="1"/>
                  <p:nvPr/>
                </p:nvSpPr>
                <p:spPr>
                  <a:xfrm>
                    <a:off x="5388886" y="4273084"/>
                    <a:ext cx="132344"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a:solidFill>
                                <a:prstClr val="black"/>
                              </a:solidFill>
                              <a:latin typeface="Cambria Math" panose="02040503050406030204" pitchFamily="18" charset="0"/>
                            </a:rPr>
                            <m:t>𝑙</m:t>
                          </m:r>
                        </m:oMath>
                      </m:oMathPara>
                    </a14:m>
                    <a:endParaRPr lang="ja-JP" altLang="en-US" dirty="0">
                      <a:solidFill>
                        <a:prstClr val="black"/>
                      </a:solidFill>
                    </a:endParaRPr>
                  </a:p>
                </p:txBody>
              </p:sp>
            </mc:Choice>
            <mc:Fallback xmlns="">
              <p:sp>
                <p:nvSpPr>
                  <p:cNvPr id="46" name="テキスト ボックス 45"/>
                  <p:cNvSpPr txBox="1">
                    <a:spLocks noRot="1" noChangeAspect="1" noMove="1" noResize="1" noEditPoints="1" noAdjustHandles="1" noChangeArrowheads="1" noChangeShapeType="1" noTextEdit="1"/>
                  </p:cNvSpPr>
                  <p:nvPr/>
                </p:nvSpPr>
                <p:spPr>
                  <a:xfrm>
                    <a:off x="5388886" y="4273084"/>
                    <a:ext cx="132344" cy="276999"/>
                  </a:xfrm>
                  <a:prstGeom prst="rect">
                    <a:avLst/>
                  </a:prstGeom>
                  <a:blipFill rotWithShape="0">
                    <a:blip r:embed="rId6"/>
                    <a:stretch>
                      <a:fillRect l="-45455" r="-36364" b="-652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7" name="テキスト ボックス 46"/>
                  <p:cNvSpPr txBox="1"/>
                  <p:nvPr/>
                </p:nvSpPr>
                <p:spPr>
                  <a:xfrm>
                    <a:off x="3563257" y="1907259"/>
                    <a:ext cx="611706" cy="35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3563257" y="1907259"/>
                    <a:ext cx="611706" cy="358431"/>
                  </a:xfrm>
                  <a:prstGeom prst="rect">
                    <a:avLst/>
                  </a:prstGeom>
                  <a:blipFill rotWithShape="0">
                    <a:blip r:embed="rId7"/>
                    <a:stretch>
                      <a:fillRect l="-4950" t="-3390" r="-7921" b="-152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8" name="テキスト ボックス 47"/>
                  <p:cNvSpPr txBox="1"/>
                  <p:nvPr/>
                </p:nvSpPr>
                <p:spPr>
                  <a:xfrm>
                    <a:off x="4404455" y="2746412"/>
                    <a:ext cx="440377" cy="38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48" name="テキスト ボックス 47"/>
                  <p:cNvSpPr txBox="1">
                    <a:spLocks noRot="1" noChangeAspect="1" noMove="1" noResize="1" noEditPoints="1" noAdjustHandles="1" noChangeArrowheads="1" noChangeShapeType="1" noTextEdit="1"/>
                  </p:cNvSpPr>
                  <p:nvPr/>
                </p:nvSpPr>
                <p:spPr>
                  <a:xfrm>
                    <a:off x="4404455" y="2746412"/>
                    <a:ext cx="440377" cy="383888"/>
                  </a:xfrm>
                  <a:prstGeom prst="rect">
                    <a:avLst/>
                  </a:prstGeom>
                  <a:blipFill rotWithShape="0">
                    <a:blip r:embed="rId8"/>
                    <a:stretch>
                      <a:fillRect l="-6849" t="-3175" r="-10959" b="-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9" name="テキスト ボックス 48"/>
                  <p:cNvSpPr txBox="1"/>
                  <p:nvPr/>
                </p:nvSpPr>
                <p:spPr>
                  <a:xfrm>
                    <a:off x="5038538" y="3017638"/>
                    <a:ext cx="405559" cy="38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49" name="テキスト ボックス 48"/>
                  <p:cNvSpPr txBox="1">
                    <a:spLocks noRot="1" noChangeAspect="1" noMove="1" noResize="1" noEditPoints="1" noAdjustHandles="1" noChangeArrowheads="1" noChangeShapeType="1" noTextEdit="1"/>
                  </p:cNvSpPr>
                  <p:nvPr/>
                </p:nvSpPr>
                <p:spPr>
                  <a:xfrm>
                    <a:off x="5038538" y="3017638"/>
                    <a:ext cx="405559" cy="383888"/>
                  </a:xfrm>
                  <a:prstGeom prst="rect">
                    <a:avLst/>
                  </a:prstGeom>
                  <a:blipFill rotWithShape="0">
                    <a:blip r:embed="rId9"/>
                    <a:stretch>
                      <a:fillRect l="-13433" t="-3175" r="-11940" b="-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0" name="テキスト ボックス 49"/>
                  <p:cNvSpPr txBox="1"/>
                  <p:nvPr/>
                </p:nvSpPr>
                <p:spPr>
                  <a:xfrm>
                    <a:off x="6231757" y="1553272"/>
                    <a:ext cx="625171" cy="35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1</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6231757" y="1553272"/>
                    <a:ext cx="625171" cy="358431"/>
                  </a:xfrm>
                  <a:prstGeom prst="rect">
                    <a:avLst/>
                  </a:prstGeom>
                  <a:blipFill rotWithShape="0">
                    <a:blip r:embed="rId10"/>
                    <a:stretch>
                      <a:fillRect l="-8738" t="-3390" r="-7767" b="-118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1" name="テキスト ボックス 50"/>
                  <p:cNvSpPr txBox="1"/>
                  <p:nvPr/>
                </p:nvSpPr>
                <p:spPr>
                  <a:xfrm>
                    <a:off x="6235962" y="2184211"/>
                    <a:ext cx="625171" cy="35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2</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6235962" y="2184211"/>
                    <a:ext cx="625171" cy="358431"/>
                  </a:xfrm>
                  <a:prstGeom prst="rect">
                    <a:avLst/>
                  </a:prstGeom>
                  <a:blipFill rotWithShape="0">
                    <a:blip r:embed="rId11"/>
                    <a:stretch>
                      <a:fillRect l="-8824" t="-3390" r="-7843" b="-1355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6237734" y="2851734"/>
                    <a:ext cx="625171" cy="35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𝐷</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6237734" y="2851734"/>
                    <a:ext cx="625171" cy="358431"/>
                  </a:xfrm>
                  <a:prstGeom prst="rect">
                    <a:avLst/>
                  </a:prstGeom>
                  <a:blipFill rotWithShape="0">
                    <a:blip r:embed="rId12"/>
                    <a:stretch>
                      <a:fillRect l="-8738" t="-3390" r="-7767" b="-1186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3" name="テキスト ボックス 52"/>
                  <p:cNvSpPr txBox="1"/>
                  <p:nvPr/>
                </p:nvSpPr>
                <p:spPr>
                  <a:xfrm>
                    <a:off x="3105543" y="3613953"/>
                    <a:ext cx="611706" cy="35843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53" name="テキスト ボックス 52"/>
                  <p:cNvSpPr txBox="1">
                    <a:spLocks noRot="1" noChangeAspect="1" noMove="1" noResize="1" noEditPoints="1" noAdjustHandles="1" noChangeArrowheads="1" noChangeShapeType="1" noTextEdit="1"/>
                  </p:cNvSpPr>
                  <p:nvPr/>
                </p:nvSpPr>
                <p:spPr>
                  <a:xfrm>
                    <a:off x="3105543" y="3613953"/>
                    <a:ext cx="611706" cy="358431"/>
                  </a:xfrm>
                  <a:prstGeom prst="rect">
                    <a:avLst/>
                  </a:prstGeom>
                  <a:blipFill rotWithShape="0">
                    <a:blip r:embed="rId13"/>
                    <a:stretch>
                      <a:fillRect l="-4950" t="-3390" r="-7921" b="-1525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4" name="テキスト ボックス 53"/>
                  <p:cNvSpPr txBox="1"/>
                  <p:nvPr/>
                </p:nvSpPr>
                <p:spPr>
                  <a:xfrm>
                    <a:off x="5252278" y="3601224"/>
                    <a:ext cx="405559" cy="3838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𝛿</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m:oMathPara>
                    </a14:m>
                    <a:endParaRPr lang="ja-JP" altLang="en-US" dirty="0">
                      <a:solidFill>
                        <a:prstClr val="black"/>
                      </a:solidFill>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5252278" y="3601224"/>
                    <a:ext cx="405559" cy="383888"/>
                  </a:xfrm>
                  <a:prstGeom prst="rect">
                    <a:avLst/>
                  </a:prstGeom>
                  <a:blipFill rotWithShape="0">
                    <a:blip r:embed="rId14"/>
                    <a:stretch>
                      <a:fillRect l="-13433" t="-3175" r="-11940" b="-2063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5" name="テキスト ボックス 54"/>
                  <p:cNvSpPr txBox="1"/>
                  <p:nvPr/>
                </p:nvSpPr>
                <p:spPr>
                  <a:xfrm>
                    <a:off x="4197537" y="3443617"/>
                    <a:ext cx="574453" cy="69910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𝜔</m:t>
                                  </m:r>
                                </m:e>
                                <m:sub>
                                  <m:r>
                                    <a:rPr lang="en-US" altLang="ja-JP" i="1">
                                      <a:solidFill>
                                        <a:prstClr val="black"/>
                                      </a:solidFill>
                                      <a:latin typeface="Cambria Math" panose="02040503050406030204" pitchFamily="18" charset="0"/>
                                    </a:rPr>
                                    <m:t>𝑗𝑖</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den>
                          </m:f>
                        </m:oMath>
                      </m:oMathPara>
                    </a14:m>
                    <a:endParaRPr lang="ja-JP" altLang="en-US" dirty="0">
                      <a:solidFill>
                        <a:prstClr val="black"/>
                      </a:solidFill>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4197537" y="3443617"/>
                    <a:ext cx="574453" cy="699102"/>
                  </a:xfrm>
                  <a:prstGeom prst="rect">
                    <a:avLst/>
                  </a:prstGeom>
                  <a:blipFill rotWithShape="0">
                    <a:blip r:embed="rId15"/>
                    <a:stretch>
                      <a:fillRect/>
                    </a:stretch>
                  </a:blipFill>
                </p:spPr>
                <p:txBody>
                  <a:bodyPr/>
                  <a:lstStyle/>
                  <a:p>
                    <a:r>
                      <a:rPr lang="ja-JP" altLang="en-US">
                        <a:noFill/>
                      </a:rPr>
                      <a:t> </a:t>
                    </a:r>
                  </a:p>
                </p:txBody>
              </p:sp>
            </mc:Fallback>
          </mc:AlternateContent>
          <p:cxnSp>
            <p:nvCxnSpPr>
              <p:cNvPr id="58" name="直線矢印コネクタ 57"/>
              <p:cNvCxnSpPr>
                <a:stCxn id="53" idx="3"/>
                <a:endCxn id="55" idx="1"/>
              </p:cNvCxnSpPr>
              <p:nvPr/>
            </p:nvCxnSpPr>
            <p:spPr>
              <a:xfrm flipV="1">
                <a:off x="3717249" y="3793168"/>
                <a:ext cx="480288" cy="1"/>
              </a:xfrm>
              <a:prstGeom prst="straightConnector1">
                <a:avLst/>
              </a:prstGeom>
              <a:ln w="76200">
                <a:solidFill>
                  <a:srgbClr val="00B050"/>
                </a:solidFill>
                <a:prstDash val="sysDash"/>
                <a:tailEnd type="triangle"/>
              </a:ln>
            </p:spPr>
            <p:style>
              <a:lnRef idx="1">
                <a:schemeClr val="accent6"/>
              </a:lnRef>
              <a:fillRef idx="0">
                <a:schemeClr val="accent6"/>
              </a:fillRef>
              <a:effectRef idx="0">
                <a:schemeClr val="accent6"/>
              </a:effectRef>
              <a:fontRef idx="minor">
                <a:schemeClr val="tx1"/>
              </a:fontRef>
            </p:style>
          </p:cxnSp>
          <p:cxnSp>
            <p:nvCxnSpPr>
              <p:cNvPr id="59" name="直線矢印コネクタ 58"/>
              <p:cNvCxnSpPr>
                <a:stCxn id="54" idx="1"/>
                <a:endCxn id="55" idx="3"/>
              </p:cNvCxnSpPr>
              <p:nvPr/>
            </p:nvCxnSpPr>
            <p:spPr>
              <a:xfrm flipH="1">
                <a:off x="4771990" y="3793168"/>
                <a:ext cx="480288" cy="0"/>
              </a:xfrm>
              <a:prstGeom prst="straightConnector1">
                <a:avLst/>
              </a:prstGeom>
              <a:ln w="76200">
                <a:solidFill>
                  <a:srgbClr val="FF0000"/>
                </a:solidFill>
                <a:prstDash val="solid"/>
                <a:tailEnd type="triangle"/>
              </a:ln>
            </p:spPr>
            <p:style>
              <a:lnRef idx="1">
                <a:schemeClr val="accent6"/>
              </a:lnRef>
              <a:fillRef idx="0">
                <a:schemeClr val="accent6"/>
              </a:fillRef>
              <a:effectRef idx="0">
                <a:schemeClr val="accent6"/>
              </a:effectRef>
              <a:fontRef idx="minor">
                <a:schemeClr val="tx1"/>
              </a:fontRef>
            </p:style>
          </p:cxnSp>
        </p:grpSp>
        <p:sp>
          <p:nvSpPr>
            <p:cNvPr id="66" name="テキスト ボックス 65"/>
            <p:cNvSpPr txBox="1"/>
            <p:nvPr/>
          </p:nvSpPr>
          <p:spPr>
            <a:xfrm>
              <a:off x="2291536" y="4273929"/>
              <a:ext cx="4225837" cy="338554"/>
            </a:xfrm>
            <a:prstGeom prst="rect">
              <a:avLst/>
            </a:prstGeom>
            <a:noFill/>
          </p:spPr>
          <p:txBody>
            <a:bodyPr wrap="none" rtlCol="0">
              <a:spAutoFit/>
            </a:bodyPr>
            <a:lstStyle/>
            <a:p>
              <a:pPr algn="ctr"/>
              <a:r>
                <a:rPr lang="ja-JP" altLang="en-US" sz="1600" dirty="0">
                  <a:solidFill>
                    <a:prstClr val="black"/>
                  </a:solidFill>
                  <a:latin typeface="HG丸ｺﾞｼｯｸM-PRO" panose="020F0600000000000000" pitchFamily="50" charset="-128"/>
                  <a:ea typeface="HG丸ｺﾞｼｯｸM-PRO" panose="020F0600000000000000" pitchFamily="50" charset="-128"/>
                </a:rPr>
                <a:t>図</a:t>
              </a:r>
              <a:r>
                <a:rPr lang="en-US" altLang="ja-JP" sz="1600" dirty="0">
                  <a:solidFill>
                    <a:prstClr val="black"/>
                  </a:solidFill>
                  <a:latin typeface="HG丸ｺﾞｼｯｸM-PRO" panose="020F0600000000000000" pitchFamily="50" charset="-128"/>
                  <a:ea typeface="HG丸ｺﾞｼｯｸM-PRO" panose="020F0600000000000000" pitchFamily="50" charset="-128"/>
                </a:rPr>
                <a:t>6.3</a:t>
              </a:r>
              <a:r>
                <a:rPr lang="ja-JP" altLang="en-US" sz="1600" dirty="0">
                  <a:solidFill>
                    <a:prstClr val="black"/>
                  </a:solidFill>
                  <a:latin typeface="HG丸ｺﾞｼｯｸM-PRO" panose="020F0600000000000000" pitchFamily="50" charset="-128"/>
                  <a:ea typeface="HG丸ｺﾞｼｯｸM-PRO" panose="020F0600000000000000" pitchFamily="50" charset="-128"/>
                </a:rPr>
                <a:t>　誤差逆伝播による勾配計算の仕組み</a:t>
              </a:r>
            </a:p>
          </p:txBody>
        </p:sp>
      </p:grpSp>
      <mc:AlternateContent xmlns:mc="http://schemas.openxmlformats.org/markup-compatibility/2006" xmlns:a14="http://schemas.microsoft.com/office/drawing/2010/main">
        <mc:Choice Requires="a14">
          <p:sp>
            <p:nvSpPr>
              <p:cNvPr id="68" name="テキスト ボックス 67"/>
              <p:cNvSpPr txBox="1"/>
              <p:nvPr/>
            </p:nvSpPr>
            <p:spPr>
              <a:xfrm>
                <a:off x="3147809" y="5882645"/>
                <a:ext cx="3256084" cy="531364"/>
              </a:xfrm>
              <a:prstGeom prst="rect">
                <a:avLst/>
              </a:prstGeom>
              <a:noFill/>
              <a:ln w="38100">
                <a:solidFill>
                  <a:srgbClr val="002060"/>
                </a:solid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𝐸</m:t>
                              </m:r>
                            </m:e>
                            <m:sub>
                              <m:r>
                                <a:rPr lang="en-US" altLang="ja-JP" i="1">
                                  <a:solidFill>
                                    <a:prstClr val="black"/>
                                  </a:solidFill>
                                  <a:latin typeface="Cambria Math" panose="02040503050406030204" pitchFamily="18" charset="0"/>
                                </a:rPr>
                                <m:t>𝑛</m:t>
                              </m:r>
                            </m:sub>
                          </m:sSub>
                        </m:num>
                        <m:den>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𝝎</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p>
                        </m:den>
                      </m:f>
                      <m:r>
                        <a:rPr lang="en-US" altLang="ja-JP"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ja-JP" altLang="en-US" b="1" i="1">
                              <a:solidFill>
                                <a:prstClr val="black"/>
                              </a:solidFill>
                              <a:latin typeface="Cambria Math" panose="02040503050406030204" pitchFamily="18" charset="0"/>
                            </a:rPr>
                            <m:t>𝜹</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p>
                      <m:sSup>
                        <m:sSupPr>
                          <m:ctrlPr>
                            <a:rPr lang="en-US" altLang="ja-JP" i="1">
                              <a:solidFill>
                                <a:prstClr val="black"/>
                              </a:solidFill>
                              <a:latin typeface="Cambria Math" panose="02040503050406030204" pitchFamily="18" charset="0"/>
                            </a:rPr>
                          </m:ctrlPr>
                        </m:sSupPr>
                        <m:e>
                          <m:d>
                            <m:dPr>
                              <m:ctrlPr>
                                <a:rPr lang="en-US" altLang="ja-JP" i="1">
                                  <a:solidFill>
                                    <a:prstClr val="black"/>
                                  </a:solidFill>
                                  <a:latin typeface="Cambria Math" panose="02040503050406030204" pitchFamily="18" charset="0"/>
                                </a:rPr>
                              </m:ctrlPr>
                            </m:dPr>
                            <m:e>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𝒛</m:t>
                                  </m:r>
                                </m:e>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p>
                            </m:e>
                          </m:d>
                        </m:e>
                        <m:sup>
                          <m:r>
                            <a:rPr lang="en-US" altLang="ja-JP" i="1">
                              <a:solidFill>
                                <a:prstClr val="black"/>
                              </a:solidFill>
                              <a:latin typeface="Cambria Math" panose="02040503050406030204" pitchFamily="18" charset="0"/>
                            </a:rPr>
                            <m:t>𝑇</m:t>
                          </m:r>
                        </m:sup>
                      </m:sSup>
                      <m:r>
                        <a:rPr lang="en-US" altLang="ja-JP" i="1">
                          <a:solidFill>
                            <a:prstClr val="black"/>
                          </a:solidFill>
                          <a:latin typeface="Cambria Math" panose="02040503050406030204" pitchFamily="18" charset="0"/>
                        </a:rPr>
                        <m:t>          (6.18)</m:t>
                      </m:r>
                    </m:oMath>
                  </m:oMathPara>
                </a14:m>
                <a:endParaRPr lang="ja-JP" altLang="en-US" dirty="0">
                  <a:solidFill>
                    <a:prstClr val="black"/>
                  </a:solidFill>
                </a:endParaRPr>
              </a:p>
            </p:txBody>
          </p:sp>
        </mc:Choice>
        <mc:Fallback xmlns="">
          <p:sp>
            <p:nvSpPr>
              <p:cNvPr id="68" name="テキスト ボックス 67"/>
              <p:cNvSpPr txBox="1">
                <a:spLocks noRot="1" noChangeAspect="1" noMove="1" noResize="1" noEditPoints="1" noAdjustHandles="1" noChangeArrowheads="1" noChangeShapeType="1" noTextEdit="1"/>
              </p:cNvSpPr>
              <p:nvPr/>
            </p:nvSpPr>
            <p:spPr>
              <a:xfrm>
                <a:off x="3147809" y="5882645"/>
                <a:ext cx="3256084" cy="531364"/>
              </a:xfrm>
              <a:prstGeom prst="rect">
                <a:avLst/>
              </a:prstGeom>
              <a:blipFill rotWithShape="0">
                <a:blip r:embed="rId16"/>
                <a:stretch>
                  <a:fillRect/>
                </a:stretch>
              </a:blipFill>
              <a:ln w="38100">
                <a:solidFill>
                  <a:srgbClr val="002060"/>
                </a:solidFill>
              </a:ln>
            </p:spPr>
            <p:txBody>
              <a:bodyPr/>
              <a:lstStyle/>
              <a:p>
                <a:r>
                  <a:rPr lang="ja-JP" altLang="en-US">
                    <a:noFill/>
                  </a:rPr>
                  <a:t> </a:t>
                </a:r>
              </a:p>
            </p:txBody>
          </p:sp>
        </mc:Fallback>
      </mc:AlternateContent>
    </p:spTree>
    <p:extLst>
      <p:ext uri="{BB962C8B-B14F-4D97-AF65-F5344CB8AC3E}">
        <p14:creationId xmlns:p14="http://schemas.microsoft.com/office/powerpoint/2010/main" val="129737013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78</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1112805"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まとめ</a:t>
            </a:r>
          </a:p>
        </p:txBody>
      </p:sp>
      <p:sp>
        <p:nvSpPr>
          <p:cNvPr id="4" name="テキスト ボックス 3"/>
          <p:cNvSpPr txBox="1"/>
          <p:nvPr/>
        </p:nvSpPr>
        <p:spPr>
          <a:xfrm>
            <a:off x="699210" y="1187864"/>
            <a:ext cx="3775393"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第４章　勾配降下法による学習</a:t>
            </a:r>
          </a:p>
        </p:txBody>
      </p:sp>
      <p:sp>
        <p:nvSpPr>
          <p:cNvPr id="5" name="テキスト ボックス 4"/>
          <p:cNvSpPr txBox="1"/>
          <p:nvPr/>
        </p:nvSpPr>
        <p:spPr>
          <a:xfrm>
            <a:off x="699210" y="3001294"/>
            <a:ext cx="3262432"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第５章　深層学習の正則化</a:t>
            </a:r>
          </a:p>
        </p:txBody>
      </p:sp>
      <p:sp>
        <p:nvSpPr>
          <p:cNvPr id="6" name="テキスト ボックス 5"/>
          <p:cNvSpPr txBox="1"/>
          <p:nvPr/>
        </p:nvSpPr>
        <p:spPr>
          <a:xfrm>
            <a:off x="699210" y="4814724"/>
            <a:ext cx="2749471"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第６章　誤差逆伝播法</a:t>
            </a:r>
          </a:p>
        </p:txBody>
      </p:sp>
      <p:sp>
        <p:nvSpPr>
          <p:cNvPr id="10" name="テキスト ボックス 9"/>
          <p:cNvSpPr txBox="1"/>
          <p:nvPr/>
        </p:nvSpPr>
        <p:spPr>
          <a:xfrm>
            <a:off x="826250" y="1936919"/>
            <a:ext cx="7712368" cy="400110"/>
          </a:xfrm>
          <a:prstGeom prst="rect">
            <a:avLst/>
          </a:prstGeom>
          <a:noFill/>
        </p:spPr>
        <p:txBody>
          <a:bodyPr wrap="none" rtlCol="0">
            <a:spAutoFit/>
          </a:bodyPr>
          <a:lstStyle/>
          <a:p>
            <a:pPr marL="342900" indent="-342900">
              <a:buFont typeface="Wingdings" panose="05000000000000000000" pitchFamily="2" charset="2"/>
              <a:buChar char="ü"/>
            </a:pPr>
            <a:r>
              <a:rPr lang="ja-JP" altLang="en-US" sz="2000" u="sng" dirty="0">
                <a:solidFill>
                  <a:prstClr val="black"/>
                </a:solidFill>
                <a:latin typeface="HG丸ｺﾞｼｯｸM-PRO" panose="020F0600000000000000" pitchFamily="50" charset="-128"/>
                <a:ea typeface="HG丸ｺﾞｼｯｸM-PRO" panose="020F0600000000000000" pitchFamily="50" charset="-128"/>
              </a:rPr>
              <a:t>誤差を最小化する重みを見つける手法（モーメンタム法など）</a:t>
            </a:r>
          </a:p>
        </p:txBody>
      </p:sp>
      <p:sp>
        <p:nvSpPr>
          <p:cNvPr id="11" name="テキスト ボックス 10"/>
          <p:cNvSpPr txBox="1"/>
          <p:nvPr/>
        </p:nvSpPr>
        <p:spPr>
          <a:xfrm>
            <a:off x="826250" y="5563777"/>
            <a:ext cx="6545382" cy="400110"/>
          </a:xfrm>
          <a:prstGeom prst="rect">
            <a:avLst/>
          </a:prstGeom>
          <a:noFill/>
        </p:spPr>
        <p:txBody>
          <a:bodyPr wrap="none" rtlCol="0">
            <a:spAutoFit/>
          </a:bodyPr>
          <a:lstStyle/>
          <a:p>
            <a:pPr marL="457200" indent="-457200">
              <a:buFont typeface="Wingdings" panose="05000000000000000000" pitchFamily="2" charset="2"/>
              <a:buChar char="ü"/>
            </a:pPr>
            <a:r>
              <a:rPr lang="ja-JP" altLang="en-US" sz="2000" u="sng" dirty="0">
                <a:solidFill>
                  <a:prstClr val="black"/>
                </a:solidFill>
                <a:latin typeface="HG丸ｺﾞｼｯｸM-PRO" panose="020F0600000000000000" pitchFamily="50" charset="-128"/>
                <a:ea typeface="HG丸ｺﾞｼｯｸM-PRO" panose="020F0600000000000000" pitchFamily="50" charset="-128"/>
              </a:rPr>
              <a:t>誤差を逆方向へ伝えて，各層の重みを更新する手法</a:t>
            </a:r>
          </a:p>
        </p:txBody>
      </p:sp>
      <p:sp>
        <p:nvSpPr>
          <p:cNvPr id="12" name="テキスト ボックス 11"/>
          <p:cNvSpPr txBox="1"/>
          <p:nvPr/>
        </p:nvSpPr>
        <p:spPr>
          <a:xfrm>
            <a:off x="826250" y="3750349"/>
            <a:ext cx="6686446" cy="400110"/>
          </a:xfrm>
          <a:prstGeom prst="rect">
            <a:avLst/>
          </a:prstGeom>
          <a:noFill/>
        </p:spPr>
        <p:txBody>
          <a:bodyPr wrap="none" rtlCol="0">
            <a:spAutoFit/>
          </a:bodyPr>
          <a:lstStyle/>
          <a:p>
            <a:pPr marL="342900" indent="-342900">
              <a:buFont typeface="Wingdings" panose="05000000000000000000" pitchFamily="2" charset="2"/>
              <a:buChar char="ü"/>
            </a:pPr>
            <a:r>
              <a:rPr lang="ja-JP" altLang="en-US" sz="2000" u="sng" dirty="0">
                <a:solidFill>
                  <a:prstClr val="black"/>
                </a:solidFill>
                <a:latin typeface="HG丸ｺﾞｼｯｸM-PRO" panose="020F0600000000000000" pitchFamily="50" charset="-128"/>
                <a:ea typeface="HG丸ｺﾞｼｯｸM-PRO" panose="020F0600000000000000" pitchFamily="50" charset="-128"/>
              </a:rPr>
              <a:t>過学習を防ぐための手法（重み減衰・早期終了など）</a:t>
            </a:r>
          </a:p>
        </p:txBody>
      </p:sp>
    </p:spTree>
    <p:extLst>
      <p:ext uri="{BB962C8B-B14F-4D97-AF65-F5344CB8AC3E}">
        <p14:creationId xmlns:p14="http://schemas.microsoft.com/office/powerpoint/2010/main" val="8629243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a:xfrm>
            <a:off x="6868149" y="220471"/>
            <a:ext cx="2057400" cy="365125"/>
          </a:xfrm>
        </p:spPr>
        <p:txBody>
          <a:bodyPr/>
          <a:lstStyle/>
          <a:p>
            <a:fld id="{C505C8E2-0B8D-47B0-AB16-BF13D3F1EC29}" type="slidenum">
              <a:rPr lang="ja-JP" altLang="en-US" sz="2400" smtClean="0">
                <a:solidFill>
                  <a:prstClr val="black"/>
                </a:solidFill>
                <a:latin typeface="HG丸ｺﾞｼｯｸM-PRO" panose="020F0600000000000000" pitchFamily="50" charset="-128"/>
                <a:ea typeface="HG丸ｺﾞｼｯｸM-PRO" panose="020F0600000000000000" pitchFamily="50" charset="-128"/>
              </a:rPr>
              <a:pPr/>
              <a:t>79</a:t>
            </a:fld>
            <a:endParaRPr lang="ja-JP" altLang="en-US" sz="2400" dirty="0">
              <a:solidFill>
                <a:prstClr val="black"/>
              </a:solidFill>
              <a:latin typeface="HG丸ｺﾞｼｯｸM-PRO" panose="020F0600000000000000" pitchFamily="50" charset="-128"/>
              <a:ea typeface="HG丸ｺﾞｼｯｸM-PRO" panose="020F0600000000000000" pitchFamily="50" charset="-128"/>
            </a:endParaRPr>
          </a:p>
        </p:txBody>
      </p:sp>
      <p:sp>
        <p:nvSpPr>
          <p:cNvPr id="3" name="テキスト ボックス 2"/>
          <p:cNvSpPr txBox="1"/>
          <p:nvPr/>
        </p:nvSpPr>
        <p:spPr>
          <a:xfrm>
            <a:off x="435834" y="354763"/>
            <a:ext cx="1422184" cy="461665"/>
          </a:xfrm>
          <a:prstGeom prst="rect">
            <a:avLst/>
          </a:prstGeom>
          <a:noFill/>
        </p:spPr>
        <p:txBody>
          <a:bodyPr wrap="none" rtlCol="0">
            <a:spAutoFit/>
          </a:bodyPr>
          <a:lstStyle/>
          <a:p>
            <a:r>
              <a:rPr lang="ja-JP" altLang="en-US" sz="2400" b="1" dirty="0">
                <a:solidFill>
                  <a:prstClr val="black"/>
                </a:solidFill>
                <a:latin typeface="HG丸ｺﾞｼｯｸM-PRO" panose="020F0600000000000000" pitchFamily="50" charset="-128"/>
                <a:ea typeface="HG丸ｺﾞｼｯｸM-PRO" panose="020F0600000000000000" pitchFamily="50" charset="-128"/>
              </a:rPr>
              <a:t>参考文献</a:t>
            </a:r>
          </a:p>
        </p:txBody>
      </p:sp>
      <p:sp>
        <p:nvSpPr>
          <p:cNvPr id="4" name="テキスト ボックス 3"/>
          <p:cNvSpPr txBox="1"/>
          <p:nvPr/>
        </p:nvSpPr>
        <p:spPr>
          <a:xfrm>
            <a:off x="366165" y="2255519"/>
            <a:ext cx="6425157" cy="400110"/>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瀧 雅人　</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これならわかる深層学習　入門</a:t>
            </a:r>
            <a:r>
              <a:rPr lang="en-US" altLang="ja-JP" sz="2000" dirty="0">
                <a:solidFill>
                  <a:prstClr val="black"/>
                </a:solidFill>
                <a:latin typeface="HG丸ｺﾞｼｯｸM-PRO" panose="020F0600000000000000" pitchFamily="50" charset="-128"/>
                <a:ea typeface="HG丸ｺﾞｼｯｸM-PRO" panose="020F0600000000000000" pitchFamily="50" charset="-128"/>
              </a:rPr>
              <a:t>』</a:t>
            </a:r>
            <a:r>
              <a:rPr lang="ja-JP" altLang="en-US" sz="2000" dirty="0">
                <a:solidFill>
                  <a:prstClr val="black"/>
                </a:solidFill>
                <a:latin typeface="HG丸ｺﾞｼｯｸM-PRO" panose="020F0600000000000000" pitchFamily="50" charset="-128"/>
                <a:ea typeface="HG丸ｺﾞｼｯｸM-PRO" panose="020F0600000000000000" pitchFamily="50" charset="-128"/>
              </a:rPr>
              <a:t>　講談社</a:t>
            </a:r>
          </a:p>
        </p:txBody>
      </p:sp>
      <p:sp>
        <p:nvSpPr>
          <p:cNvPr id="6" name="テキスト ボックス 5"/>
          <p:cNvSpPr txBox="1"/>
          <p:nvPr/>
        </p:nvSpPr>
        <p:spPr>
          <a:xfrm>
            <a:off x="366165" y="3731622"/>
            <a:ext cx="8477001" cy="707886"/>
          </a:xfrm>
          <a:prstGeom prst="rect">
            <a:avLst/>
          </a:prstGeom>
          <a:noFill/>
        </p:spPr>
        <p:txBody>
          <a:bodyPr wrap="none" rtlCol="0">
            <a:spAutoFit/>
          </a:bodyPr>
          <a:lstStyle/>
          <a:p>
            <a:r>
              <a:rPr lang="ja-JP" altLang="en-US" sz="2000" dirty="0">
                <a:solidFill>
                  <a:prstClr val="black"/>
                </a:solidFill>
                <a:latin typeface="HG丸ｺﾞｼｯｸM-PRO" panose="020F0600000000000000" pitchFamily="50" charset="-128"/>
                <a:ea typeface="HG丸ｺﾞｼｯｸM-PRO" panose="020F0600000000000000" pitchFamily="50" charset="-128"/>
              </a:rPr>
              <a:t>山崎 和博　「これから始める人のためのディープラーニング基礎講座」</a:t>
            </a:r>
            <a:endParaRPr lang="en-US" altLang="ja-JP" sz="2000" dirty="0">
              <a:solidFill>
                <a:prstClr val="black"/>
              </a:solidFill>
              <a:latin typeface="HG丸ｺﾞｼｯｸM-PRO" panose="020F0600000000000000" pitchFamily="50" charset="-128"/>
              <a:ea typeface="HG丸ｺﾞｼｯｸM-PRO" panose="020F0600000000000000" pitchFamily="50" charset="-128"/>
            </a:endParaRPr>
          </a:p>
          <a:p>
            <a:r>
              <a:rPr lang="en-US" altLang="ja-JP" sz="2000" dirty="0">
                <a:solidFill>
                  <a:prstClr val="black"/>
                </a:solidFill>
                <a:ea typeface="HG丸ｺﾞｼｯｸM-PRO" panose="020F0600000000000000" pitchFamily="50" charset="-128"/>
              </a:rPr>
              <a:t>https://www.slideshare.net/NVIDIAJapan/01-1000-nvdls18yamasaki</a:t>
            </a:r>
            <a:endParaRPr lang="ja-JP" altLang="en-US" sz="2000" dirty="0">
              <a:solidFill>
                <a:prstClr val="black"/>
              </a:solidFill>
              <a:ea typeface="HG丸ｺﾞｼｯｸM-PRO" panose="020F0600000000000000" pitchFamily="50" charset="-128"/>
            </a:endParaRPr>
          </a:p>
        </p:txBody>
      </p:sp>
    </p:spTree>
    <p:extLst>
      <p:ext uri="{BB962C8B-B14F-4D97-AF65-F5344CB8AC3E}">
        <p14:creationId xmlns:p14="http://schemas.microsoft.com/office/powerpoint/2010/main" val="10777756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xmlns="" id="{F216F34B-8ACD-40D4-910C-75467F56A12A}"/>
              </a:ext>
            </a:extLst>
          </p:cNvPr>
          <p:cNvPicPr>
            <a:picLocks noChangeAspect="1"/>
          </p:cNvPicPr>
          <p:nvPr/>
        </p:nvPicPr>
        <p:blipFill>
          <a:blip r:embed="rId2"/>
          <a:stretch>
            <a:fillRect/>
          </a:stretch>
        </p:blipFill>
        <p:spPr>
          <a:xfrm>
            <a:off x="508957" y="839125"/>
            <a:ext cx="8129564" cy="5320135"/>
          </a:xfrm>
          <a:prstGeom prst="rect">
            <a:avLst/>
          </a:prstGeom>
        </p:spPr>
      </p:pic>
      <p:sp>
        <p:nvSpPr>
          <p:cNvPr id="8" name="吹き出し: 角を丸めた四角形 7">
            <a:extLst>
              <a:ext uri="{FF2B5EF4-FFF2-40B4-BE49-F238E27FC236}">
                <a16:creationId xmlns:a16="http://schemas.microsoft.com/office/drawing/2014/main" xmlns="" id="{97553447-8ED2-4816-B6CD-1B008BBC2AC1}"/>
              </a:ext>
            </a:extLst>
          </p:cNvPr>
          <p:cNvSpPr/>
          <p:nvPr/>
        </p:nvSpPr>
        <p:spPr>
          <a:xfrm>
            <a:off x="77637" y="5607169"/>
            <a:ext cx="4468483" cy="948905"/>
          </a:xfrm>
          <a:prstGeom prst="wedgeRoundRectCallout">
            <a:avLst>
              <a:gd name="adj1" fmla="val 53684"/>
              <a:gd name="adj2" fmla="val -52955"/>
              <a:gd name="adj3" fmla="val 16667"/>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6" name="タイトル 1">
            <a:extLst>
              <a:ext uri="{FF2B5EF4-FFF2-40B4-BE49-F238E27FC236}">
                <a16:creationId xmlns:a16="http://schemas.microsoft.com/office/drawing/2014/main" xmlns="" id="{68374D02-635E-4174-8A29-D0CD38898A0C}"/>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2.4</a:t>
            </a:r>
            <a:r>
              <a:rPr lang="ja-JP" altLang="en-US" sz="2800" dirty="0">
                <a:solidFill>
                  <a:schemeClr val="bg1"/>
                </a:solidFill>
              </a:rPr>
              <a:t>　機械学習の基礎</a:t>
            </a:r>
            <a:endParaRPr kumimoji="1" lang="ja-JP" altLang="en-US" sz="2800" dirty="0">
              <a:solidFill>
                <a:schemeClr val="bg1"/>
              </a:solidFill>
            </a:endParaRPr>
          </a:p>
        </p:txBody>
      </p:sp>
      <p:sp>
        <p:nvSpPr>
          <p:cNvPr id="7" name="正方形/長方形 6">
            <a:extLst>
              <a:ext uri="{FF2B5EF4-FFF2-40B4-BE49-F238E27FC236}">
                <a16:creationId xmlns:a16="http://schemas.microsoft.com/office/drawing/2014/main" xmlns="" id="{E4FE6635-2613-4664-9C7D-08BA5E5669A4}"/>
              </a:ext>
            </a:extLst>
          </p:cNvPr>
          <p:cNvSpPr/>
          <p:nvPr/>
        </p:nvSpPr>
        <p:spPr>
          <a:xfrm>
            <a:off x="0" y="5711012"/>
            <a:ext cx="4572000" cy="923330"/>
          </a:xfrm>
          <a:prstGeom prst="rect">
            <a:avLst/>
          </a:prstGeom>
          <a:noFill/>
        </p:spPr>
        <p:txBody>
          <a:bodyPr>
            <a:spAutoFit/>
          </a:bodyPr>
          <a:lstStyle/>
          <a:p>
            <a:pPr defTabSz="457200"/>
            <a:r>
              <a:rPr kumimoji="0" lang="ja-JP" altLang="en-US" dirty="0">
                <a:solidFill>
                  <a:prstClr val="black"/>
                </a:solidFill>
              </a:rPr>
              <a:t>正解を与える代わりに将来の価値を最大化することを学習するモデル</a:t>
            </a:r>
            <a:endParaRPr kumimoji="0" lang="en-US" altLang="ja-JP" dirty="0">
              <a:solidFill>
                <a:prstClr val="black"/>
              </a:solidFill>
            </a:endParaRPr>
          </a:p>
          <a:p>
            <a:pPr defTabSz="457200"/>
            <a:r>
              <a:rPr kumimoji="0" lang="en-US" altLang="ja-JP" dirty="0">
                <a:solidFill>
                  <a:prstClr val="black"/>
                </a:solidFill>
              </a:rPr>
              <a:t>(Ex)Alpha</a:t>
            </a:r>
            <a:r>
              <a:rPr kumimoji="0" lang="ja-JP" altLang="en-US" dirty="0">
                <a:solidFill>
                  <a:prstClr val="black"/>
                </a:solidFill>
              </a:rPr>
              <a:t>碁</a:t>
            </a:r>
          </a:p>
        </p:txBody>
      </p:sp>
      <p:sp>
        <p:nvSpPr>
          <p:cNvPr id="2" name="スライド番号プレースホルダー 1">
            <a:extLst>
              <a:ext uri="{FF2B5EF4-FFF2-40B4-BE49-F238E27FC236}">
                <a16:creationId xmlns:a16="http://schemas.microsoft.com/office/drawing/2014/main" xmlns="" id="{7D5A61FE-9975-4E04-B718-FC3D72B510DD}"/>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8</a:t>
            </a:fld>
            <a:endParaRPr kumimoji="1" lang="ja-JP" altLang="en-US">
              <a:solidFill>
                <a:prstClr val="black">
                  <a:tint val="75000"/>
                </a:prstClr>
              </a:solidFill>
            </a:endParaRPr>
          </a:p>
        </p:txBody>
      </p:sp>
    </p:spTree>
    <p:extLst>
      <p:ext uri="{BB962C8B-B14F-4D97-AF65-F5344CB8AC3E}">
        <p14:creationId xmlns:p14="http://schemas.microsoft.com/office/powerpoint/2010/main" val="605539167"/>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258478"/>
          </a:xfrm>
          <a:prstGeom prst="rect">
            <a:avLst/>
          </a:prstGeom>
          <a:solidFill>
            <a:schemeClr val="bg2">
              <a:lumMod val="1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pic>
        <p:nvPicPr>
          <p:cNvPr id="1026" name="Picture 2" descr="ããã¥ã¼ã©ã«ããããã®ç»åæ¤ç´¢çµæ"/>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8478"/>
            <a:ext cx="9142077" cy="5599522"/>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p:cNvSpPr>
            <a:spLocks noGrp="1"/>
          </p:cNvSpPr>
          <p:nvPr>
            <p:ph type="ctrTitle"/>
          </p:nvPr>
        </p:nvSpPr>
        <p:spPr>
          <a:xfrm>
            <a:off x="1236306" y="264523"/>
            <a:ext cx="6858000" cy="979814"/>
          </a:xfrm>
        </p:spPr>
        <p:txBody>
          <a:bodyPr/>
          <a:lstStyle/>
          <a:p>
            <a:r>
              <a:rPr kumimoji="1" lang="ja-JP" altLang="en-US" dirty="0">
                <a:solidFill>
                  <a:schemeClr val="bg1"/>
                </a:solidFill>
              </a:rPr>
              <a:t>機械学習集中ゼミ</a:t>
            </a:r>
            <a:r>
              <a:rPr kumimoji="1" lang="en-US" altLang="ja-JP" dirty="0">
                <a:solidFill>
                  <a:schemeClr val="bg1"/>
                </a:solidFill>
              </a:rPr>
              <a:t>part3</a:t>
            </a:r>
            <a:endParaRPr kumimoji="1" lang="ja-JP" altLang="en-US" dirty="0">
              <a:solidFill>
                <a:schemeClr val="bg1"/>
              </a:solidFill>
            </a:endParaRPr>
          </a:p>
        </p:txBody>
      </p:sp>
      <p:sp>
        <p:nvSpPr>
          <p:cNvPr id="3" name="サブタイトル 2"/>
          <p:cNvSpPr>
            <a:spLocks noGrp="1"/>
          </p:cNvSpPr>
          <p:nvPr>
            <p:ph type="subTitle" idx="1"/>
          </p:nvPr>
        </p:nvSpPr>
        <p:spPr>
          <a:xfrm>
            <a:off x="2528741" y="6325385"/>
            <a:ext cx="6858000" cy="440703"/>
          </a:xfrm>
        </p:spPr>
        <p:txBody>
          <a:bodyPr/>
          <a:lstStyle/>
          <a:p>
            <a:r>
              <a:rPr kumimoji="1" lang="ja-JP" altLang="en-US" dirty="0">
                <a:solidFill>
                  <a:schemeClr val="bg1"/>
                </a:solidFill>
              </a:rPr>
              <a:t>福田研</a:t>
            </a:r>
            <a:r>
              <a:rPr kumimoji="1" lang="en-US" altLang="ja-JP" dirty="0">
                <a:solidFill>
                  <a:schemeClr val="bg1"/>
                </a:solidFill>
              </a:rPr>
              <a:t>M1</a:t>
            </a:r>
            <a:r>
              <a:rPr kumimoji="1" lang="ja-JP" altLang="en-US" dirty="0">
                <a:solidFill>
                  <a:schemeClr val="bg1"/>
                </a:solidFill>
              </a:rPr>
              <a:t>　河井智弘</a:t>
            </a:r>
          </a:p>
        </p:txBody>
      </p:sp>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80</a:t>
            </a:fld>
            <a:endParaRPr lang="ja-JP" altLang="en-US" dirty="0">
              <a:solidFill>
                <a:prstClr val="white"/>
              </a:solidFill>
            </a:endParaRPr>
          </a:p>
        </p:txBody>
      </p:sp>
    </p:spTree>
    <p:extLst>
      <p:ext uri="{BB962C8B-B14F-4D97-AF65-F5344CB8AC3E}">
        <p14:creationId xmlns:p14="http://schemas.microsoft.com/office/powerpoint/2010/main" val="412713285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ja-JP" altLang="en-US" dirty="0">
                <a:solidFill>
                  <a:schemeClr val="bg1"/>
                </a:solidFill>
              </a:rPr>
              <a:t>本発表で取り扱う内容</a:t>
            </a:r>
          </a:p>
        </p:txBody>
      </p:sp>
      <p:sp>
        <p:nvSpPr>
          <p:cNvPr id="3" name="コンテンツ プレースホルダー 2"/>
          <p:cNvSpPr>
            <a:spLocks noGrp="1"/>
          </p:cNvSpPr>
          <p:nvPr>
            <p:ph idx="1"/>
          </p:nvPr>
        </p:nvSpPr>
        <p:spPr>
          <a:xfrm>
            <a:off x="3063710" y="1333570"/>
            <a:ext cx="5241304" cy="5008152"/>
          </a:xfrm>
        </p:spPr>
        <p:txBody>
          <a:bodyPr/>
          <a:lstStyle/>
          <a:p>
            <a:pPr marL="0" indent="0">
              <a:buNone/>
            </a:pPr>
            <a:r>
              <a:rPr lang="en-US" altLang="ja-JP" dirty="0"/>
              <a:t>Chapter8: </a:t>
            </a:r>
            <a:r>
              <a:rPr lang="ja-JP" altLang="en-US" dirty="0"/>
              <a:t>畳み込みニューラルネット</a:t>
            </a:r>
            <a:endParaRPr lang="en-US" altLang="ja-JP" dirty="0"/>
          </a:p>
          <a:p>
            <a:pPr marL="0" indent="0">
              <a:buNone/>
            </a:pPr>
            <a:r>
              <a:rPr lang="en-US" altLang="ja-JP" dirty="0"/>
              <a:t>(Convolutional Neural Network : CNN)</a:t>
            </a:r>
            <a:endParaRPr kumimoji="1" lang="en-US" altLang="ja-JP" dirty="0"/>
          </a:p>
          <a:p>
            <a:pPr marL="0" indent="0">
              <a:buNone/>
            </a:pPr>
            <a:r>
              <a:rPr kumimoji="1" lang="en-US" altLang="ja-JP" dirty="0"/>
              <a:t>Chapter9: </a:t>
            </a:r>
            <a:r>
              <a:rPr kumimoji="1" lang="ja-JP" altLang="en-US" dirty="0"/>
              <a:t>再帰型ニューラルネット</a:t>
            </a:r>
            <a:endParaRPr kumimoji="1" lang="en-US" altLang="ja-JP" dirty="0"/>
          </a:p>
          <a:p>
            <a:pPr marL="0" indent="0">
              <a:buNone/>
            </a:pPr>
            <a:r>
              <a:rPr lang="en-US" altLang="ja-JP" dirty="0"/>
              <a:t>(</a:t>
            </a:r>
            <a:r>
              <a:rPr lang="en-US" altLang="ja-JP" dirty="0" err="1"/>
              <a:t>Reccurent</a:t>
            </a:r>
            <a:r>
              <a:rPr lang="en-US" altLang="ja-JP" dirty="0"/>
              <a:t> Neural Network : RNN)</a:t>
            </a:r>
            <a:endParaRPr kumimoji="1" lang="ja-JP" altLang="en-US" dirty="0"/>
          </a:p>
        </p:txBody>
      </p:sp>
      <p:pic>
        <p:nvPicPr>
          <p:cNvPr id="6" name="図 5"/>
          <p:cNvPicPr>
            <a:picLocks noChangeAspect="1"/>
          </p:cNvPicPr>
          <p:nvPr/>
        </p:nvPicPr>
        <p:blipFill rotWithShape="1">
          <a:blip r:embed="rId2">
            <a:extLst>
              <a:ext uri="{28A0092B-C50C-407E-A947-70E740481C1C}">
                <a14:useLocalDpi xmlns:a14="http://schemas.microsoft.com/office/drawing/2010/main" val="0"/>
              </a:ext>
            </a:extLst>
          </a:blip>
          <a:srcRect l="15282" t="-226" r="14449" b="466"/>
          <a:stretch/>
        </p:blipFill>
        <p:spPr>
          <a:xfrm>
            <a:off x="141401" y="1219513"/>
            <a:ext cx="2922309" cy="4148854"/>
          </a:xfrm>
          <a:prstGeom prst="rect">
            <a:avLst/>
          </a:prstGeom>
        </p:spPr>
      </p:pic>
      <p:pic>
        <p:nvPicPr>
          <p:cNvPr id="1026" name="Picture 2" descr="ãè¬è«ç¤¾ãæ·±å±¤å­¦ç¿ãã®ç»åæ¤ç´¢çµæ"/>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68735" y="3412504"/>
            <a:ext cx="2046615" cy="2929218"/>
          </a:xfrm>
          <a:prstGeom prst="rect">
            <a:avLst/>
          </a:prstGeom>
          <a:noFill/>
          <a:extLst>
            <a:ext uri="{909E8E84-426E-40DD-AFC4-6F175D3DCCD1}">
              <a14:hiddenFill xmlns:a14="http://schemas.microsoft.com/office/drawing/2010/main">
                <a:solidFill>
                  <a:srgbClr val="FFFFFF"/>
                </a:solidFill>
              </a14:hiddenFill>
            </a:ext>
          </a:extLst>
        </p:spPr>
      </p:pic>
      <p:sp>
        <p:nvSpPr>
          <p:cNvPr id="7" name="スライド番号プレースホルダー 6"/>
          <p:cNvSpPr>
            <a:spLocks noGrp="1"/>
          </p:cNvSpPr>
          <p:nvPr>
            <p:ph type="sldNum" sz="quarter" idx="12"/>
          </p:nvPr>
        </p:nvSpPr>
        <p:spPr/>
        <p:txBody>
          <a:bodyPr/>
          <a:lstStyle/>
          <a:p>
            <a:fld id="{2946B411-00CB-44F9-870B-A40FB757CB49}" type="slidenum">
              <a:rPr lang="ja-JP" altLang="en-US" smtClean="0">
                <a:solidFill>
                  <a:prstClr val="white"/>
                </a:solidFill>
              </a:rPr>
              <a:pPr/>
              <a:t>81</a:t>
            </a:fld>
            <a:endParaRPr lang="ja-JP" altLang="en-US">
              <a:solidFill>
                <a:prstClr val="white"/>
              </a:solidFill>
            </a:endParaRPr>
          </a:p>
        </p:txBody>
      </p:sp>
    </p:spTree>
    <p:extLst>
      <p:ext uri="{BB962C8B-B14F-4D97-AF65-F5344CB8AC3E}">
        <p14:creationId xmlns:p14="http://schemas.microsoft.com/office/powerpoint/2010/main" val="3483523027"/>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グループ化 30"/>
          <p:cNvGrpSpPr/>
          <p:nvPr/>
        </p:nvGrpSpPr>
        <p:grpSpPr>
          <a:xfrm>
            <a:off x="5570063" y="2218510"/>
            <a:ext cx="2545237" cy="2743199"/>
            <a:chOff x="5362284" y="2218510"/>
            <a:chExt cx="2545237" cy="2743199"/>
          </a:xfrm>
        </p:grpSpPr>
        <p:pic>
          <p:nvPicPr>
            <p:cNvPr id="29" name="図 28"/>
            <p:cNvPicPr>
              <a:picLocks noChangeAspect="1"/>
            </p:cNvPicPr>
            <p:nvPr/>
          </p:nvPicPr>
          <p:blipFill rotWithShape="1">
            <a:blip r:embed="rId3" cstate="print">
              <a:extLst>
                <a:ext uri="{28A0092B-C50C-407E-A947-70E740481C1C}">
                  <a14:useLocalDpi xmlns:a14="http://schemas.microsoft.com/office/drawing/2010/main" val="0"/>
                </a:ext>
              </a:extLst>
            </a:blip>
            <a:srcRect l="57635" t="25292" r="2774" b="16701"/>
            <a:stretch/>
          </p:blipFill>
          <p:spPr>
            <a:xfrm>
              <a:off x="5362284" y="2218510"/>
              <a:ext cx="2545237" cy="2743199"/>
            </a:xfrm>
            <a:prstGeom prst="rect">
              <a:avLst/>
            </a:prstGeom>
          </p:spPr>
        </p:pic>
        <p:sp>
          <p:nvSpPr>
            <p:cNvPr id="30" name="正方形/長方形 29"/>
            <p:cNvSpPr/>
            <p:nvPr/>
          </p:nvSpPr>
          <p:spPr>
            <a:xfrm>
              <a:off x="6479446" y="4690533"/>
              <a:ext cx="298241" cy="222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25" name="グループ化 24"/>
          <p:cNvGrpSpPr/>
          <p:nvPr/>
        </p:nvGrpSpPr>
        <p:grpSpPr>
          <a:xfrm>
            <a:off x="726326" y="2340884"/>
            <a:ext cx="1522761" cy="2655557"/>
            <a:chOff x="420723" y="2137506"/>
            <a:chExt cx="1522761" cy="2655557"/>
          </a:xfrm>
        </p:grpSpPr>
        <p:pic>
          <p:nvPicPr>
            <p:cNvPr id="23" name="図 22"/>
            <p:cNvPicPr>
              <a:picLocks noChangeAspect="1"/>
            </p:cNvPicPr>
            <p:nvPr/>
          </p:nvPicPr>
          <p:blipFill rotWithShape="1">
            <a:blip r:embed="rId3" cstate="print">
              <a:extLst>
                <a:ext uri="{28A0092B-C50C-407E-A947-70E740481C1C}">
                  <a14:useLocalDpi xmlns:a14="http://schemas.microsoft.com/office/drawing/2010/main" val="0"/>
                </a:ext>
              </a:extLst>
            </a:blip>
            <a:srcRect l="4330" t="27145" r="71983" b="16701"/>
            <a:stretch/>
          </p:blipFill>
          <p:spPr>
            <a:xfrm>
              <a:off x="420723" y="2137506"/>
              <a:ext cx="1522761" cy="2655557"/>
            </a:xfrm>
            <a:prstGeom prst="rect">
              <a:avLst/>
            </a:prstGeom>
          </p:spPr>
        </p:pic>
        <p:sp>
          <p:nvSpPr>
            <p:cNvPr id="24" name="正方形/長方形 23"/>
            <p:cNvSpPr/>
            <p:nvPr/>
          </p:nvSpPr>
          <p:spPr>
            <a:xfrm>
              <a:off x="1085098" y="4511323"/>
              <a:ext cx="298241" cy="2220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lang="ja-JP" altLang="en-US" dirty="0">
                <a:solidFill>
                  <a:schemeClr val="bg1"/>
                </a:solidFill>
              </a:rPr>
              <a:t>一次視覚野と畳み込み</a:t>
            </a:r>
            <a:endParaRPr kumimoji="1" lang="ja-JP" altLang="en-US" dirty="0">
              <a:solidFill>
                <a:schemeClr val="bg1"/>
              </a:solidFill>
            </a:endParaRPr>
          </a:p>
        </p:txBody>
      </p:sp>
      <p:sp>
        <p:nvSpPr>
          <p:cNvPr id="3" name="コンテンツ プレースホルダー 2"/>
          <p:cNvSpPr>
            <a:spLocks noGrp="1"/>
          </p:cNvSpPr>
          <p:nvPr>
            <p:ph idx="1"/>
          </p:nvPr>
        </p:nvSpPr>
        <p:spPr>
          <a:xfrm>
            <a:off x="741553" y="1266822"/>
            <a:ext cx="7886700" cy="1755904"/>
          </a:xfrm>
        </p:spPr>
        <p:txBody>
          <a:bodyPr>
            <a:normAutofit/>
          </a:bodyPr>
          <a:lstStyle/>
          <a:p>
            <a:pPr marL="0" indent="0">
              <a:buNone/>
            </a:pPr>
            <a:r>
              <a:rPr lang="ja-JP" altLang="en-US" sz="2000" dirty="0" smtClean="0"/>
              <a:t>●画像認識をしたい</a:t>
            </a:r>
            <a:endParaRPr lang="en-US" altLang="ja-JP" sz="2000" dirty="0" smtClean="0"/>
          </a:p>
          <a:p>
            <a:pPr marL="0" indent="0">
              <a:buNone/>
            </a:pPr>
            <a:r>
              <a:rPr lang="ja-JP" altLang="en-US" sz="2000" dirty="0" smtClean="0"/>
              <a:t>●猫の視覚は以下の</a:t>
            </a:r>
            <a:r>
              <a:rPr lang="en-US" altLang="ja-JP" sz="2000" dirty="0" smtClean="0"/>
              <a:t>2</a:t>
            </a:r>
            <a:r>
              <a:rPr lang="ja-JP" altLang="en-US" sz="2000" dirty="0" smtClean="0"/>
              <a:t>種類の細胞により反応していることを発見</a:t>
            </a:r>
            <a:endParaRPr lang="en-US" altLang="ja-JP" sz="2000" dirty="0" smtClean="0"/>
          </a:p>
        </p:txBody>
      </p:sp>
      <p:sp>
        <p:nvSpPr>
          <p:cNvPr id="7" name="テキスト ボックス 6"/>
          <p:cNvSpPr txBox="1"/>
          <p:nvPr/>
        </p:nvSpPr>
        <p:spPr>
          <a:xfrm>
            <a:off x="4854805" y="0"/>
            <a:ext cx="3789575" cy="307777"/>
          </a:xfrm>
          <a:prstGeom prst="rect">
            <a:avLst/>
          </a:prstGeom>
          <a:noFill/>
        </p:spPr>
        <p:txBody>
          <a:bodyPr wrap="square" rtlCol="0">
            <a:spAutoFit/>
          </a:bodyPr>
          <a:lstStyle/>
          <a:p>
            <a:r>
              <a:rPr lang="en-US" altLang="ja-JP" sz="1400" dirty="0">
                <a:solidFill>
                  <a:prstClr val="white"/>
                </a:solidFill>
              </a:rPr>
              <a:t>Chapter 8 </a:t>
            </a:r>
            <a:r>
              <a:rPr lang="ja-JP" altLang="en-US" sz="1400" dirty="0">
                <a:solidFill>
                  <a:prstClr val="white"/>
                </a:solidFill>
              </a:rPr>
              <a:t>畳み込みニューラルネット</a:t>
            </a:r>
            <a:r>
              <a:rPr lang="en-US" altLang="ja-JP" sz="1400" dirty="0">
                <a:solidFill>
                  <a:prstClr val="white"/>
                </a:solidFill>
              </a:rPr>
              <a:t>(CNN)</a:t>
            </a:r>
            <a:endParaRPr lang="ja-JP" altLang="en-US" sz="1400" dirty="0">
              <a:solidFill>
                <a:prstClr val="white"/>
              </a:solidFill>
            </a:endParaRPr>
          </a:p>
        </p:txBody>
      </p:sp>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82</a:t>
            </a:fld>
            <a:endParaRPr lang="ja-JP" altLang="en-US">
              <a:solidFill>
                <a:prstClr val="white"/>
              </a:solidFill>
            </a:endParaRPr>
          </a:p>
        </p:txBody>
      </p:sp>
      <p:grpSp>
        <p:nvGrpSpPr>
          <p:cNvPr id="22" name="グループ化 21"/>
          <p:cNvGrpSpPr/>
          <p:nvPr/>
        </p:nvGrpSpPr>
        <p:grpSpPr>
          <a:xfrm>
            <a:off x="628650" y="1983163"/>
            <a:ext cx="8899104" cy="4054658"/>
            <a:chOff x="163927" y="2105712"/>
            <a:chExt cx="8899104" cy="4054658"/>
          </a:xfrm>
        </p:grpSpPr>
        <p:grpSp>
          <p:nvGrpSpPr>
            <p:cNvPr id="12" name="グループ化 11"/>
            <p:cNvGrpSpPr/>
            <p:nvPr/>
          </p:nvGrpSpPr>
          <p:grpSpPr>
            <a:xfrm>
              <a:off x="2579302" y="2316150"/>
              <a:ext cx="3176544" cy="2743199"/>
              <a:chOff x="2622613" y="2528600"/>
              <a:chExt cx="4518191" cy="3978111"/>
            </a:xfrm>
          </p:grpSpPr>
          <p:pic>
            <p:nvPicPr>
              <p:cNvPr id="8" name="図 7"/>
              <p:cNvPicPr>
                <a:picLocks noChangeAspect="1"/>
              </p:cNvPicPr>
              <p:nvPr/>
            </p:nvPicPr>
            <p:blipFill rotWithShape="1">
              <a:blip r:embed="rId3" cstate="print">
                <a:extLst>
                  <a:ext uri="{28A0092B-C50C-407E-A947-70E740481C1C}">
                    <a14:useLocalDpi xmlns:a14="http://schemas.microsoft.com/office/drawing/2010/main" val="0"/>
                  </a:ext>
                </a:extLst>
              </a:blip>
              <a:srcRect l="28921" t="25292" r="48351" b="16701"/>
              <a:stretch/>
            </p:blipFill>
            <p:spPr>
              <a:xfrm>
                <a:off x="2622613" y="2528600"/>
                <a:ext cx="2078289" cy="3978111"/>
              </a:xfrm>
              <a:prstGeom prst="rect">
                <a:avLst/>
              </a:prstGeom>
            </p:spPr>
          </p:pic>
          <p:sp>
            <p:nvSpPr>
              <p:cNvPr id="9" name="正方形/長方形 8"/>
              <p:cNvSpPr/>
              <p:nvPr/>
            </p:nvSpPr>
            <p:spPr>
              <a:xfrm>
                <a:off x="3440784" y="6117997"/>
                <a:ext cx="424206" cy="3220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0" name="正方形/長方形 9"/>
              <p:cNvSpPr/>
              <p:nvPr/>
            </p:nvSpPr>
            <p:spPr>
              <a:xfrm>
                <a:off x="6716598" y="6117997"/>
                <a:ext cx="424206" cy="24509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13" name="テキスト ボックス 12"/>
            <p:cNvSpPr txBox="1"/>
            <p:nvPr/>
          </p:nvSpPr>
          <p:spPr>
            <a:xfrm>
              <a:off x="342500" y="4930395"/>
              <a:ext cx="1979629" cy="369332"/>
            </a:xfrm>
            <a:prstGeom prst="rect">
              <a:avLst/>
            </a:prstGeom>
            <a:noFill/>
          </p:spPr>
          <p:txBody>
            <a:bodyPr wrap="square" rtlCol="0">
              <a:spAutoFit/>
            </a:bodyPr>
            <a:lstStyle/>
            <a:p>
              <a:r>
                <a:rPr lang="en-US" altLang="ja-JP" dirty="0" smtClean="0">
                  <a:solidFill>
                    <a:prstClr val="black"/>
                  </a:solidFill>
                </a:rPr>
                <a:t>(a)</a:t>
              </a:r>
              <a:r>
                <a:rPr lang="ja-JP" altLang="en-US" dirty="0" smtClean="0">
                  <a:solidFill>
                    <a:prstClr val="black"/>
                  </a:solidFill>
                </a:rPr>
                <a:t>単純型細胞</a:t>
              </a:r>
              <a:endParaRPr lang="ja-JP" altLang="en-US" dirty="0">
                <a:solidFill>
                  <a:prstClr val="black"/>
                </a:solidFill>
              </a:endParaRPr>
            </a:p>
          </p:txBody>
        </p:sp>
        <p:sp>
          <p:nvSpPr>
            <p:cNvPr id="14" name="テキスト ボックス 13"/>
            <p:cNvSpPr txBox="1"/>
            <p:nvPr/>
          </p:nvSpPr>
          <p:spPr>
            <a:xfrm>
              <a:off x="163927" y="5237040"/>
              <a:ext cx="2060799" cy="923330"/>
            </a:xfrm>
            <a:prstGeom prst="rect">
              <a:avLst/>
            </a:prstGeom>
            <a:noFill/>
          </p:spPr>
          <p:txBody>
            <a:bodyPr wrap="square" rtlCol="0">
              <a:spAutoFit/>
            </a:bodyPr>
            <a:lstStyle/>
            <a:p>
              <a:r>
                <a:rPr lang="ja-JP" altLang="en-US" dirty="0" smtClean="0">
                  <a:solidFill>
                    <a:prstClr val="black"/>
                  </a:solidFill>
                </a:rPr>
                <a:t>⇒灰色領域でのみニューロンが発火</a:t>
              </a:r>
              <a:endParaRPr lang="en-US" altLang="ja-JP" dirty="0" smtClean="0">
                <a:solidFill>
                  <a:prstClr val="black"/>
                </a:solidFill>
              </a:endParaRPr>
            </a:p>
            <a:p>
              <a:r>
                <a:rPr lang="ja-JP" altLang="en-US" dirty="0" smtClean="0">
                  <a:solidFill>
                    <a:prstClr val="black"/>
                  </a:solidFill>
                </a:rPr>
                <a:t>⇒需要野が狭い</a:t>
              </a:r>
              <a:endParaRPr lang="ja-JP" altLang="en-US" dirty="0">
                <a:solidFill>
                  <a:prstClr val="black"/>
                </a:solidFill>
              </a:endParaRPr>
            </a:p>
          </p:txBody>
        </p:sp>
        <p:sp>
          <p:nvSpPr>
            <p:cNvPr id="15" name="テキスト ボックス 14"/>
            <p:cNvSpPr txBox="1"/>
            <p:nvPr/>
          </p:nvSpPr>
          <p:spPr>
            <a:xfrm>
              <a:off x="2594164" y="4930395"/>
              <a:ext cx="2052318" cy="369332"/>
            </a:xfrm>
            <a:prstGeom prst="rect">
              <a:avLst/>
            </a:prstGeom>
            <a:noFill/>
          </p:spPr>
          <p:txBody>
            <a:bodyPr wrap="square" rtlCol="0">
              <a:spAutoFit/>
            </a:bodyPr>
            <a:lstStyle/>
            <a:p>
              <a:r>
                <a:rPr lang="en-US" altLang="ja-JP" dirty="0" smtClean="0">
                  <a:solidFill>
                    <a:prstClr val="black"/>
                  </a:solidFill>
                </a:rPr>
                <a:t>(b)</a:t>
              </a:r>
              <a:r>
                <a:rPr lang="ja-JP" altLang="en-US" dirty="0" smtClean="0">
                  <a:solidFill>
                    <a:prstClr val="black"/>
                  </a:solidFill>
                </a:rPr>
                <a:t>複雑型細胞</a:t>
              </a:r>
              <a:endParaRPr lang="ja-JP" altLang="en-US" dirty="0">
                <a:solidFill>
                  <a:prstClr val="black"/>
                </a:solidFill>
              </a:endParaRPr>
            </a:p>
          </p:txBody>
        </p:sp>
        <p:sp>
          <p:nvSpPr>
            <p:cNvPr id="16" name="テキスト ボックス 15"/>
            <p:cNvSpPr txBox="1"/>
            <p:nvPr/>
          </p:nvSpPr>
          <p:spPr>
            <a:xfrm>
              <a:off x="2496761" y="5242763"/>
              <a:ext cx="2060799" cy="369332"/>
            </a:xfrm>
            <a:prstGeom prst="rect">
              <a:avLst/>
            </a:prstGeom>
            <a:noFill/>
          </p:spPr>
          <p:txBody>
            <a:bodyPr wrap="square" rtlCol="0">
              <a:spAutoFit/>
            </a:bodyPr>
            <a:lstStyle/>
            <a:p>
              <a:r>
                <a:rPr lang="ja-JP" altLang="en-US" dirty="0" smtClean="0">
                  <a:solidFill>
                    <a:prstClr val="black"/>
                  </a:solidFill>
                </a:rPr>
                <a:t>⇒需要野が広い</a:t>
              </a:r>
              <a:endParaRPr lang="ja-JP" altLang="en-US" dirty="0">
                <a:solidFill>
                  <a:prstClr val="black"/>
                </a:solidFill>
              </a:endParaRPr>
            </a:p>
          </p:txBody>
        </p:sp>
        <p:sp>
          <p:nvSpPr>
            <p:cNvPr id="17" name="正方形/長方形 16"/>
            <p:cNvSpPr/>
            <p:nvPr/>
          </p:nvSpPr>
          <p:spPr>
            <a:xfrm>
              <a:off x="520359" y="2105712"/>
              <a:ext cx="8542672" cy="369332"/>
            </a:xfrm>
            <a:prstGeom prst="rect">
              <a:avLst/>
            </a:prstGeom>
          </p:spPr>
          <p:txBody>
            <a:bodyPr wrap="square">
              <a:spAutoFit/>
            </a:bodyPr>
            <a:lstStyle/>
            <a:p>
              <a:r>
                <a:rPr lang="en-US" altLang="ja-JP" dirty="0" smtClean="0">
                  <a:solidFill>
                    <a:prstClr val="black"/>
                  </a:solidFill>
                </a:rPr>
                <a:t>&lt;</a:t>
              </a:r>
              <a:r>
                <a:rPr lang="ja-JP" altLang="en-US" dirty="0">
                  <a:solidFill>
                    <a:prstClr val="black"/>
                  </a:solidFill>
                </a:rPr>
                <a:t>左の四角領域</a:t>
              </a:r>
              <a:r>
                <a:rPr lang="en-US" altLang="ja-JP" dirty="0">
                  <a:solidFill>
                    <a:prstClr val="black"/>
                  </a:solidFill>
                </a:rPr>
                <a:t>(</a:t>
              </a:r>
              <a:r>
                <a:rPr lang="ja-JP" altLang="en-US" dirty="0">
                  <a:solidFill>
                    <a:prstClr val="black"/>
                  </a:solidFill>
                </a:rPr>
                <a:t>網膜</a:t>
              </a:r>
              <a:r>
                <a:rPr lang="en-US" altLang="ja-JP" dirty="0">
                  <a:solidFill>
                    <a:prstClr val="black"/>
                  </a:solidFill>
                </a:rPr>
                <a:t>)</a:t>
              </a:r>
              <a:r>
                <a:rPr lang="ja-JP" altLang="en-US" dirty="0">
                  <a:solidFill>
                    <a:prstClr val="black"/>
                  </a:solidFill>
                </a:rPr>
                <a:t>から視覚刺激を受け取った</a:t>
              </a:r>
              <a:r>
                <a:rPr lang="ja-JP" altLang="en-US" dirty="0" smtClean="0">
                  <a:solidFill>
                    <a:prstClr val="black"/>
                  </a:solidFill>
                </a:rPr>
                <a:t>際</a:t>
              </a:r>
              <a:r>
                <a:rPr lang="ja-JP" altLang="en-US" dirty="0">
                  <a:solidFill>
                    <a:prstClr val="black"/>
                  </a:solidFill>
                </a:rPr>
                <a:t>の</a:t>
              </a:r>
              <a:r>
                <a:rPr lang="ja-JP" altLang="en-US" dirty="0" smtClean="0">
                  <a:solidFill>
                    <a:prstClr val="black"/>
                  </a:solidFill>
                </a:rPr>
                <a:t>ニューロン</a:t>
              </a:r>
              <a:r>
                <a:rPr lang="ja-JP" altLang="en-US" dirty="0">
                  <a:solidFill>
                    <a:prstClr val="black"/>
                  </a:solidFill>
                </a:rPr>
                <a:t>の</a:t>
              </a:r>
              <a:r>
                <a:rPr lang="ja-JP" altLang="en-US" dirty="0" smtClean="0">
                  <a:solidFill>
                    <a:prstClr val="black"/>
                  </a:solidFill>
                </a:rPr>
                <a:t>変化</a:t>
              </a:r>
              <a:r>
                <a:rPr lang="en-US" altLang="ja-JP" dirty="0" smtClean="0">
                  <a:solidFill>
                    <a:prstClr val="black"/>
                  </a:solidFill>
                </a:rPr>
                <a:t>&gt;</a:t>
              </a:r>
              <a:endParaRPr lang="ja-JP" altLang="en-US" dirty="0">
                <a:solidFill>
                  <a:prstClr val="black"/>
                </a:solidFill>
              </a:endParaRPr>
            </a:p>
          </p:txBody>
        </p:sp>
        <p:sp>
          <p:nvSpPr>
            <p:cNvPr id="18" name="テキスト ボックス 17"/>
            <p:cNvSpPr txBox="1"/>
            <p:nvPr/>
          </p:nvSpPr>
          <p:spPr>
            <a:xfrm>
              <a:off x="5132781" y="4930395"/>
              <a:ext cx="1979629" cy="369332"/>
            </a:xfrm>
            <a:prstGeom prst="rect">
              <a:avLst/>
            </a:prstGeom>
            <a:noFill/>
          </p:spPr>
          <p:txBody>
            <a:bodyPr wrap="square" rtlCol="0">
              <a:spAutoFit/>
            </a:bodyPr>
            <a:lstStyle/>
            <a:p>
              <a:r>
                <a:rPr lang="en-US" altLang="ja-JP" dirty="0" smtClean="0">
                  <a:solidFill>
                    <a:prstClr val="black"/>
                  </a:solidFill>
                </a:rPr>
                <a:t>(c)</a:t>
              </a:r>
              <a:r>
                <a:rPr lang="ja-JP" altLang="en-US" dirty="0" smtClean="0">
                  <a:solidFill>
                    <a:prstClr val="black"/>
                  </a:solidFill>
                </a:rPr>
                <a:t>単純型細胞</a:t>
              </a:r>
              <a:endParaRPr lang="ja-JP" altLang="en-US" dirty="0">
                <a:solidFill>
                  <a:prstClr val="black"/>
                </a:solidFill>
              </a:endParaRPr>
            </a:p>
          </p:txBody>
        </p:sp>
        <p:sp>
          <p:nvSpPr>
            <p:cNvPr id="19" name="テキスト ボックス 18"/>
            <p:cNvSpPr txBox="1"/>
            <p:nvPr/>
          </p:nvSpPr>
          <p:spPr>
            <a:xfrm>
              <a:off x="4743885" y="5206994"/>
              <a:ext cx="3850849" cy="646331"/>
            </a:xfrm>
            <a:prstGeom prst="rect">
              <a:avLst/>
            </a:prstGeom>
            <a:noFill/>
          </p:spPr>
          <p:txBody>
            <a:bodyPr wrap="square" rtlCol="0">
              <a:spAutoFit/>
            </a:bodyPr>
            <a:lstStyle/>
            <a:p>
              <a:r>
                <a:rPr lang="ja-JP" altLang="en-US" dirty="0" smtClean="0">
                  <a:solidFill>
                    <a:prstClr val="black"/>
                  </a:solidFill>
                </a:rPr>
                <a:t>⇒</a:t>
              </a:r>
              <a:r>
                <a:rPr lang="en-US" altLang="ja-JP" dirty="0" smtClean="0">
                  <a:solidFill>
                    <a:prstClr val="black"/>
                  </a:solidFill>
                </a:rPr>
                <a:t>(a)</a:t>
              </a:r>
              <a:r>
                <a:rPr lang="ja-JP" altLang="en-US" dirty="0" smtClean="0">
                  <a:solidFill>
                    <a:prstClr val="black"/>
                  </a:solidFill>
                </a:rPr>
                <a:t>と</a:t>
              </a:r>
              <a:r>
                <a:rPr lang="en-US" altLang="ja-JP" dirty="0" smtClean="0">
                  <a:solidFill>
                    <a:prstClr val="black"/>
                  </a:solidFill>
                </a:rPr>
                <a:t>(b)</a:t>
              </a:r>
              <a:r>
                <a:rPr lang="ja-JP" altLang="en-US" dirty="0" smtClean="0">
                  <a:solidFill>
                    <a:prstClr val="black"/>
                  </a:solidFill>
                </a:rPr>
                <a:t>の組み合わせにより認識</a:t>
              </a:r>
              <a:endParaRPr lang="en-US" altLang="ja-JP" dirty="0">
                <a:solidFill>
                  <a:prstClr val="black"/>
                </a:solidFill>
              </a:endParaRPr>
            </a:p>
            <a:p>
              <a:r>
                <a:rPr lang="ja-JP" altLang="en-US" dirty="0" smtClean="0">
                  <a:solidFill>
                    <a:prstClr val="black"/>
                  </a:solidFill>
                </a:rPr>
                <a:t>⇒階層的</a:t>
              </a:r>
              <a:endParaRPr lang="en-US" altLang="ja-JP" dirty="0" smtClean="0">
                <a:solidFill>
                  <a:prstClr val="black"/>
                </a:solidFill>
              </a:endParaRPr>
            </a:p>
          </p:txBody>
        </p:sp>
      </p:grpSp>
      <p:sp>
        <p:nvSpPr>
          <p:cNvPr id="20" name="テキスト ボックス 19"/>
          <p:cNvSpPr txBox="1"/>
          <p:nvPr/>
        </p:nvSpPr>
        <p:spPr>
          <a:xfrm>
            <a:off x="1539821" y="6059392"/>
            <a:ext cx="5944000" cy="707886"/>
          </a:xfrm>
          <a:prstGeom prst="rect">
            <a:avLst/>
          </a:prstGeom>
          <a:solidFill>
            <a:srgbClr val="CCFFFF"/>
          </a:solidFill>
        </p:spPr>
        <p:txBody>
          <a:bodyPr wrap="square" rtlCol="0">
            <a:spAutoFit/>
          </a:bodyPr>
          <a:lstStyle/>
          <a:p>
            <a:r>
              <a:rPr lang="ja-JP" altLang="en-US" sz="2000" b="1" dirty="0" smtClean="0">
                <a:solidFill>
                  <a:prstClr val="black"/>
                </a:solidFill>
              </a:rPr>
              <a:t>⇒機械の画像認識では階層構造を表現するために</a:t>
            </a:r>
            <a:endParaRPr lang="en-US" altLang="ja-JP" sz="2000" b="1" dirty="0" smtClean="0">
              <a:solidFill>
                <a:prstClr val="black"/>
              </a:solidFill>
            </a:endParaRPr>
          </a:p>
          <a:p>
            <a:r>
              <a:rPr lang="ja-JP" altLang="en-US" sz="2000" b="1" dirty="0" smtClean="0">
                <a:solidFill>
                  <a:prstClr val="black"/>
                </a:solidFill>
              </a:rPr>
              <a:t>畳み込みニューラルネットワークを導入しよう！</a:t>
            </a:r>
            <a:endParaRPr lang="ja-JP" altLang="en-US" sz="2000" b="1" dirty="0">
              <a:solidFill>
                <a:prstClr val="black"/>
              </a:solidFill>
            </a:endParaRPr>
          </a:p>
        </p:txBody>
      </p:sp>
      <p:sp>
        <p:nvSpPr>
          <p:cNvPr id="27" name="乗算記号 26"/>
          <p:cNvSpPr/>
          <p:nvPr/>
        </p:nvSpPr>
        <p:spPr>
          <a:xfrm>
            <a:off x="2249087" y="3487918"/>
            <a:ext cx="537765" cy="56560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8" name="等号 27"/>
          <p:cNvSpPr/>
          <p:nvPr/>
        </p:nvSpPr>
        <p:spPr>
          <a:xfrm>
            <a:off x="4797872" y="3504066"/>
            <a:ext cx="518475" cy="501926"/>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6" name="テキスト ボックス 5"/>
          <p:cNvSpPr txBox="1"/>
          <p:nvPr/>
        </p:nvSpPr>
        <p:spPr>
          <a:xfrm>
            <a:off x="4385376" y="5694726"/>
            <a:ext cx="4758624" cy="369332"/>
          </a:xfrm>
          <a:prstGeom prst="rect">
            <a:avLst/>
          </a:prstGeom>
          <a:noFill/>
        </p:spPr>
        <p:txBody>
          <a:bodyPr wrap="square" rtlCol="0">
            <a:spAutoFit/>
          </a:bodyPr>
          <a:lstStyle/>
          <a:p>
            <a:r>
              <a:rPr lang="ja-JP" altLang="en-US" b="1" u="sng" dirty="0" smtClean="0">
                <a:solidFill>
                  <a:prstClr val="black"/>
                </a:solidFill>
              </a:rPr>
              <a:t>重み共有</a:t>
            </a:r>
            <a:r>
              <a:rPr lang="ja-JP" altLang="en-US" dirty="0" smtClean="0">
                <a:solidFill>
                  <a:prstClr val="black"/>
                </a:solidFill>
              </a:rPr>
              <a:t>：結合の重みは各ユニット間で共通</a:t>
            </a:r>
            <a:endParaRPr lang="ja-JP" altLang="en-US" dirty="0">
              <a:solidFill>
                <a:prstClr val="black"/>
              </a:solidFill>
            </a:endParaRPr>
          </a:p>
        </p:txBody>
      </p:sp>
    </p:spTree>
    <p:extLst>
      <p:ext uri="{BB962C8B-B14F-4D97-AF65-F5344CB8AC3E}">
        <p14:creationId xmlns:p14="http://schemas.microsoft.com/office/powerpoint/2010/main" val="82948955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ja-JP" altLang="en-US" dirty="0" smtClean="0">
                <a:solidFill>
                  <a:schemeClr val="bg1"/>
                </a:solidFill>
              </a:rPr>
              <a:t>畳み込み</a:t>
            </a:r>
            <a:r>
              <a:rPr lang="ja-JP" altLang="en-US" dirty="0">
                <a:solidFill>
                  <a:schemeClr val="bg1"/>
                </a:solidFill>
              </a:rPr>
              <a:t>層</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3" name="コンテンツ プレースホルダー 2"/>
              <p:cNvSpPr>
                <a:spLocks noGrp="1"/>
              </p:cNvSpPr>
              <p:nvPr>
                <p:ph idx="1"/>
              </p:nvPr>
            </p:nvSpPr>
            <p:spPr>
              <a:xfrm>
                <a:off x="602641" y="1298841"/>
                <a:ext cx="7886700" cy="662395"/>
              </a:xfrm>
            </p:spPr>
            <p:txBody>
              <a:bodyPr/>
              <a:lstStyle/>
              <a:p>
                <a:pPr marL="0" indent="0">
                  <a:buNone/>
                </a:pPr>
                <a:r>
                  <a:rPr lang="ja-JP" altLang="en-US" sz="2000" dirty="0"/>
                  <a:t>畳み込み層 </a:t>
                </a:r>
                <a:r>
                  <a:rPr lang="en-US" altLang="ja-JP" sz="2000" dirty="0"/>
                  <a:t>: </a:t>
                </a:r>
                <a:r>
                  <a:rPr lang="ja-JP" altLang="en-US" sz="2000" dirty="0"/>
                  <a:t>行列入力</a:t>
                </a:r>
                <a14:m>
                  <m:oMath xmlns:m="http://schemas.openxmlformats.org/officeDocument/2006/math">
                    <m:sSubSup>
                      <m:sSubSupPr>
                        <m:ctrlPr>
                          <a:rPr lang="en-US" altLang="ja-JP" sz="2000" i="1" smtClean="0">
                            <a:latin typeface="Cambria Math" panose="02040503050406030204" pitchFamily="18" charset="0"/>
                          </a:rPr>
                        </m:ctrlPr>
                      </m:sSubSupPr>
                      <m:e>
                        <m:r>
                          <a:rPr lang="en-US" altLang="ja-JP" sz="2000" b="0" i="1" smtClean="0">
                            <a:latin typeface="Cambria Math" panose="02040503050406030204" pitchFamily="18" charset="0"/>
                          </a:rPr>
                          <m:t>𝑧</m:t>
                        </m:r>
                      </m:e>
                      <m:sub>
                        <m:r>
                          <a:rPr lang="en-US" altLang="ja-JP" sz="2000" b="0" i="1" smtClean="0">
                            <a:latin typeface="Cambria Math" panose="02040503050406030204" pitchFamily="18" charset="0"/>
                          </a:rPr>
                          <m:t>𝑖𝑗</m:t>
                        </m:r>
                      </m:sub>
                      <m:sup>
                        <m:r>
                          <a:rPr lang="en-US" altLang="ja-JP" sz="2000" b="0" i="1" smtClean="0">
                            <a:latin typeface="Cambria Math" panose="02040503050406030204" pitchFamily="18" charset="0"/>
                          </a:rPr>
                          <m:t>(</m:t>
                        </m:r>
                        <m:r>
                          <a:rPr lang="en-US" altLang="ja-JP" sz="2000" b="0" i="1" smtClean="0">
                            <a:latin typeface="Cambria Math" panose="02040503050406030204" pitchFamily="18" charset="0"/>
                          </a:rPr>
                          <m:t>𝑙</m:t>
                        </m:r>
                        <m:r>
                          <a:rPr lang="en-US" altLang="ja-JP" sz="2000" b="0" i="1" smtClean="0">
                            <a:latin typeface="Cambria Math" panose="02040503050406030204" pitchFamily="18" charset="0"/>
                          </a:rPr>
                          <m:t>−1)</m:t>
                        </m:r>
                      </m:sup>
                    </m:sSubSup>
                  </m:oMath>
                </a14:m>
                <a:r>
                  <a:rPr kumimoji="1" lang="ja-JP" altLang="en-US" sz="2000" dirty="0"/>
                  <a:t>へフィルタ</a:t>
                </a:r>
                <a:r>
                  <a:rPr kumimoji="1" lang="en-US" altLang="ja-JP" sz="2000" dirty="0"/>
                  <a:t>(</a:t>
                </a:r>
                <a:r>
                  <a:rPr kumimoji="1" lang="ja-JP" altLang="en-US" sz="2000" dirty="0"/>
                  <a:t>画素値</a:t>
                </a:r>
                <a14:m>
                  <m:oMath xmlns:m="http://schemas.openxmlformats.org/officeDocument/2006/math">
                    <m:sSub>
                      <m:sSubPr>
                        <m:ctrlPr>
                          <a:rPr kumimoji="1" lang="en-US" altLang="ja-JP" sz="2000" i="1" smtClean="0">
                            <a:latin typeface="Cambria Math" panose="02040503050406030204" pitchFamily="18" charset="0"/>
                          </a:rPr>
                        </m:ctrlPr>
                      </m:sSubPr>
                      <m:e>
                        <m:r>
                          <a:rPr kumimoji="1" lang="en-US" altLang="ja-JP" sz="2000" b="0" i="1" smtClean="0">
                            <a:latin typeface="Cambria Math" panose="02040503050406030204" pitchFamily="18" charset="0"/>
                          </a:rPr>
                          <m:t>h</m:t>
                        </m:r>
                      </m:e>
                      <m:sub>
                        <m:r>
                          <a:rPr kumimoji="1" lang="en-US" altLang="ja-JP" sz="2000" b="0" i="1" smtClean="0">
                            <a:latin typeface="Cambria Math" panose="02040503050406030204" pitchFamily="18" charset="0"/>
                          </a:rPr>
                          <m:t>𝑝𝑞</m:t>
                        </m:r>
                      </m:sub>
                    </m:sSub>
                  </m:oMath>
                </a14:m>
                <a:r>
                  <a:rPr kumimoji="1" lang="en-US" altLang="ja-JP" sz="2000" dirty="0"/>
                  <a:t>)</a:t>
                </a:r>
                <a:r>
                  <a:rPr kumimoji="1" lang="ja-JP" altLang="en-US" sz="2000" dirty="0"/>
                  <a:t>を作用させる</a:t>
                </a:r>
                <a:endParaRPr kumimoji="1" lang="en-US" altLang="ja-JP" sz="2000" dirty="0"/>
              </a:p>
              <a:p>
                <a:pPr marL="0" indent="0">
                  <a:buNone/>
                </a:pPr>
                <a:endParaRPr kumimoji="1" lang="ja-JP" altLang="en-US" dirty="0"/>
              </a:p>
            </p:txBody>
          </p:sp>
        </mc:Choice>
        <mc:Fallback xmlns="">
          <p:sp>
            <p:nvSpPr>
              <p:cNvPr id="3" name="コンテンツ プレースホルダー 2"/>
              <p:cNvSpPr>
                <a:spLocks noGrp="1" noRot="1" noChangeAspect="1" noMove="1" noResize="1" noEditPoints="1" noAdjustHandles="1" noChangeArrowheads="1" noChangeShapeType="1" noTextEdit="1"/>
              </p:cNvSpPr>
              <p:nvPr>
                <p:ph idx="1"/>
              </p:nvPr>
            </p:nvSpPr>
            <p:spPr>
              <a:xfrm>
                <a:off x="602641" y="1298841"/>
                <a:ext cx="7886700" cy="662395"/>
              </a:xfrm>
              <a:blipFill rotWithShape="0">
                <a:blip r:embed="rId3"/>
                <a:stretch>
                  <a:fillRect l="-850" t="-917"/>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 name="正方形/長方形 4"/>
              <p:cNvSpPr/>
              <p:nvPr/>
            </p:nvSpPr>
            <p:spPr>
              <a:xfrm>
                <a:off x="1176534" y="1697215"/>
                <a:ext cx="2519984" cy="901657"/>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smtClean="0">
                              <a:solidFill>
                                <a:prstClr val="black"/>
                              </a:solidFill>
                              <a:latin typeface="Cambria Math" panose="02040503050406030204" pitchFamily="18" charset="0"/>
                            </a:rPr>
                            <m:t>=0</m:t>
                          </m:r>
                        </m:sub>
                        <m:sup>
                          <m:r>
                            <a:rPr lang="en-US" altLang="ja-JP" i="1" smtClean="0">
                              <a:solidFill>
                                <a:prstClr val="black"/>
                              </a:solidFill>
                              <a:latin typeface="Cambria Math" panose="02040503050406030204" pitchFamily="18" charset="0"/>
                            </a:rPr>
                            <m:t>𝐻</m:t>
                          </m:r>
                          <m:r>
                            <a:rPr lang="en-US" altLang="ja-JP" i="1" smtClean="0">
                              <a:solidFill>
                                <a:prstClr val="black"/>
                              </a:solidFill>
                              <a:latin typeface="Cambria Math" panose="02040503050406030204" pitchFamily="18" charset="0"/>
                            </a:rPr>
                            <m:t>−1</m:t>
                          </m:r>
                        </m:sup>
                        <m:e>
                          <m:sSubSup>
                            <m:sSubSupPr>
                              <m:ctrlPr>
                                <a:rPr lang="en-US" altLang="ja-JP" i="1" smtClean="0">
                                  <a:solidFill>
                                    <a:srgbClr val="FF0000"/>
                                  </a:solidFill>
                                  <a:latin typeface="Cambria Math" panose="02040503050406030204" pitchFamily="18" charset="0"/>
                                </a:rPr>
                              </m:ctrlPr>
                            </m:sSubSupPr>
                            <m:e>
                              <m:r>
                                <a:rPr lang="en-US" altLang="ja-JP" i="1" smtClean="0">
                                  <a:solidFill>
                                    <a:srgbClr val="FF0000"/>
                                  </a:solidFill>
                                  <a:latin typeface="Cambria Math" panose="02040503050406030204" pitchFamily="18" charset="0"/>
                                </a:rPr>
                                <m:t>𝑧</m:t>
                              </m:r>
                            </m:e>
                            <m:sub>
                              <m:r>
                                <a:rPr lang="en-US" altLang="ja-JP" i="1" smtClean="0">
                                  <a:solidFill>
                                    <a:srgbClr val="FF0000"/>
                                  </a:solidFill>
                                  <a:latin typeface="Cambria Math" panose="02040503050406030204" pitchFamily="18" charset="0"/>
                                </a:rPr>
                                <m:t>𝑖</m:t>
                              </m:r>
                              <m:r>
                                <a:rPr lang="en-US" altLang="ja-JP" i="1" smtClean="0">
                                  <a:solidFill>
                                    <a:srgbClr val="FF0000"/>
                                  </a:solidFill>
                                  <a:latin typeface="Cambria Math" panose="02040503050406030204" pitchFamily="18" charset="0"/>
                                </a:rPr>
                                <m:t>+</m:t>
                              </m:r>
                              <m:r>
                                <a:rPr lang="en-US" altLang="ja-JP" i="1" smtClean="0">
                                  <a:solidFill>
                                    <a:srgbClr val="FF0000"/>
                                  </a:solidFill>
                                  <a:latin typeface="Cambria Math" panose="02040503050406030204" pitchFamily="18" charset="0"/>
                                </a:rPr>
                                <m:t>𝑝</m:t>
                              </m:r>
                              <m:r>
                                <a:rPr lang="en-US" altLang="ja-JP" i="1" smtClean="0">
                                  <a:solidFill>
                                    <a:srgbClr val="FF0000"/>
                                  </a:solidFill>
                                  <a:latin typeface="Cambria Math" panose="02040503050406030204" pitchFamily="18" charset="0"/>
                                </a:rPr>
                                <m:t>,</m:t>
                              </m:r>
                              <m:r>
                                <a:rPr lang="en-US" altLang="ja-JP" i="1" smtClean="0">
                                  <a:solidFill>
                                    <a:srgbClr val="FF0000"/>
                                  </a:solidFill>
                                  <a:latin typeface="Cambria Math" panose="02040503050406030204" pitchFamily="18" charset="0"/>
                                </a:rPr>
                                <m:t>𝑗</m:t>
                              </m:r>
                              <m:r>
                                <a:rPr lang="en-US" altLang="ja-JP" i="1" smtClean="0">
                                  <a:solidFill>
                                    <a:srgbClr val="FF0000"/>
                                  </a:solidFill>
                                  <a:latin typeface="Cambria Math" panose="02040503050406030204" pitchFamily="18" charset="0"/>
                                </a:rPr>
                                <m:t>+</m:t>
                              </m:r>
                              <m:r>
                                <a:rPr lang="en-US" altLang="ja-JP" i="1" smtClean="0">
                                  <a:solidFill>
                                    <a:srgbClr val="FF0000"/>
                                  </a:solidFill>
                                  <a:latin typeface="Cambria Math" panose="02040503050406030204" pitchFamily="18" charset="0"/>
                                </a:rPr>
                                <m:t>𝑞</m:t>
                              </m:r>
                            </m:sub>
                            <m:sup>
                              <m:r>
                                <a:rPr lang="en-US" altLang="ja-JP" i="1" smtClean="0">
                                  <a:solidFill>
                                    <a:srgbClr val="FF0000"/>
                                  </a:solidFill>
                                  <a:latin typeface="Cambria Math" panose="02040503050406030204" pitchFamily="18" charset="0"/>
                                </a:rPr>
                                <m:t>(</m:t>
                              </m:r>
                              <m:r>
                                <a:rPr lang="en-US" altLang="ja-JP" i="1" smtClean="0">
                                  <a:solidFill>
                                    <a:srgbClr val="FF0000"/>
                                  </a:solidFill>
                                  <a:latin typeface="Cambria Math" panose="02040503050406030204" pitchFamily="18" charset="0"/>
                                </a:rPr>
                                <m:t>𝑙</m:t>
                              </m:r>
                              <m:r>
                                <a:rPr lang="en-US" altLang="ja-JP" i="1" smtClean="0">
                                  <a:solidFill>
                                    <a:srgbClr val="FF0000"/>
                                  </a:solidFill>
                                  <a:latin typeface="Cambria Math" panose="02040503050406030204" pitchFamily="18" charset="0"/>
                                </a:rPr>
                                <m:t>−1)</m:t>
                              </m:r>
                            </m:sup>
                          </m:sSubSup>
                          <m:sSub>
                            <m:sSubPr>
                              <m:ctrlPr>
                                <a:rPr lang="en-US" altLang="ja-JP" i="1" smtClean="0">
                                  <a:solidFill>
                                    <a:srgbClr val="0070C0"/>
                                  </a:solidFill>
                                  <a:latin typeface="Cambria Math" panose="02040503050406030204" pitchFamily="18" charset="0"/>
                                </a:rPr>
                              </m:ctrlPr>
                            </m:sSubPr>
                            <m:e>
                              <m:r>
                                <a:rPr lang="en-US" altLang="ja-JP" i="1" smtClean="0">
                                  <a:solidFill>
                                    <a:srgbClr val="0070C0"/>
                                  </a:solidFill>
                                  <a:latin typeface="Cambria Math" panose="02040503050406030204" pitchFamily="18" charset="0"/>
                                </a:rPr>
                                <m:t>h</m:t>
                              </m:r>
                            </m:e>
                            <m:sub>
                              <m:r>
                                <a:rPr lang="en-US" altLang="ja-JP" i="1" smtClean="0">
                                  <a:solidFill>
                                    <a:srgbClr val="0070C0"/>
                                  </a:solidFill>
                                  <a:latin typeface="Cambria Math" panose="02040503050406030204" pitchFamily="18" charset="0"/>
                                </a:rPr>
                                <m:t>𝑝𝑞</m:t>
                              </m:r>
                            </m:sub>
                          </m:sSub>
                        </m:e>
                      </m:nary>
                    </m:oMath>
                  </m:oMathPara>
                </a14:m>
                <a:endParaRPr lang="ja-JP" altLang="en-US" dirty="0">
                  <a:solidFill>
                    <a:prstClr val="black"/>
                  </a:solidFill>
                </a:endParaRPr>
              </a:p>
            </p:txBody>
          </p:sp>
        </mc:Choice>
        <mc:Fallback xmlns="">
          <p:sp>
            <p:nvSpPr>
              <p:cNvPr id="5" name="正方形/長方形 4"/>
              <p:cNvSpPr>
                <a:spLocks noRot="1" noChangeAspect="1" noMove="1" noResize="1" noEditPoints="1" noAdjustHandles="1" noChangeArrowheads="1" noChangeShapeType="1" noTextEdit="1"/>
              </p:cNvSpPr>
              <p:nvPr/>
            </p:nvSpPr>
            <p:spPr>
              <a:xfrm>
                <a:off x="1176534" y="1697215"/>
                <a:ext cx="2519984" cy="901657"/>
              </a:xfrm>
              <a:prstGeom prst="rect">
                <a:avLst/>
              </a:prstGeom>
              <a:blipFill rotWithShape="0">
                <a:blip r:embed="rId4"/>
                <a:stretch>
                  <a:fillRect/>
                </a:stretch>
              </a:blipFill>
            </p:spPr>
            <p:txBody>
              <a:bodyPr/>
              <a:lstStyle/>
              <a:p>
                <a:r>
                  <a:rPr lang="ja-JP" altLang="en-US">
                    <a:noFill/>
                  </a:rPr>
                  <a:t> </a:t>
                </a:r>
              </a:p>
            </p:txBody>
          </p:sp>
        </mc:Fallback>
      </mc:AlternateContent>
      <p:graphicFrame>
        <p:nvGraphicFramePr>
          <p:cNvPr id="7" name="表 6"/>
          <p:cNvGraphicFramePr>
            <a:graphicFrameLocks noGrp="1"/>
          </p:cNvGraphicFramePr>
          <p:nvPr>
            <p:extLst/>
          </p:nvPr>
        </p:nvGraphicFramePr>
        <p:xfrm>
          <a:off x="3999891" y="4559317"/>
          <a:ext cx="1294599" cy="1206039"/>
        </p:xfrm>
        <a:graphic>
          <a:graphicData uri="http://schemas.openxmlformats.org/drawingml/2006/table">
            <a:tbl>
              <a:tblPr firstRow="1" bandRow="1">
                <a:tableStyleId>{5940675A-B579-460E-94D1-54222C63F5DA}</a:tableStyleId>
              </a:tblPr>
              <a:tblGrid>
                <a:gridCol w="431533">
                  <a:extLst>
                    <a:ext uri="{9D8B030D-6E8A-4147-A177-3AD203B41FA5}">
                      <a16:colId xmlns="" xmlns:a16="http://schemas.microsoft.com/office/drawing/2014/main" val="20000"/>
                    </a:ext>
                  </a:extLst>
                </a:gridCol>
                <a:gridCol w="431533">
                  <a:extLst>
                    <a:ext uri="{9D8B030D-6E8A-4147-A177-3AD203B41FA5}">
                      <a16:colId xmlns="" xmlns:a16="http://schemas.microsoft.com/office/drawing/2014/main" val="20001"/>
                    </a:ext>
                  </a:extLst>
                </a:gridCol>
                <a:gridCol w="431533">
                  <a:extLst>
                    <a:ext uri="{9D8B030D-6E8A-4147-A177-3AD203B41FA5}">
                      <a16:colId xmlns="" xmlns:a16="http://schemas.microsoft.com/office/drawing/2014/main" val="20002"/>
                    </a:ext>
                  </a:extLst>
                </a:gridCol>
              </a:tblGrid>
              <a:tr h="402013">
                <a:tc>
                  <a:txBody>
                    <a:bodyPr/>
                    <a:lstStyle/>
                    <a:p>
                      <a:pPr algn="ctr"/>
                      <a:r>
                        <a:rPr kumimoji="1" lang="en-US" altLang="ja-JP" dirty="0"/>
                        <a:t>2</a:t>
                      </a:r>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-2</a:t>
                      </a:r>
                      <a:endParaRPr kumimoji="1" lang="ja-JP" altLang="en-US" dirty="0"/>
                    </a:p>
                  </a:txBody>
                  <a:tcPr/>
                </a:tc>
                <a:extLst>
                  <a:ext uri="{0D108BD9-81ED-4DB2-BD59-A6C34878D82A}">
                    <a16:rowId xmlns="" xmlns:a16="http://schemas.microsoft.com/office/drawing/2014/main" val="10000"/>
                  </a:ext>
                </a:extLst>
              </a:tr>
              <a:tr h="402013">
                <a:tc>
                  <a:txBody>
                    <a:bodyPr/>
                    <a:lstStyle/>
                    <a:p>
                      <a:pPr algn="ctr"/>
                      <a:r>
                        <a:rPr kumimoji="1" lang="en-US" altLang="ja-JP" dirty="0"/>
                        <a:t>0</a:t>
                      </a:r>
                      <a:endParaRPr kumimoji="1" lang="ja-JP" altLang="en-US" dirty="0"/>
                    </a:p>
                  </a:txBody>
                  <a:tcPr/>
                </a:tc>
                <a:tc>
                  <a:txBody>
                    <a:bodyPr/>
                    <a:lstStyle/>
                    <a:p>
                      <a:pPr algn="ctr"/>
                      <a:r>
                        <a:rPr kumimoji="1" lang="en-US" altLang="ja-JP" dirty="0"/>
                        <a:t>2</a:t>
                      </a:r>
                      <a:endParaRPr kumimoji="1" lang="ja-JP" altLang="en-US" dirty="0"/>
                    </a:p>
                  </a:txBody>
                  <a:tcPr/>
                </a:tc>
                <a:tc>
                  <a:txBody>
                    <a:bodyPr/>
                    <a:lstStyle/>
                    <a:p>
                      <a:pPr algn="ctr"/>
                      <a:r>
                        <a:rPr kumimoji="1" lang="en-US" altLang="ja-JP" dirty="0"/>
                        <a:t>0</a:t>
                      </a:r>
                      <a:endParaRPr kumimoji="1" lang="ja-JP" altLang="en-US" dirty="0"/>
                    </a:p>
                  </a:txBody>
                  <a:tcPr/>
                </a:tc>
                <a:extLst>
                  <a:ext uri="{0D108BD9-81ED-4DB2-BD59-A6C34878D82A}">
                    <a16:rowId xmlns="" xmlns:a16="http://schemas.microsoft.com/office/drawing/2014/main" val="10001"/>
                  </a:ext>
                </a:extLst>
              </a:tr>
              <a:tr h="402013">
                <a:tc>
                  <a:txBody>
                    <a:bodyPr/>
                    <a:lstStyle/>
                    <a:p>
                      <a:pPr algn="ctr"/>
                      <a:r>
                        <a:rPr kumimoji="1" lang="en-US" altLang="ja-JP" dirty="0"/>
                        <a:t>-2</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2</a:t>
                      </a:r>
                      <a:endParaRPr kumimoji="1" lang="ja-JP" altLang="en-US" dirty="0"/>
                    </a:p>
                  </a:txBody>
                  <a:tcPr/>
                </a:tc>
                <a:extLst>
                  <a:ext uri="{0D108BD9-81ED-4DB2-BD59-A6C34878D82A}">
                    <a16:rowId xmlns="" xmlns:a16="http://schemas.microsoft.com/office/drawing/2014/main" val="10002"/>
                  </a:ext>
                </a:extLst>
              </a:tr>
            </a:tbl>
          </a:graphicData>
        </a:graphic>
      </p:graphicFrame>
      <p:sp>
        <p:nvSpPr>
          <p:cNvPr id="8" name="テキスト ボックス 7"/>
          <p:cNvSpPr txBox="1"/>
          <p:nvPr/>
        </p:nvSpPr>
        <p:spPr>
          <a:xfrm>
            <a:off x="2981809" y="4922500"/>
            <a:ext cx="443060" cy="523220"/>
          </a:xfrm>
          <a:prstGeom prst="rect">
            <a:avLst/>
          </a:prstGeom>
          <a:noFill/>
        </p:spPr>
        <p:txBody>
          <a:bodyPr wrap="square" rtlCol="0">
            <a:spAutoFit/>
          </a:bodyPr>
          <a:lstStyle/>
          <a:p>
            <a:r>
              <a:rPr lang="ja-JP" altLang="en-US" sz="2800" dirty="0">
                <a:solidFill>
                  <a:prstClr val="black"/>
                </a:solidFill>
              </a:rPr>
              <a:t>＊</a:t>
            </a:r>
          </a:p>
        </p:txBody>
      </p:sp>
      <p:sp>
        <p:nvSpPr>
          <p:cNvPr id="9" name="テキスト ボックス 8"/>
          <p:cNvSpPr txBox="1"/>
          <p:nvPr/>
        </p:nvSpPr>
        <p:spPr>
          <a:xfrm>
            <a:off x="5512906" y="4922500"/>
            <a:ext cx="320511" cy="523220"/>
          </a:xfrm>
          <a:prstGeom prst="rect">
            <a:avLst/>
          </a:prstGeom>
          <a:noFill/>
        </p:spPr>
        <p:txBody>
          <a:bodyPr wrap="square" rtlCol="0">
            <a:spAutoFit/>
          </a:bodyPr>
          <a:lstStyle/>
          <a:p>
            <a:r>
              <a:rPr lang="en-US" altLang="ja-JP" sz="2800" dirty="0">
                <a:solidFill>
                  <a:prstClr val="black"/>
                </a:solidFill>
              </a:rPr>
              <a:t>=</a:t>
            </a:r>
            <a:endParaRPr lang="ja-JP" altLang="en-US" sz="2800" dirty="0">
              <a:solidFill>
                <a:prstClr val="black"/>
              </a:solidFill>
            </a:endParaRPr>
          </a:p>
        </p:txBody>
      </p:sp>
      <p:graphicFrame>
        <p:nvGraphicFramePr>
          <p:cNvPr id="10" name="表 9"/>
          <p:cNvGraphicFramePr>
            <a:graphicFrameLocks noGrp="1"/>
          </p:cNvGraphicFramePr>
          <p:nvPr>
            <p:extLst/>
          </p:nvPr>
        </p:nvGraphicFramePr>
        <p:xfrm>
          <a:off x="6113324" y="4544154"/>
          <a:ext cx="1332429" cy="1204473"/>
        </p:xfrm>
        <a:graphic>
          <a:graphicData uri="http://schemas.openxmlformats.org/drawingml/2006/table">
            <a:tbl>
              <a:tblPr firstRow="1" bandRow="1">
                <a:tableStyleId>{5940675A-B579-460E-94D1-54222C63F5DA}</a:tableStyleId>
              </a:tblPr>
              <a:tblGrid>
                <a:gridCol w="444143">
                  <a:extLst>
                    <a:ext uri="{9D8B030D-6E8A-4147-A177-3AD203B41FA5}">
                      <a16:colId xmlns="" xmlns:a16="http://schemas.microsoft.com/office/drawing/2014/main" val="20000"/>
                    </a:ext>
                  </a:extLst>
                </a:gridCol>
                <a:gridCol w="444143">
                  <a:extLst>
                    <a:ext uri="{9D8B030D-6E8A-4147-A177-3AD203B41FA5}">
                      <a16:colId xmlns="" xmlns:a16="http://schemas.microsoft.com/office/drawing/2014/main" val="20001"/>
                    </a:ext>
                  </a:extLst>
                </a:gridCol>
                <a:gridCol w="444143">
                  <a:extLst>
                    <a:ext uri="{9D8B030D-6E8A-4147-A177-3AD203B41FA5}">
                      <a16:colId xmlns="" xmlns:a16="http://schemas.microsoft.com/office/drawing/2014/main" val="20002"/>
                    </a:ext>
                  </a:extLst>
                </a:gridCol>
              </a:tblGrid>
              <a:tr h="401491">
                <a:tc>
                  <a:txBody>
                    <a:bodyPr/>
                    <a:lstStyle/>
                    <a:p>
                      <a:pPr algn="ctr"/>
                      <a:r>
                        <a:rPr kumimoji="1" lang="en-US" altLang="ja-JP" dirty="0"/>
                        <a:t>26</a:t>
                      </a:r>
                    </a:p>
                  </a:txBody>
                  <a:tcPr/>
                </a:tc>
                <a:tc>
                  <a:txBody>
                    <a:bodyPr/>
                    <a:lstStyle/>
                    <a:p>
                      <a:pPr algn="ctr"/>
                      <a:r>
                        <a:rPr kumimoji="1" lang="en-US" altLang="ja-JP" dirty="0"/>
                        <a:t>6</a:t>
                      </a:r>
                      <a:endParaRPr kumimoji="1" lang="ja-JP" altLang="en-US" dirty="0"/>
                    </a:p>
                  </a:txBody>
                  <a:tcPr/>
                </a:tc>
                <a:tc>
                  <a:txBody>
                    <a:bodyPr/>
                    <a:lstStyle/>
                    <a:p>
                      <a:pPr algn="ctr"/>
                      <a:r>
                        <a:rPr kumimoji="1" lang="en-US" altLang="ja-JP" dirty="0"/>
                        <a:t>-6</a:t>
                      </a:r>
                      <a:endParaRPr kumimoji="1" lang="ja-JP" altLang="en-US" dirty="0"/>
                    </a:p>
                  </a:txBody>
                  <a:tcPr/>
                </a:tc>
                <a:extLst>
                  <a:ext uri="{0D108BD9-81ED-4DB2-BD59-A6C34878D82A}">
                    <a16:rowId xmlns="" xmlns:a16="http://schemas.microsoft.com/office/drawing/2014/main" val="10000"/>
                  </a:ext>
                </a:extLst>
              </a:tr>
              <a:tr h="401491">
                <a:tc>
                  <a:txBody>
                    <a:bodyPr/>
                    <a:lstStyle/>
                    <a:p>
                      <a:pPr algn="ctr"/>
                      <a:r>
                        <a:rPr kumimoji="1" lang="en-US" altLang="ja-JP" dirty="0"/>
                        <a:t>0</a:t>
                      </a:r>
                      <a:endParaRPr kumimoji="1" lang="ja-JP" altLang="en-US" dirty="0"/>
                    </a:p>
                  </a:txBody>
                  <a:tcPr/>
                </a:tc>
                <a:tc>
                  <a:txBody>
                    <a:bodyPr/>
                    <a:lstStyle/>
                    <a:p>
                      <a:pPr algn="ctr"/>
                      <a:r>
                        <a:rPr kumimoji="1" lang="en-US" altLang="ja-JP" dirty="0"/>
                        <a:t>-4</a:t>
                      </a:r>
                      <a:endParaRPr kumimoji="1" lang="ja-JP" altLang="en-US" dirty="0"/>
                    </a:p>
                  </a:txBody>
                  <a:tcPr/>
                </a:tc>
                <a:tc>
                  <a:txBody>
                    <a:bodyPr/>
                    <a:lstStyle/>
                    <a:p>
                      <a:pPr algn="ctr"/>
                      <a:r>
                        <a:rPr kumimoji="1" lang="en-US" altLang="ja-JP" dirty="0"/>
                        <a:t>8</a:t>
                      </a:r>
                      <a:endParaRPr kumimoji="1" lang="ja-JP" altLang="en-US" dirty="0"/>
                    </a:p>
                  </a:txBody>
                  <a:tcPr/>
                </a:tc>
                <a:extLst>
                  <a:ext uri="{0D108BD9-81ED-4DB2-BD59-A6C34878D82A}">
                    <a16:rowId xmlns="" xmlns:a16="http://schemas.microsoft.com/office/drawing/2014/main" val="10001"/>
                  </a:ext>
                </a:extLst>
              </a:tr>
              <a:tr h="401491">
                <a:tc>
                  <a:txBody>
                    <a:bodyPr/>
                    <a:lstStyle/>
                    <a:p>
                      <a:pPr algn="ctr"/>
                      <a:r>
                        <a:rPr kumimoji="1" lang="en-US" altLang="ja-JP" dirty="0"/>
                        <a:t>24</a:t>
                      </a:r>
                      <a:endParaRPr kumimoji="1" lang="ja-JP" altLang="en-US" dirty="0"/>
                    </a:p>
                  </a:txBody>
                  <a:tcPr/>
                </a:tc>
                <a:tc>
                  <a:txBody>
                    <a:bodyPr/>
                    <a:lstStyle/>
                    <a:p>
                      <a:pPr algn="ctr"/>
                      <a:r>
                        <a:rPr kumimoji="1" lang="en-US" altLang="ja-JP" dirty="0"/>
                        <a:t>-14</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 xmlns:a16="http://schemas.microsoft.com/office/drawing/2014/main" val="10002"/>
                  </a:ext>
                </a:extLst>
              </a:tr>
            </a:tbl>
          </a:graphicData>
        </a:graphic>
      </p:graphicFrame>
      <p:sp>
        <p:nvSpPr>
          <p:cNvPr id="11" name="テキスト ボックス 10"/>
          <p:cNvSpPr txBox="1"/>
          <p:nvPr/>
        </p:nvSpPr>
        <p:spPr>
          <a:xfrm>
            <a:off x="210021" y="3475771"/>
            <a:ext cx="5300810" cy="369332"/>
          </a:xfrm>
          <a:prstGeom prst="rect">
            <a:avLst/>
          </a:prstGeom>
          <a:noFill/>
        </p:spPr>
        <p:txBody>
          <a:bodyPr wrap="square" rtlCol="0">
            <a:spAutoFit/>
          </a:bodyPr>
          <a:lstStyle/>
          <a:p>
            <a:r>
              <a:rPr lang="ja-JP" altLang="en-US" dirty="0">
                <a:solidFill>
                  <a:prstClr val="black"/>
                </a:solidFill>
              </a:rPr>
              <a:t>例：</a:t>
            </a:r>
            <a:r>
              <a:rPr lang="en-US" altLang="ja-JP" dirty="0">
                <a:solidFill>
                  <a:prstClr val="black"/>
                </a:solidFill>
              </a:rPr>
              <a:t>5×5</a:t>
            </a:r>
            <a:r>
              <a:rPr lang="ja-JP" altLang="en-US" dirty="0">
                <a:solidFill>
                  <a:prstClr val="black"/>
                </a:solidFill>
              </a:rPr>
              <a:t>画像への</a:t>
            </a:r>
            <a:r>
              <a:rPr lang="en-US" altLang="ja-JP" dirty="0">
                <a:solidFill>
                  <a:prstClr val="black"/>
                </a:solidFill>
              </a:rPr>
              <a:t>3×3</a:t>
            </a:r>
            <a:r>
              <a:rPr lang="ja-JP" altLang="en-US" dirty="0">
                <a:solidFill>
                  <a:prstClr val="black"/>
                </a:solidFill>
              </a:rPr>
              <a:t>フィルタの畳み込み</a:t>
            </a:r>
          </a:p>
        </p:txBody>
      </p:sp>
      <mc:AlternateContent xmlns:mc="http://schemas.openxmlformats.org/markup-compatibility/2006" xmlns:a14="http://schemas.microsoft.com/office/drawing/2010/main">
        <mc:Choice Requires="a14">
          <p:sp>
            <p:nvSpPr>
              <p:cNvPr id="12" name="テキスト ボックス 11"/>
              <p:cNvSpPr txBox="1"/>
              <p:nvPr/>
            </p:nvSpPr>
            <p:spPr>
              <a:xfrm>
                <a:off x="755617" y="6329810"/>
                <a:ext cx="2309567" cy="369332"/>
              </a:xfrm>
              <a:prstGeom prst="rect">
                <a:avLst/>
              </a:prstGeom>
              <a:noFill/>
            </p:spPr>
            <p:txBody>
              <a:bodyPr wrap="square" rtlCol="0">
                <a:spAutoFit/>
              </a:bodyPr>
              <a:lstStyle/>
              <a:p>
                <a:r>
                  <a:rPr lang="ja-JP" altLang="en-US" dirty="0">
                    <a:solidFill>
                      <a:srgbClr val="FF0000"/>
                    </a:solidFill>
                  </a:rPr>
                  <a:t>行列入力</a:t>
                </a:r>
                <a14:m>
                  <m:oMath xmlns:m="http://schemas.openxmlformats.org/officeDocument/2006/math">
                    <m:r>
                      <a:rPr lang="en-US" altLang="ja-JP" i="1" smtClean="0">
                        <a:solidFill>
                          <a:srgbClr val="FF0000"/>
                        </a:solidFill>
                        <a:latin typeface="Cambria Math" panose="02040503050406030204" pitchFamily="18" charset="0"/>
                      </a:rPr>
                      <m:t>𝑧</m:t>
                    </m:r>
                  </m:oMath>
                </a14:m>
                <a:r>
                  <a:rPr lang="en-US" altLang="ja-JP" dirty="0">
                    <a:solidFill>
                      <a:prstClr val="black"/>
                    </a:solidFill>
                  </a:rPr>
                  <a:t>(5×5</a:t>
                </a:r>
                <a:r>
                  <a:rPr lang="ja-JP" altLang="en-US" dirty="0">
                    <a:solidFill>
                      <a:prstClr val="black"/>
                    </a:solidFill>
                  </a:rPr>
                  <a:t>画像</a:t>
                </a:r>
                <a:r>
                  <a:rPr lang="en-US" altLang="ja-JP" dirty="0">
                    <a:solidFill>
                      <a:prstClr val="black"/>
                    </a:solidFill>
                  </a:rPr>
                  <a:t>)</a:t>
                </a:r>
                <a:endParaRPr lang="ja-JP" altLang="en-US" dirty="0">
                  <a:solidFill>
                    <a:prstClr val="black"/>
                  </a:solidFill>
                </a:endParaRPr>
              </a:p>
            </p:txBody>
          </p:sp>
        </mc:Choice>
        <mc:Fallback xmlns="">
          <p:sp>
            <p:nvSpPr>
              <p:cNvPr id="12" name="テキスト ボックス 11"/>
              <p:cNvSpPr txBox="1">
                <a:spLocks noRot="1" noChangeAspect="1" noMove="1" noResize="1" noEditPoints="1" noAdjustHandles="1" noChangeArrowheads="1" noChangeShapeType="1" noTextEdit="1"/>
              </p:cNvSpPr>
              <p:nvPr/>
            </p:nvSpPr>
            <p:spPr>
              <a:xfrm>
                <a:off x="755617" y="6329810"/>
                <a:ext cx="2309567" cy="369332"/>
              </a:xfrm>
              <a:prstGeom prst="rect">
                <a:avLst/>
              </a:prstGeom>
              <a:blipFill rotWithShape="0">
                <a:blip r:embed="rId5"/>
                <a:stretch>
                  <a:fillRect l="-2375" t="-14754" r="-1319" b="-27869"/>
                </a:stretch>
              </a:blipFill>
            </p:spPr>
            <p:txBody>
              <a:bodyPr/>
              <a:lstStyle/>
              <a:p>
                <a:r>
                  <a:rPr lang="ja-JP" altLang="en-US">
                    <a:noFill/>
                  </a:rPr>
                  <a:t> </a:t>
                </a:r>
              </a:p>
            </p:txBody>
          </p:sp>
        </mc:Fallback>
      </mc:AlternateContent>
      <p:cxnSp>
        <p:nvCxnSpPr>
          <p:cNvPr id="14" name="直線矢印コネクタ 13"/>
          <p:cNvCxnSpPr/>
          <p:nvPr/>
        </p:nvCxnSpPr>
        <p:spPr>
          <a:xfrm>
            <a:off x="619223" y="4119011"/>
            <a:ext cx="6481" cy="22107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正方形/長方形 15"/>
              <p:cNvSpPr/>
              <p:nvPr/>
            </p:nvSpPr>
            <p:spPr>
              <a:xfrm>
                <a:off x="289389" y="4922500"/>
                <a:ext cx="3298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𝑖</m:t>
                      </m:r>
                    </m:oMath>
                  </m:oMathPara>
                </a14:m>
                <a:endParaRPr lang="ja-JP" altLang="en-US" dirty="0">
                  <a:solidFill>
                    <a:prstClr val="black"/>
                  </a:solidFill>
                </a:endParaRPr>
              </a:p>
            </p:txBody>
          </p:sp>
        </mc:Choice>
        <mc:Fallback xmlns="">
          <p:sp>
            <p:nvSpPr>
              <p:cNvPr id="16" name="正方形/長方形 15"/>
              <p:cNvSpPr>
                <a:spLocks noRot="1" noChangeAspect="1" noMove="1" noResize="1" noEditPoints="1" noAdjustHandles="1" noChangeArrowheads="1" noChangeShapeType="1" noTextEdit="1"/>
              </p:cNvSpPr>
              <p:nvPr/>
            </p:nvSpPr>
            <p:spPr>
              <a:xfrm>
                <a:off x="289389" y="4922500"/>
                <a:ext cx="329834" cy="369332"/>
              </a:xfrm>
              <a:prstGeom prst="rect">
                <a:avLst/>
              </a:prstGeom>
              <a:blipFill rotWithShape="0">
                <a:blip r:embed="rId6"/>
                <a:stretch>
                  <a:fillRect/>
                </a:stretch>
              </a:blipFill>
            </p:spPr>
            <p:txBody>
              <a:bodyPr/>
              <a:lstStyle/>
              <a:p>
                <a:r>
                  <a:rPr lang="ja-JP" altLang="en-US">
                    <a:noFill/>
                  </a:rPr>
                  <a:t> </a:t>
                </a:r>
              </a:p>
            </p:txBody>
          </p:sp>
        </mc:Fallback>
      </mc:AlternateContent>
      <p:cxnSp>
        <p:nvCxnSpPr>
          <p:cNvPr id="18" name="直線矢印コネクタ 17"/>
          <p:cNvCxnSpPr/>
          <p:nvPr/>
        </p:nvCxnSpPr>
        <p:spPr>
          <a:xfrm>
            <a:off x="625704" y="4119011"/>
            <a:ext cx="2288651" cy="810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正方形/長方形 18"/>
              <p:cNvSpPr/>
              <p:nvPr/>
            </p:nvSpPr>
            <p:spPr>
              <a:xfrm>
                <a:off x="1670069" y="3783548"/>
                <a:ext cx="33611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𝑗</m:t>
                      </m:r>
                    </m:oMath>
                  </m:oMathPara>
                </a14:m>
                <a:endParaRPr lang="ja-JP" altLang="en-US" dirty="0">
                  <a:solidFill>
                    <a:prstClr val="black"/>
                  </a:solidFill>
                </a:endParaRPr>
              </a:p>
            </p:txBody>
          </p:sp>
        </mc:Choice>
        <mc:Fallback xmlns="">
          <p:sp>
            <p:nvSpPr>
              <p:cNvPr id="19" name="正方形/長方形 18"/>
              <p:cNvSpPr>
                <a:spLocks noRot="1" noChangeAspect="1" noMove="1" noResize="1" noEditPoints="1" noAdjustHandles="1" noChangeArrowheads="1" noChangeShapeType="1" noTextEdit="1"/>
              </p:cNvSpPr>
              <p:nvPr/>
            </p:nvSpPr>
            <p:spPr>
              <a:xfrm>
                <a:off x="1670069" y="3783548"/>
                <a:ext cx="336118" cy="369332"/>
              </a:xfrm>
              <a:prstGeom prst="rect">
                <a:avLst/>
              </a:prstGeom>
              <a:blipFill rotWithShape="0">
                <a:blip r:embed="rId7"/>
                <a:stretch>
                  <a:fillRect b="-16667"/>
                </a:stretch>
              </a:blipFill>
            </p:spPr>
            <p:txBody>
              <a:bodyPr/>
              <a:lstStyle/>
              <a:p>
                <a:r>
                  <a:rPr lang="ja-JP" altLang="en-US">
                    <a:noFill/>
                  </a:rPr>
                  <a:t> </a:t>
                </a:r>
              </a:p>
            </p:txBody>
          </p:sp>
        </mc:Fallback>
      </mc:AlternateContent>
      <p:cxnSp>
        <p:nvCxnSpPr>
          <p:cNvPr id="20" name="直線矢印コネクタ 19"/>
          <p:cNvCxnSpPr/>
          <p:nvPr/>
        </p:nvCxnSpPr>
        <p:spPr>
          <a:xfrm flipH="1">
            <a:off x="3913785" y="4443441"/>
            <a:ext cx="13185" cy="1372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正方形/長方形 20"/>
              <p:cNvSpPr/>
              <p:nvPr/>
            </p:nvSpPr>
            <p:spPr>
              <a:xfrm>
                <a:off x="3649682" y="4922500"/>
                <a:ext cx="379848"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𝑝</m:t>
                      </m:r>
                    </m:oMath>
                  </m:oMathPara>
                </a14:m>
                <a:endParaRPr lang="ja-JP" altLang="en-US" dirty="0">
                  <a:solidFill>
                    <a:prstClr val="black"/>
                  </a:solidFill>
                </a:endParaRPr>
              </a:p>
            </p:txBody>
          </p:sp>
        </mc:Choice>
        <mc:Fallback xmlns="">
          <p:sp>
            <p:nvSpPr>
              <p:cNvPr id="21" name="正方形/長方形 20"/>
              <p:cNvSpPr>
                <a:spLocks noRot="1" noChangeAspect="1" noMove="1" noResize="1" noEditPoints="1" noAdjustHandles="1" noChangeArrowheads="1" noChangeShapeType="1" noTextEdit="1"/>
              </p:cNvSpPr>
              <p:nvPr/>
            </p:nvSpPr>
            <p:spPr>
              <a:xfrm>
                <a:off x="3649682" y="4922500"/>
                <a:ext cx="379848" cy="369332"/>
              </a:xfrm>
              <a:prstGeom prst="rect">
                <a:avLst/>
              </a:prstGeom>
              <a:blipFill rotWithShape="0">
                <a:blip r:embed="rId8"/>
                <a:stretch>
                  <a:fillRect b="-9836"/>
                </a:stretch>
              </a:blipFill>
            </p:spPr>
            <p:txBody>
              <a:bodyPr/>
              <a:lstStyle/>
              <a:p>
                <a:r>
                  <a:rPr lang="ja-JP" altLang="en-US">
                    <a:noFill/>
                  </a:rPr>
                  <a:t> </a:t>
                </a:r>
              </a:p>
            </p:txBody>
          </p:sp>
        </mc:Fallback>
      </mc:AlternateContent>
      <p:cxnSp>
        <p:nvCxnSpPr>
          <p:cNvPr id="22" name="直線矢印コネクタ 21"/>
          <p:cNvCxnSpPr/>
          <p:nvPr/>
        </p:nvCxnSpPr>
        <p:spPr>
          <a:xfrm>
            <a:off x="3913785" y="4443441"/>
            <a:ext cx="1353736" cy="3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正方形/長方形 22"/>
              <p:cNvSpPr/>
              <p:nvPr/>
            </p:nvSpPr>
            <p:spPr>
              <a:xfrm>
                <a:off x="4422594" y="4074109"/>
                <a:ext cx="336118"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𝑞</m:t>
                      </m:r>
                    </m:oMath>
                  </m:oMathPara>
                </a14:m>
                <a:endParaRPr lang="ja-JP" altLang="en-US" dirty="0">
                  <a:solidFill>
                    <a:prstClr val="black"/>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4422594" y="4074109"/>
                <a:ext cx="336118" cy="369332"/>
              </a:xfrm>
              <a:prstGeom prst="rect">
                <a:avLst/>
              </a:prstGeom>
              <a:blipFill rotWithShape="0">
                <a:blip r:embed="rId9"/>
                <a:stretch>
                  <a:fillRect b="-983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1" name="テキスト ボックス 30"/>
              <p:cNvSpPr txBox="1"/>
              <p:nvPr/>
            </p:nvSpPr>
            <p:spPr>
              <a:xfrm>
                <a:off x="3435869" y="6329810"/>
                <a:ext cx="2309567" cy="369332"/>
              </a:xfrm>
              <a:prstGeom prst="rect">
                <a:avLst/>
              </a:prstGeom>
              <a:noFill/>
            </p:spPr>
            <p:txBody>
              <a:bodyPr wrap="square" rtlCol="0">
                <a:spAutoFit/>
              </a:bodyPr>
              <a:lstStyle/>
              <a:p>
                <a:r>
                  <a:rPr lang="ja-JP" altLang="en-US" dirty="0">
                    <a:solidFill>
                      <a:srgbClr val="0070C0"/>
                    </a:solidFill>
                  </a:rPr>
                  <a:t>フィルタ</a:t>
                </a:r>
                <a14:m>
                  <m:oMath xmlns:m="http://schemas.openxmlformats.org/officeDocument/2006/math">
                    <m:r>
                      <a:rPr lang="en-US" altLang="ja-JP" i="1" smtClean="0">
                        <a:solidFill>
                          <a:srgbClr val="0070C0"/>
                        </a:solidFill>
                        <a:latin typeface="Cambria Math" panose="02040503050406030204" pitchFamily="18" charset="0"/>
                      </a:rPr>
                      <m:t>h</m:t>
                    </m:r>
                  </m:oMath>
                </a14:m>
                <a:r>
                  <a:rPr lang="en-US" altLang="ja-JP" dirty="0">
                    <a:solidFill>
                      <a:prstClr val="black"/>
                    </a:solidFill>
                  </a:rPr>
                  <a:t>(3×3</a:t>
                </a:r>
                <a:r>
                  <a:rPr lang="ja-JP" altLang="en-US" dirty="0">
                    <a:solidFill>
                      <a:prstClr val="black"/>
                    </a:solidFill>
                  </a:rPr>
                  <a:t>画像</a:t>
                </a:r>
                <a:r>
                  <a:rPr lang="en-US" altLang="ja-JP" dirty="0">
                    <a:solidFill>
                      <a:prstClr val="black"/>
                    </a:solidFill>
                  </a:rPr>
                  <a:t>)</a:t>
                </a:r>
                <a:endParaRPr lang="ja-JP" altLang="en-US" dirty="0">
                  <a:solidFill>
                    <a:prstClr val="black"/>
                  </a:solidFill>
                </a:endParaRPr>
              </a:p>
            </p:txBody>
          </p:sp>
        </mc:Choice>
        <mc:Fallback xmlns="">
          <p:sp>
            <p:nvSpPr>
              <p:cNvPr id="31" name="テキスト ボックス 30"/>
              <p:cNvSpPr txBox="1">
                <a:spLocks noRot="1" noChangeAspect="1" noMove="1" noResize="1" noEditPoints="1" noAdjustHandles="1" noChangeArrowheads="1" noChangeShapeType="1" noTextEdit="1"/>
              </p:cNvSpPr>
              <p:nvPr/>
            </p:nvSpPr>
            <p:spPr>
              <a:xfrm>
                <a:off x="3435869" y="6329810"/>
                <a:ext cx="2309567" cy="369332"/>
              </a:xfrm>
              <a:prstGeom prst="rect">
                <a:avLst/>
              </a:prstGeom>
              <a:blipFill rotWithShape="0">
                <a:blip r:embed="rId10"/>
                <a:stretch>
                  <a:fillRect l="-2381" t="-14754" r="-2116" b="-27869"/>
                </a:stretch>
              </a:blipFill>
            </p:spPr>
            <p:txBody>
              <a:bodyPr/>
              <a:lstStyle/>
              <a:p>
                <a:r>
                  <a:rPr lang="ja-JP" altLang="en-US">
                    <a:noFill/>
                  </a:rPr>
                  <a:t> </a:t>
                </a:r>
              </a:p>
            </p:txBody>
          </p:sp>
        </mc:Fallback>
      </mc:AlternateContent>
      <p:sp>
        <p:nvSpPr>
          <p:cNvPr id="32" name="テキスト ボックス 31"/>
          <p:cNvSpPr txBox="1"/>
          <p:nvPr/>
        </p:nvSpPr>
        <p:spPr>
          <a:xfrm>
            <a:off x="5944970" y="6329810"/>
            <a:ext cx="2570380" cy="369332"/>
          </a:xfrm>
          <a:prstGeom prst="rect">
            <a:avLst/>
          </a:prstGeom>
          <a:noFill/>
        </p:spPr>
        <p:txBody>
          <a:bodyPr wrap="square" rtlCol="0">
            <a:spAutoFit/>
          </a:bodyPr>
          <a:lstStyle/>
          <a:p>
            <a:r>
              <a:rPr lang="ja-JP" altLang="en-US" dirty="0">
                <a:solidFill>
                  <a:prstClr val="black"/>
                </a:solidFill>
              </a:rPr>
              <a:t>畳み込み後</a:t>
            </a:r>
            <a:r>
              <a:rPr lang="en-US" altLang="ja-JP" dirty="0">
                <a:solidFill>
                  <a:prstClr val="black"/>
                </a:solidFill>
              </a:rPr>
              <a:t>(3×3</a:t>
            </a:r>
            <a:r>
              <a:rPr lang="ja-JP" altLang="en-US" dirty="0">
                <a:solidFill>
                  <a:prstClr val="black"/>
                </a:solidFill>
              </a:rPr>
              <a:t>画像</a:t>
            </a:r>
            <a:r>
              <a:rPr lang="en-US" altLang="ja-JP" dirty="0">
                <a:solidFill>
                  <a:prstClr val="black"/>
                </a:solidFill>
              </a:rPr>
              <a:t>)</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34" name="角丸四角形吹き出し 33"/>
              <p:cNvSpPr/>
              <p:nvPr/>
            </p:nvSpPr>
            <p:spPr>
              <a:xfrm>
                <a:off x="1910400" y="3084597"/>
                <a:ext cx="441292" cy="312132"/>
              </a:xfrm>
              <a:prstGeom prst="wedgeRoundRectCallout">
                <a:avLst>
                  <a:gd name="adj1" fmla="val 17909"/>
                  <a:gd name="adj2" fmla="val 780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i="1" smtClean="0">
                          <a:solidFill>
                            <a:prstClr val="black"/>
                          </a:solidFill>
                          <a:latin typeface="Cambria Math" panose="02040503050406030204" pitchFamily="18" charset="0"/>
                        </a:rPr>
                        <m:t>𝐻</m:t>
                      </m:r>
                    </m:oMath>
                  </m:oMathPara>
                </a14:m>
                <a:endParaRPr lang="ja-JP" altLang="en-US" dirty="0">
                  <a:solidFill>
                    <a:prstClr val="black"/>
                  </a:solidFill>
                </a:endParaRPr>
              </a:p>
            </p:txBody>
          </p:sp>
        </mc:Choice>
        <mc:Fallback xmlns="">
          <p:sp>
            <p:nvSpPr>
              <p:cNvPr id="34" name="角丸四角形吹き出し 33"/>
              <p:cNvSpPr>
                <a:spLocks noRot="1" noChangeAspect="1" noMove="1" noResize="1" noEditPoints="1" noAdjustHandles="1" noChangeArrowheads="1" noChangeShapeType="1" noTextEdit="1"/>
              </p:cNvSpPr>
              <p:nvPr/>
            </p:nvSpPr>
            <p:spPr>
              <a:xfrm>
                <a:off x="1910400" y="3084597"/>
                <a:ext cx="441292" cy="312132"/>
              </a:xfrm>
              <a:prstGeom prst="wedgeRoundRectCallout">
                <a:avLst>
                  <a:gd name="adj1" fmla="val 17909"/>
                  <a:gd name="adj2" fmla="val 78035"/>
                  <a:gd name="adj3" fmla="val 16667"/>
                </a:avLst>
              </a:prstGeom>
              <a:blipFill rotWithShape="0">
                <a:blip r:embed="rId11"/>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5" name="テキスト ボックス 34"/>
              <p:cNvSpPr txBox="1"/>
              <p:nvPr/>
            </p:nvSpPr>
            <p:spPr>
              <a:xfrm>
                <a:off x="2701485" y="2475020"/>
                <a:ext cx="1225485" cy="369332"/>
              </a:xfrm>
              <a:prstGeom prst="rect">
                <a:avLst/>
              </a:prstGeom>
              <a:noFill/>
            </p:spPr>
            <p:txBody>
              <a:bodyPr wrap="square" rtlCol="0">
                <a:spAutoFit/>
              </a:bodyPr>
              <a:lstStyle/>
              <a:p>
                <a:r>
                  <a:rPr lang="en-US" altLang="ja-JP" dirty="0">
                    <a:solidFill>
                      <a:prstClr val="black"/>
                    </a:solidFill>
                  </a:rPr>
                  <a:t>※ </a:t>
                </a:r>
                <a14:m>
                  <m:oMath xmlns:m="http://schemas.openxmlformats.org/officeDocument/2006/math">
                    <m:r>
                      <a:rPr lang="en-US" altLang="ja-JP" i="1" smtClean="0">
                        <a:solidFill>
                          <a:prstClr val="black"/>
                        </a:solidFill>
                        <a:latin typeface="Cambria Math" panose="02040503050406030204" pitchFamily="18" charset="0"/>
                      </a:rPr>
                      <m:t>𝑙</m:t>
                    </m:r>
                  </m:oMath>
                </a14:m>
                <a:r>
                  <a:rPr lang="en-US" altLang="ja-JP" dirty="0">
                    <a:solidFill>
                      <a:prstClr val="black"/>
                    </a:solidFill>
                  </a:rPr>
                  <a:t> : </a:t>
                </a:r>
                <a:r>
                  <a:rPr lang="ja-JP" altLang="en-US" dirty="0">
                    <a:solidFill>
                      <a:prstClr val="black"/>
                    </a:solidFill>
                  </a:rPr>
                  <a:t>層</a:t>
                </a: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2701485" y="2475020"/>
                <a:ext cx="1225485" cy="369332"/>
              </a:xfrm>
              <a:prstGeom prst="rect">
                <a:avLst/>
              </a:prstGeom>
              <a:blipFill rotWithShape="0">
                <a:blip r:embed="rId12"/>
                <a:stretch>
                  <a:fillRect l="-3980" t="-16393" b="-29508"/>
                </a:stretch>
              </a:blipFill>
            </p:spPr>
            <p:txBody>
              <a:bodyPr/>
              <a:lstStyle/>
              <a:p>
                <a:r>
                  <a:rPr lang="ja-JP" altLang="en-US">
                    <a:noFill/>
                  </a:rPr>
                  <a:t> </a:t>
                </a:r>
              </a:p>
            </p:txBody>
          </p:sp>
        </mc:Fallback>
      </mc:AlternateContent>
      <p:sp>
        <p:nvSpPr>
          <p:cNvPr id="36" name="テキスト ボックス 35"/>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graphicFrame>
        <p:nvGraphicFramePr>
          <p:cNvPr id="37" name="表 36"/>
          <p:cNvGraphicFramePr>
            <a:graphicFrameLocks noGrp="1"/>
          </p:cNvGraphicFramePr>
          <p:nvPr>
            <p:extLst/>
          </p:nvPr>
        </p:nvGraphicFramePr>
        <p:xfrm>
          <a:off x="772998" y="4249474"/>
          <a:ext cx="2171305" cy="2034355"/>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gridCol w="434261">
                  <a:extLst>
                    <a:ext uri="{9D8B030D-6E8A-4147-A177-3AD203B41FA5}">
                      <a16:colId xmlns="" xmlns:a16="http://schemas.microsoft.com/office/drawing/2014/main" val="20004"/>
                    </a:ext>
                  </a:extLst>
                </a:gridCol>
              </a:tblGrid>
              <a:tr h="406871">
                <a:tc>
                  <a:txBody>
                    <a:bodyPr/>
                    <a:lstStyle/>
                    <a:p>
                      <a:pPr algn="ctr"/>
                      <a:r>
                        <a:rPr kumimoji="1" lang="en-US" altLang="ja-JP" dirty="0"/>
                        <a:t>5</a:t>
                      </a:r>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9</a:t>
                      </a:r>
                      <a:endParaRPr kumimoji="1" lang="ja-JP" altLang="en-US" dirty="0"/>
                    </a:p>
                  </a:txBody>
                  <a:tcPr/>
                </a:tc>
                <a:extLst>
                  <a:ext uri="{0D108BD9-81ED-4DB2-BD59-A6C34878D82A}">
                    <a16:rowId xmlns="" xmlns:a16="http://schemas.microsoft.com/office/drawing/2014/main" val="10000"/>
                  </a:ext>
                </a:extLst>
              </a:tr>
              <a:tr h="406871">
                <a:tc>
                  <a:txBody>
                    <a:bodyPr/>
                    <a:lstStyle/>
                    <a:p>
                      <a:pPr algn="ctr"/>
                      <a:r>
                        <a:rPr kumimoji="1" lang="en-US" altLang="ja-JP" dirty="0"/>
                        <a:t>1</a:t>
                      </a:r>
                      <a:endParaRPr kumimoji="1" lang="ja-JP" altLang="en-US" dirty="0"/>
                    </a:p>
                  </a:txBody>
                  <a:tcPr/>
                </a:tc>
                <a:tc>
                  <a:txBody>
                    <a:bodyPr/>
                    <a:lstStyle/>
                    <a:p>
                      <a:pPr algn="ctr"/>
                      <a:r>
                        <a:rPr kumimoji="1" lang="en-US" altLang="ja-JP" dirty="0"/>
                        <a:t>6</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7</a:t>
                      </a:r>
                      <a:endParaRPr kumimoji="1" lang="ja-JP" altLang="en-US" dirty="0"/>
                    </a:p>
                  </a:txBody>
                  <a:tcPr/>
                </a:tc>
                <a:tc>
                  <a:txBody>
                    <a:bodyPr/>
                    <a:lstStyle/>
                    <a:p>
                      <a:pPr algn="ctr"/>
                      <a:r>
                        <a:rPr kumimoji="1" lang="en-US" altLang="ja-JP" dirty="0"/>
                        <a:t>0</a:t>
                      </a:r>
                      <a:endParaRPr kumimoji="1" lang="ja-JP" altLang="en-US" dirty="0"/>
                    </a:p>
                  </a:txBody>
                  <a:tcPr/>
                </a:tc>
                <a:extLst>
                  <a:ext uri="{0D108BD9-81ED-4DB2-BD59-A6C34878D82A}">
                    <a16:rowId xmlns="" xmlns:a16="http://schemas.microsoft.com/office/drawing/2014/main" val="10001"/>
                  </a:ext>
                </a:extLst>
              </a:tr>
              <a:tr h="406871">
                <a:tc>
                  <a:txBody>
                    <a:bodyPr/>
                    <a:lstStyle/>
                    <a:p>
                      <a:pPr algn="ctr"/>
                      <a:r>
                        <a:rPr kumimoji="1" lang="en-US" altLang="ja-JP" dirty="0"/>
                        <a:t>4</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6</a:t>
                      </a:r>
                      <a:endParaRPr kumimoji="1" lang="ja-JP" altLang="en-US" dirty="0"/>
                    </a:p>
                  </a:txBody>
                  <a:tcPr/>
                </a:tc>
                <a:tc>
                  <a:txBody>
                    <a:bodyPr/>
                    <a:lstStyle/>
                    <a:p>
                      <a:pPr algn="ctr"/>
                      <a:r>
                        <a:rPr kumimoji="1" lang="en-US" altLang="ja-JP" dirty="0"/>
                        <a:t>3</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 xmlns:a16="http://schemas.microsoft.com/office/drawing/2014/main" val="10002"/>
                  </a:ext>
                </a:extLst>
              </a:tr>
              <a:tr h="406871">
                <a:tc>
                  <a:txBody>
                    <a:bodyPr/>
                    <a:lstStyle/>
                    <a:p>
                      <a:pPr algn="ctr"/>
                      <a:r>
                        <a:rPr kumimoji="1" lang="en-US" altLang="ja-JP" dirty="0"/>
                        <a:t>1</a:t>
                      </a:r>
                      <a:endParaRPr kumimoji="1" lang="ja-JP" altLang="en-US" dirty="0"/>
                    </a:p>
                  </a:txBody>
                  <a:tcPr/>
                </a:tc>
                <a:tc>
                  <a:txBody>
                    <a:bodyPr/>
                    <a:lstStyle/>
                    <a:p>
                      <a:pPr algn="ctr"/>
                      <a:r>
                        <a:rPr kumimoji="1" lang="en-US" altLang="ja-JP" dirty="0"/>
                        <a:t>8</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0</a:t>
                      </a:r>
                      <a:endParaRPr kumimoji="1" lang="ja-JP" altLang="en-US" dirty="0"/>
                    </a:p>
                  </a:txBody>
                  <a:tcPr/>
                </a:tc>
                <a:extLst>
                  <a:ext uri="{0D108BD9-81ED-4DB2-BD59-A6C34878D82A}">
                    <a16:rowId xmlns="" xmlns:a16="http://schemas.microsoft.com/office/drawing/2014/main" val="10003"/>
                  </a:ext>
                </a:extLst>
              </a:tr>
              <a:tr h="406871">
                <a:tc>
                  <a:txBody>
                    <a:bodyPr/>
                    <a:lstStyle/>
                    <a:p>
                      <a:pPr algn="ctr"/>
                      <a:r>
                        <a:rPr kumimoji="1" lang="en-US" altLang="ja-JP" dirty="0"/>
                        <a:t>2</a:t>
                      </a:r>
                      <a:endParaRPr kumimoji="1" lang="ja-JP" altLang="en-US" dirty="0"/>
                    </a:p>
                  </a:txBody>
                  <a:tcPr/>
                </a:tc>
                <a:tc>
                  <a:txBody>
                    <a:bodyPr/>
                    <a:lstStyle/>
                    <a:p>
                      <a:pPr algn="ctr"/>
                      <a:r>
                        <a:rPr kumimoji="1" lang="en-US" altLang="ja-JP" dirty="0"/>
                        <a:t>2</a:t>
                      </a:r>
                      <a:endParaRPr kumimoji="1" lang="ja-JP" altLang="en-US" dirty="0"/>
                    </a:p>
                  </a:txBody>
                  <a:tcPr/>
                </a:tc>
                <a:tc>
                  <a:txBody>
                    <a:bodyPr/>
                    <a:lstStyle/>
                    <a:p>
                      <a:pPr algn="ctr"/>
                      <a:r>
                        <a:rPr kumimoji="1" lang="en-US" altLang="ja-JP" dirty="0"/>
                        <a:t>8</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 xmlns:a16="http://schemas.microsoft.com/office/drawing/2014/main" val="10004"/>
                  </a:ext>
                </a:extLst>
              </a:tr>
            </a:tbl>
          </a:graphicData>
        </a:graphic>
      </p:graphicFrame>
      <p:sp>
        <p:nvSpPr>
          <p:cNvPr id="38" name="テキスト ボックス 37"/>
          <p:cNvSpPr txBox="1"/>
          <p:nvPr/>
        </p:nvSpPr>
        <p:spPr>
          <a:xfrm>
            <a:off x="3913785" y="2817233"/>
            <a:ext cx="4721406" cy="338554"/>
          </a:xfrm>
          <a:prstGeom prst="rect">
            <a:avLst/>
          </a:prstGeom>
          <a:noFill/>
        </p:spPr>
        <p:txBody>
          <a:bodyPr wrap="square" rtlCol="0">
            <a:spAutoFit/>
          </a:bodyPr>
          <a:lstStyle/>
          <a:p>
            <a:r>
              <a:rPr lang="en-US" altLang="ja-JP" sz="1600" dirty="0" smtClean="0">
                <a:solidFill>
                  <a:prstClr val="black"/>
                </a:solidFill>
              </a:rPr>
              <a:t>※</a:t>
            </a:r>
            <a:r>
              <a:rPr lang="ja-JP" altLang="en-US" sz="1600" dirty="0" smtClean="0">
                <a:solidFill>
                  <a:prstClr val="black"/>
                </a:solidFill>
              </a:rPr>
              <a:t>フィルタ</a:t>
            </a:r>
            <a:r>
              <a:rPr lang="ja-JP" altLang="en-US" sz="1600" dirty="0">
                <a:solidFill>
                  <a:prstClr val="black"/>
                </a:solidFill>
              </a:rPr>
              <a:t>のサイズは元の画像からはみ出せない</a:t>
            </a:r>
          </a:p>
        </p:txBody>
      </p:sp>
      <p:sp>
        <p:nvSpPr>
          <p:cNvPr id="39" name="テキスト ボックス 38"/>
          <p:cNvSpPr txBox="1"/>
          <p:nvPr/>
        </p:nvSpPr>
        <p:spPr>
          <a:xfrm>
            <a:off x="4419147" y="1818274"/>
            <a:ext cx="3250738" cy="646331"/>
          </a:xfrm>
          <a:prstGeom prst="rect">
            <a:avLst/>
          </a:prstGeom>
          <a:noFill/>
        </p:spPr>
        <p:txBody>
          <a:bodyPr wrap="square" rtlCol="0">
            <a:spAutoFit/>
          </a:bodyPr>
          <a:lstStyle/>
          <a:p>
            <a:r>
              <a:rPr lang="ja-JP" altLang="en-US" dirty="0">
                <a:solidFill>
                  <a:prstClr val="black"/>
                </a:solidFill>
              </a:rPr>
              <a:t>畳み込み後の画像サイズは</a:t>
            </a:r>
            <a:endParaRPr lang="en-US" altLang="ja-JP" dirty="0">
              <a:solidFill>
                <a:prstClr val="black"/>
              </a:solidFill>
            </a:endParaRPr>
          </a:p>
          <a:p>
            <a:r>
              <a:rPr lang="en-US" altLang="ja-JP" dirty="0">
                <a:solidFill>
                  <a:prstClr val="black"/>
                </a:solidFill>
              </a:rPr>
              <a:t>(W</a:t>
            </a:r>
            <a:r>
              <a:rPr lang="ja-JP" altLang="en-US" dirty="0">
                <a:solidFill>
                  <a:prstClr val="black"/>
                </a:solidFill>
              </a:rPr>
              <a:t>－</a:t>
            </a:r>
            <a:r>
              <a:rPr lang="en-US" altLang="ja-JP" dirty="0">
                <a:solidFill>
                  <a:prstClr val="black"/>
                </a:solidFill>
              </a:rPr>
              <a:t>H</a:t>
            </a:r>
            <a:r>
              <a:rPr lang="ja-JP" altLang="en-US" dirty="0">
                <a:solidFill>
                  <a:prstClr val="black"/>
                </a:solidFill>
              </a:rPr>
              <a:t>＋</a:t>
            </a:r>
            <a:r>
              <a:rPr lang="en-US" altLang="ja-JP" dirty="0">
                <a:solidFill>
                  <a:prstClr val="black"/>
                </a:solidFill>
              </a:rPr>
              <a:t>1)×(W</a:t>
            </a:r>
            <a:r>
              <a:rPr lang="ja-JP" altLang="en-US" dirty="0">
                <a:solidFill>
                  <a:prstClr val="black"/>
                </a:solidFill>
              </a:rPr>
              <a:t>－</a:t>
            </a:r>
            <a:r>
              <a:rPr lang="en-US" altLang="ja-JP" dirty="0">
                <a:solidFill>
                  <a:prstClr val="black"/>
                </a:solidFill>
              </a:rPr>
              <a:t>H</a:t>
            </a:r>
            <a:r>
              <a:rPr lang="ja-JP" altLang="en-US" dirty="0">
                <a:solidFill>
                  <a:prstClr val="black"/>
                </a:solidFill>
              </a:rPr>
              <a:t>＋</a:t>
            </a:r>
            <a:r>
              <a:rPr lang="en-US" altLang="ja-JP" dirty="0">
                <a:solidFill>
                  <a:prstClr val="black"/>
                </a:solidFill>
              </a:rPr>
              <a:t>1)</a:t>
            </a:r>
            <a:endParaRPr lang="ja-JP" altLang="en-US" dirty="0">
              <a:solidFill>
                <a:prstClr val="black"/>
              </a:solidFill>
            </a:endParaRPr>
          </a:p>
        </p:txBody>
      </p:sp>
      <p:sp>
        <p:nvSpPr>
          <p:cNvPr id="40" name="テキスト ボックス 39"/>
          <p:cNvSpPr txBox="1"/>
          <p:nvPr/>
        </p:nvSpPr>
        <p:spPr>
          <a:xfrm>
            <a:off x="4980529" y="2463988"/>
            <a:ext cx="2882188" cy="369332"/>
          </a:xfrm>
          <a:prstGeom prst="rect">
            <a:avLst/>
          </a:prstGeom>
          <a:noFill/>
        </p:spPr>
        <p:txBody>
          <a:bodyPr wrap="square" rtlCol="0">
            <a:spAutoFit/>
          </a:bodyPr>
          <a:lstStyle/>
          <a:p>
            <a:r>
              <a:rPr lang="en-US" altLang="ja-JP" dirty="0">
                <a:solidFill>
                  <a:prstClr val="black"/>
                </a:solidFill>
              </a:rPr>
              <a:t>W:</a:t>
            </a:r>
            <a:r>
              <a:rPr lang="ja-JP" altLang="en-US" dirty="0">
                <a:solidFill>
                  <a:prstClr val="black"/>
                </a:solidFill>
              </a:rPr>
              <a:t>重み行列</a:t>
            </a:r>
          </a:p>
        </p:txBody>
      </p:sp>
      <p:sp>
        <p:nvSpPr>
          <p:cNvPr id="6" name="スライド番号プレースホルダー 5"/>
          <p:cNvSpPr>
            <a:spLocks noGrp="1"/>
          </p:cNvSpPr>
          <p:nvPr>
            <p:ph type="sldNum" sz="quarter" idx="12"/>
          </p:nvPr>
        </p:nvSpPr>
        <p:spPr/>
        <p:txBody>
          <a:bodyPr/>
          <a:lstStyle/>
          <a:p>
            <a:fld id="{2946B411-00CB-44F9-870B-A40FB757CB49}" type="slidenum">
              <a:rPr lang="ja-JP" altLang="en-US" smtClean="0">
                <a:solidFill>
                  <a:prstClr val="white"/>
                </a:solidFill>
              </a:rPr>
              <a:pPr/>
              <a:t>83</a:t>
            </a:fld>
            <a:endParaRPr lang="ja-JP" altLang="en-US" dirty="0">
              <a:solidFill>
                <a:prstClr val="white"/>
              </a:solidFill>
            </a:endParaRPr>
          </a:p>
        </p:txBody>
      </p:sp>
      <mc:AlternateContent xmlns:mc="http://schemas.openxmlformats.org/markup-compatibility/2006" xmlns:a14="http://schemas.microsoft.com/office/drawing/2010/main">
        <mc:Choice Requires="a14">
          <p:sp>
            <p:nvSpPr>
              <p:cNvPr id="30" name="角丸四角形吹き出し 29"/>
              <p:cNvSpPr/>
              <p:nvPr/>
            </p:nvSpPr>
            <p:spPr>
              <a:xfrm>
                <a:off x="588240" y="3081033"/>
                <a:ext cx="441292" cy="312132"/>
              </a:xfrm>
              <a:prstGeom prst="wedgeRoundRectCallout">
                <a:avLst>
                  <a:gd name="adj1" fmla="val 17909"/>
                  <a:gd name="adj2" fmla="val 78035"/>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
                    </m:oMathParaPr>
                    <m:oMath xmlns:m="http://schemas.openxmlformats.org/officeDocument/2006/math">
                      <m:r>
                        <a:rPr lang="en-US" altLang="ja-JP" i="1" smtClean="0">
                          <a:solidFill>
                            <a:prstClr val="black"/>
                          </a:solidFill>
                          <a:latin typeface="Cambria Math" panose="02040503050406030204" pitchFamily="18" charset="0"/>
                        </a:rPr>
                        <m:t>𝑊</m:t>
                      </m:r>
                    </m:oMath>
                  </m:oMathPara>
                </a14:m>
                <a:endParaRPr lang="ja-JP" altLang="en-US" dirty="0">
                  <a:solidFill>
                    <a:prstClr val="black"/>
                  </a:solidFill>
                </a:endParaRPr>
              </a:p>
            </p:txBody>
          </p:sp>
        </mc:Choice>
        <mc:Fallback xmlns="">
          <p:sp>
            <p:nvSpPr>
              <p:cNvPr id="30" name="角丸四角形吹き出し 29"/>
              <p:cNvSpPr>
                <a:spLocks noRot="1" noChangeAspect="1" noMove="1" noResize="1" noEditPoints="1" noAdjustHandles="1" noChangeArrowheads="1" noChangeShapeType="1" noTextEdit="1"/>
              </p:cNvSpPr>
              <p:nvPr/>
            </p:nvSpPr>
            <p:spPr>
              <a:xfrm>
                <a:off x="588240" y="3081033"/>
                <a:ext cx="441292" cy="312132"/>
              </a:xfrm>
              <a:prstGeom prst="wedgeRoundRectCallout">
                <a:avLst>
                  <a:gd name="adj1" fmla="val 17909"/>
                  <a:gd name="adj2" fmla="val 78035"/>
                  <a:gd name="adj3" fmla="val 16667"/>
                </a:avLst>
              </a:prstGeom>
              <a:blipFill rotWithShape="0">
                <a:blip r:embed="rId13"/>
                <a:stretch>
                  <a:fillRect/>
                </a:stretch>
              </a:blipFill>
            </p:spPr>
            <p:txBody>
              <a:bodyPr/>
              <a:lstStyle/>
              <a:p>
                <a:r>
                  <a:rPr lang="ja-JP" altLang="en-US">
                    <a:noFill/>
                  </a:rPr>
                  <a:t> </a:t>
                </a:r>
              </a:p>
            </p:txBody>
          </p:sp>
        </mc:Fallback>
      </mc:AlternateContent>
    </p:spTree>
    <p:extLst>
      <p:ext uri="{BB962C8B-B14F-4D97-AF65-F5344CB8AC3E}">
        <p14:creationId xmlns:p14="http://schemas.microsoft.com/office/powerpoint/2010/main" val="389597114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ja-JP" altLang="en-US" dirty="0">
                <a:solidFill>
                  <a:schemeClr val="bg1"/>
                </a:solidFill>
              </a:rPr>
              <a:t>畳み込みの例</a:t>
            </a:r>
          </a:p>
        </p:txBody>
      </p:sp>
      <p:graphicFrame>
        <p:nvGraphicFramePr>
          <p:cNvPr id="6" name="表 5"/>
          <p:cNvGraphicFramePr>
            <a:graphicFrameLocks noGrp="1"/>
          </p:cNvGraphicFramePr>
          <p:nvPr>
            <p:extLst/>
          </p:nvPr>
        </p:nvGraphicFramePr>
        <p:xfrm>
          <a:off x="628650" y="1566683"/>
          <a:ext cx="2171305" cy="2034355"/>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gridCol w="434261">
                  <a:extLst>
                    <a:ext uri="{9D8B030D-6E8A-4147-A177-3AD203B41FA5}">
                      <a16:colId xmlns="" xmlns:a16="http://schemas.microsoft.com/office/drawing/2014/main" val="20004"/>
                    </a:ext>
                  </a:extLst>
                </a:gridCol>
              </a:tblGrid>
              <a:tr h="406871">
                <a:tc>
                  <a:txBody>
                    <a:bodyPr/>
                    <a:lstStyle/>
                    <a:p>
                      <a:pPr algn="ctr"/>
                      <a:r>
                        <a:rPr kumimoji="1" lang="en-US" altLang="ja-JP" dirty="0"/>
                        <a:t>5</a:t>
                      </a:r>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tc>
                <a:tc>
                  <a:txBody>
                    <a:bodyPr/>
                    <a:lstStyle/>
                    <a:p>
                      <a:pPr algn="ctr"/>
                      <a:r>
                        <a:rPr kumimoji="1" lang="en-US" altLang="ja-JP" dirty="0"/>
                        <a:t>9</a:t>
                      </a:r>
                      <a:endParaRPr kumimoji="1" lang="ja-JP" altLang="en-US" dirty="0"/>
                    </a:p>
                  </a:txBody>
                  <a:tcPr/>
                </a:tc>
                <a:extLst>
                  <a:ext uri="{0D108BD9-81ED-4DB2-BD59-A6C34878D82A}">
                    <a16:rowId xmlns="" xmlns:a16="http://schemas.microsoft.com/office/drawing/2014/main" val="10000"/>
                  </a:ext>
                </a:extLst>
              </a:tr>
              <a:tr h="406871">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7</a:t>
                      </a:r>
                      <a:endParaRPr kumimoji="1" lang="ja-JP" altLang="en-US" dirty="0"/>
                    </a:p>
                  </a:txBody>
                  <a:tcPr/>
                </a:tc>
                <a:tc>
                  <a:txBody>
                    <a:bodyPr/>
                    <a:lstStyle/>
                    <a:p>
                      <a:pPr algn="ctr"/>
                      <a:r>
                        <a:rPr kumimoji="1" lang="en-US" altLang="ja-JP" dirty="0"/>
                        <a:t>0</a:t>
                      </a:r>
                      <a:endParaRPr kumimoji="1" lang="ja-JP" altLang="en-US" dirty="0"/>
                    </a:p>
                  </a:txBody>
                  <a:tcPr/>
                </a:tc>
                <a:extLst>
                  <a:ext uri="{0D108BD9-81ED-4DB2-BD59-A6C34878D82A}">
                    <a16:rowId xmlns="" xmlns:a16="http://schemas.microsoft.com/office/drawing/2014/main" val="10001"/>
                  </a:ext>
                </a:extLst>
              </a:tr>
              <a:tr h="406871">
                <a:tc>
                  <a:txBody>
                    <a:bodyPr/>
                    <a:lstStyle/>
                    <a:p>
                      <a:pPr algn="ctr"/>
                      <a:r>
                        <a:rPr kumimoji="1" lang="en-US" altLang="ja-JP" dirty="0"/>
                        <a:t>4</a:t>
                      </a:r>
                      <a:endParaRPr kumimoji="1" lang="ja-JP" altLang="en-US" dirty="0"/>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solidFill>
                      <a:schemeClr val="accent1">
                        <a:lumMod val="20000"/>
                        <a:lumOff val="80000"/>
                      </a:schemeClr>
                    </a:solidFill>
                  </a:tcPr>
                </a:tc>
                <a:tc>
                  <a:txBody>
                    <a:bodyPr/>
                    <a:lstStyle/>
                    <a:p>
                      <a:pPr algn="ctr"/>
                      <a:r>
                        <a:rPr kumimoji="1" lang="en-US" altLang="ja-JP" dirty="0"/>
                        <a:t>3</a:t>
                      </a:r>
                      <a:endParaRPr kumimoji="1" lang="ja-JP" altLang="en-US" dirty="0"/>
                    </a:p>
                  </a:txBody>
                  <a:tcPr/>
                </a:tc>
                <a:tc>
                  <a:txBody>
                    <a:bodyPr/>
                    <a:lstStyle/>
                    <a:p>
                      <a:pPr algn="ctr"/>
                      <a:r>
                        <a:rPr kumimoji="1" lang="en-US" altLang="ja-JP" dirty="0"/>
                        <a:t>5</a:t>
                      </a:r>
                      <a:endParaRPr kumimoji="1" lang="ja-JP" altLang="en-US" dirty="0"/>
                    </a:p>
                  </a:txBody>
                  <a:tcPr/>
                </a:tc>
                <a:extLst>
                  <a:ext uri="{0D108BD9-81ED-4DB2-BD59-A6C34878D82A}">
                    <a16:rowId xmlns="" xmlns:a16="http://schemas.microsoft.com/office/drawing/2014/main" val="10002"/>
                  </a:ext>
                </a:extLst>
              </a:tr>
              <a:tr h="406871">
                <a:tc>
                  <a:txBody>
                    <a:bodyPr/>
                    <a:lstStyle/>
                    <a:p>
                      <a:pPr algn="ctr"/>
                      <a:r>
                        <a:rPr kumimoji="1" lang="en-US" altLang="ja-JP" dirty="0"/>
                        <a:t>1</a:t>
                      </a:r>
                      <a:endParaRPr kumimoji="1" lang="ja-JP" altLang="en-US" dirty="0"/>
                    </a:p>
                  </a:txBody>
                  <a:tcPr/>
                </a:tc>
                <a:tc>
                  <a:txBody>
                    <a:bodyPr/>
                    <a:lstStyle/>
                    <a:p>
                      <a:pPr algn="ctr"/>
                      <a:r>
                        <a:rPr kumimoji="1" lang="en-US" altLang="ja-JP" dirty="0"/>
                        <a:t>8</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1</a:t>
                      </a:r>
                      <a:endParaRPr kumimoji="1" lang="ja-JP" altLang="en-US" dirty="0"/>
                    </a:p>
                  </a:txBody>
                  <a:tcPr/>
                </a:tc>
                <a:tc>
                  <a:txBody>
                    <a:bodyPr/>
                    <a:lstStyle/>
                    <a:p>
                      <a:pPr algn="ctr"/>
                      <a:r>
                        <a:rPr kumimoji="1" lang="en-US" altLang="ja-JP" dirty="0"/>
                        <a:t>0</a:t>
                      </a:r>
                      <a:endParaRPr kumimoji="1" lang="ja-JP" altLang="en-US" dirty="0"/>
                    </a:p>
                  </a:txBody>
                  <a:tcPr/>
                </a:tc>
                <a:extLst>
                  <a:ext uri="{0D108BD9-81ED-4DB2-BD59-A6C34878D82A}">
                    <a16:rowId xmlns="" xmlns:a16="http://schemas.microsoft.com/office/drawing/2014/main" val="10003"/>
                  </a:ext>
                </a:extLst>
              </a:tr>
              <a:tr h="406871">
                <a:tc>
                  <a:txBody>
                    <a:bodyPr/>
                    <a:lstStyle/>
                    <a:p>
                      <a:pPr algn="ctr"/>
                      <a:r>
                        <a:rPr kumimoji="1" lang="en-US" altLang="ja-JP" dirty="0"/>
                        <a:t>2</a:t>
                      </a:r>
                      <a:endParaRPr kumimoji="1" lang="ja-JP" altLang="en-US" dirty="0"/>
                    </a:p>
                  </a:txBody>
                  <a:tcPr/>
                </a:tc>
                <a:tc>
                  <a:txBody>
                    <a:bodyPr/>
                    <a:lstStyle/>
                    <a:p>
                      <a:pPr algn="ctr"/>
                      <a:r>
                        <a:rPr kumimoji="1" lang="en-US" altLang="ja-JP" dirty="0"/>
                        <a:t>2</a:t>
                      </a:r>
                      <a:endParaRPr kumimoji="1" lang="ja-JP" altLang="en-US" dirty="0"/>
                    </a:p>
                  </a:txBody>
                  <a:tcPr/>
                </a:tc>
                <a:tc>
                  <a:txBody>
                    <a:bodyPr/>
                    <a:lstStyle/>
                    <a:p>
                      <a:pPr algn="ctr"/>
                      <a:r>
                        <a:rPr kumimoji="1" lang="en-US" altLang="ja-JP" dirty="0"/>
                        <a:t>8</a:t>
                      </a:r>
                      <a:endParaRPr kumimoji="1" lang="ja-JP" altLang="en-US" dirty="0"/>
                    </a:p>
                  </a:txBody>
                  <a:tcPr/>
                </a:tc>
                <a:tc>
                  <a:txBody>
                    <a:bodyPr/>
                    <a:lstStyle/>
                    <a:p>
                      <a:pPr algn="ctr"/>
                      <a:r>
                        <a:rPr kumimoji="1" lang="en-US" altLang="ja-JP" dirty="0"/>
                        <a:t>0</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 xmlns:a16="http://schemas.microsoft.com/office/drawing/2014/main" val="10004"/>
                  </a:ext>
                </a:extLst>
              </a:tr>
            </a:tbl>
          </a:graphicData>
        </a:graphic>
      </p:graphicFrame>
      <p:graphicFrame>
        <p:nvGraphicFramePr>
          <p:cNvPr id="7" name="表 6"/>
          <p:cNvGraphicFramePr>
            <a:graphicFrameLocks noGrp="1"/>
          </p:cNvGraphicFramePr>
          <p:nvPr>
            <p:extLst/>
          </p:nvPr>
        </p:nvGraphicFramePr>
        <p:xfrm>
          <a:off x="3462981" y="1587668"/>
          <a:ext cx="1294599" cy="1206039"/>
        </p:xfrm>
        <a:graphic>
          <a:graphicData uri="http://schemas.openxmlformats.org/drawingml/2006/table">
            <a:tbl>
              <a:tblPr firstRow="1" bandRow="1">
                <a:tableStyleId>{5940675A-B579-460E-94D1-54222C63F5DA}</a:tableStyleId>
              </a:tblPr>
              <a:tblGrid>
                <a:gridCol w="431533">
                  <a:extLst>
                    <a:ext uri="{9D8B030D-6E8A-4147-A177-3AD203B41FA5}">
                      <a16:colId xmlns="" xmlns:a16="http://schemas.microsoft.com/office/drawing/2014/main" val="20000"/>
                    </a:ext>
                  </a:extLst>
                </a:gridCol>
                <a:gridCol w="431533">
                  <a:extLst>
                    <a:ext uri="{9D8B030D-6E8A-4147-A177-3AD203B41FA5}">
                      <a16:colId xmlns="" xmlns:a16="http://schemas.microsoft.com/office/drawing/2014/main" val="20001"/>
                    </a:ext>
                  </a:extLst>
                </a:gridCol>
                <a:gridCol w="431533">
                  <a:extLst>
                    <a:ext uri="{9D8B030D-6E8A-4147-A177-3AD203B41FA5}">
                      <a16:colId xmlns="" xmlns:a16="http://schemas.microsoft.com/office/drawing/2014/main" val="20002"/>
                    </a:ext>
                  </a:extLst>
                </a:gridCol>
              </a:tblGrid>
              <a:tr h="402013">
                <a:tc>
                  <a:txBody>
                    <a:bodyPr/>
                    <a:lstStyle/>
                    <a:p>
                      <a:pPr algn="ctr"/>
                      <a:r>
                        <a:rPr kumimoji="1" lang="en-US" altLang="ja-JP" dirty="0"/>
                        <a:t>2</a:t>
                      </a:r>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1">
                        <a:lumMod val="20000"/>
                        <a:lumOff val="80000"/>
                      </a:schemeClr>
                    </a:solidFill>
                  </a:tcPr>
                </a:tc>
                <a:tc>
                  <a:txBody>
                    <a:bodyPr/>
                    <a:lstStyle/>
                    <a:p>
                      <a:pPr algn="ctr"/>
                      <a:r>
                        <a:rPr kumimoji="1" lang="en-US" altLang="ja-JP" dirty="0"/>
                        <a:t>-2</a:t>
                      </a:r>
                      <a:endParaRPr kumimoji="1" lang="ja-JP" altLang="en-US" dirty="0"/>
                    </a:p>
                  </a:txBody>
                  <a:tcPr>
                    <a:solidFill>
                      <a:schemeClr val="accent1">
                        <a:lumMod val="20000"/>
                        <a:lumOff val="80000"/>
                      </a:schemeClr>
                    </a:solidFill>
                  </a:tcPr>
                </a:tc>
                <a:extLst>
                  <a:ext uri="{0D108BD9-81ED-4DB2-BD59-A6C34878D82A}">
                    <a16:rowId xmlns="" xmlns:a16="http://schemas.microsoft.com/office/drawing/2014/main" val="10000"/>
                  </a:ext>
                </a:extLst>
              </a:tr>
              <a:tr h="402013">
                <a:tc>
                  <a:txBody>
                    <a:bodyPr/>
                    <a:lstStyle/>
                    <a:p>
                      <a:pPr algn="ctr"/>
                      <a:r>
                        <a:rPr kumimoji="1" lang="en-US" altLang="ja-JP" dirty="0"/>
                        <a:t>0</a:t>
                      </a:r>
                      <a:endParaRPr kumimoji="1" lang="ja-JP" altLang="en-US" dirty="0"/>
                    </a:p>
                  </a:txBody>
                  <a:tcPr>
                    <a:solidFill>
                      <a:schemeClr val="accent1">
                        <a:lumMod val="20000"/>
                        <a:lumOff val="80000"/>
                      </a:schemeClr>
                    </a:solidFill>
                  </a:tcPr>
                </a:tc>
                <a:tc>
                  <a:txBody>
                    <a:bodyPr/>
                    <a:lstStyle/>
                    <a:p>
                      <a:pPr algn="ctr"/>
                      <a:r>
                        <a:rPr kumimoji="1" lang="en-US" altLang="ja-JP" dirty="0"/>
                        <a:t>2</a:t>
                      </a:r>
                      <a:endParaRPr kumimoji="1" lang="ja-JP" altLang="en-US" dirty="0"/>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1">
                        <a:lumMod val="20000"/>
                        <a:lumOff val="80000"/>
                      </a:schemeClr>
                    </a:solidFill>
                  </a:tcPr>
                </a:tc>
                <a:extLst>
                  <a:ext uri="{0D108BD9-81ED-4DB2-BD59-A6C34878D82A}">
                    <a16:rowId xmlns="" xmlns:a16="http://schemas.microsoft.com/office/drawing/2014/main" val="10001"/>
                  </a:ext>
                </a:extLst>
              </a:tr>
              <a:tr h="402013">
                <a:tc>
                  <a:txBody>
                    <a:bodyPr/>
                    <a:lstStyle/>
                    <a:p>
                      <a:pPr algn="ctr"/>
                      <a:r>
                        <a:rPr kumimoji="1" lang="en-US" altLang="ja-JP" dirty="0"/>
                        <a:t>-2</a:t>
                      </a:r>
                      <a:endParaRPr kumimoji="1" lang="ja-JP" altLang="en-US" dirty="0"/>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1">
                        <a:lumMod val="20000"/>
                        <a:lumOff val="80000"/>
                      </a:schemeClr>
                    </a:solidFill>
                  </a:tcPr>
                </a:tc>
                <a:tc>
                  <a:txBody>
                    <a:bodyPr/>
                    <a:lstStyle/>
                    <a:p>
                      <a:pPr algn="ctr"/>
                      <a:r>
                        <a:rPr kumimoji="1" lang="en-US" altLang="ja-JP" dirty="0"/>
                        <a:t>2</a:t>
                      </a:r>
                      <a:endParaRPr kumimoji="1" lang="ja-JP" altLang="en-US" dirty="0"/>
                    </a:p>
                  </a:txBody>
                  <a:tcPr>
                    <a:solidFill>
                      <a:schemeClr val="accent1">
                        <a:lumMod val="20000"/>
                        <a:lumOff val="80000"/>
                      </a:schemeClr>
                    </a:solidFill>
                  </a:tcPr>
                </a:tc>
                <a:extLst>
                  <a:ext uri="{0D108BD9-81ED-4DB2-BD59-A6C34878D82A}">
                    <a16:rowId xmlns="" xmlns:a16="http://schemas.microsoft.com/office/drawing/2014/main" val="10002"/>
                  </a:ext>
                </a:extLst>
              </a:tr>
            </a:tbl>
          </a:graphicData>
        </a:graphic>
      </p:graphicFrame>
      <p:sp>
        <p:nvSpPr>
          <p:cNvPr id="8" name="テキスト ボックス 7"/>
          <p:cNvSpPr txBox="1"/>
          <p:nvPr/>
        </p:nvSpPr>
        <p:spPr>
          <a:xfrm>
            <a:off x="2891072" y="2347431"/>
            <a:ext cx="443060" cy="523220"/>
          </a:xfrm>
          <a:prstGeom prst="rect">
            <a:avLst/>
          </a:prstGeom>
          <a:noFill/>
        </p:spPr>
        <p:txBody>
          <a:bodyPr wrap="square" rtlCol="0">
            <a:spAutoFit/>
          </a:bodyPr>
          <a:lstStyle/>
          <a:p>
            <a:r>
              <a:rPr lang="ja-JP" altLang="en-US" sz="2800" dirty="0">
                <a:solidFill>
                  <a:prstClr val="black"/>
                </a:solidFill>
              </a:rPr>
              <a:t>＊</a:t>
            </a:r>
          </a:p>
        </p:txBody>
      </p:sp>
      <p:sp>
        <p:nvSpPr>
          <p:cNvPr id="9" name="テキスト ボックス 8"/>
          <p:cNvSpPr txBox="1"/>
          <p:nvPr/>
        </p:nvSpPr>
        <p:spPr>
          <a:xfrm>
            <a:off x="4999428" y="2347431"/>
            <a:ext cx="320511" cy="523220"/>
          </a:xfrm>
          <a:prstGeom prst="rect">
            <a:avLst/>
          </a:prstGeom>
          <a:noFill/>
        </p:spPr>
        <p:txBody>
          <a:bodyPr wrap="square" rtlCol="0">
            <a:spAutoFit/>
          </a:bodyPr>
          <a:lstStyle/>
          <a:p>
            <a:r>
              <a:rPr lang="en-US" altLang="ja-JP" sz="2800" dirty="0">
                <a:solidFill>
                  <a:prstClr val="black"/>
                </a:solidFill>
              </a:rPr>
              <a:t>=</a:t>
            </a:r>
            <a:endParaRPr lang="ja-JP" altLang="en-US" sz="2800" dirty="0">
              <a:solidFill>
                <a:prstClr val="black"/>
              </a:solidFill>
            </a:endParaRPr>
          </a:p>
        </p:txBody>
      </p:sp>
      <p:graphicFrame>
        <p:nvGraphicFramePr>
          <p:cNvPr id="10" name="表 9"/>
          <p:cNvGraphicFramePr>
            <a:graphicFrameLocks noGrp="1"/>
          </p:cNvGraphicFramePr>
          <p:nvPr>
            <p:extLst/>
          </p:nvPr>
        </p:nvGraphicFramePr>
        <p:xfrm>
          <a:off x="5653126" y="1606603"/>
          <a:ext cx="1332429" cy="1204473"/>
        </p:xfrm>
        <a:graphic>
          <a:graphicData uri="http://schemas.openxmlformats.org/drawingml/2006/table">
            <a:tbl>
              <a:tblPr firstRow="1" bandRow="1">
                <a:tableStyleId>{5940675A-B579-460E-94D1-54222C63F5DA}</a:tableStyleId>
              </a:tblPr>
              <a:tblGrid>
                <a:gridCol w="444143">
                  <a:extLst>
                    <a:ext uri="{9D8B030D-6E8A-4147-A177-3AD203B41FA5}">
                      <a16:colId xmlns="" xmlns:a16="http://schemas.microsoft.com/office/drawing/2014/main" val="20000"/>
                    </a:ext>
                  </a:extLst>
                </a:gridCol>
                <a:gridCol w="444143">
                  <a:extLst>
                    <a:ext uri="{9D8B030D-6E8A-4147-A177-3AD203B41FA5}">
                      <a16:colId xmlns="" xmlns:a16="http://schemas.microsoft.com/office/drawing/2014/main" val="20001"/>
                    </a:ext>
                  </a:extLst>
                </a:gridCol>
                <a:gridCol w="444143">
                  <a:extLst>
                    <a:ext uri="{9D8B030D-6E8A-4147-A177-3AD203B41FA5}">
                      <a16:colId xmlns="" xmlns:a16="http://schemas.microsoft.com/office/drawing/2014/main" val="20002"/>
                    </a:ext>
                  </a:extLst>
                </a:gridCol>
              </a:tblGrid>
              <a:tr h="401491">
                <a:tc>
                  <a:txBody>
                    <a:bodyPr/>
                    <a:lstStyle/>
                    <a:p>
                      <a:pPr algn="ctr"/>
                      <a:r>
                        <a:rPr kumimoji="1" lang="en-US" altLang="ja-JP" dirty="0"/>
                        <a:t>26</a:t>
                      </a:r>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tc>
                <a:tc>
                  <a:txBody>
                    <a:bodyPr/>
                    <a:lstStyle/>
                    <a:p>
                      <a:pPr algn="ctr"/>
                      <a:r>
                        <a:rPr kumimoji="1" lang="en-US" altLang="ja-JP" dirty="0"/>
                        <a:t>-6</a:t>
                      </a:r>
                      <a:endParaRPr kumimoji="1" lang="ja-JP" altLang="en-US" dirty="0"/>
                    </a:p>
                  </a:txBody>
                  <a:tcPr/>
                </a:tc>
                <a:extLst>
                  <a:ext uri="{0D108BD9-81ED-4DB2-BD59-A6C34878D82A}">
                    <a16:rowId xmlns="" xmlns:a16="http://schemas.microsoft.com/office/drawing/2014/main" val="10000"/>
                  </a:ext>
                </a:extLst>
              </a:tr>
              <a:tr h="401491">
                <a:tc>
                  <a:txBody>
                    <a:bodyPr/>
                    <a:lstStyle/>
                    <a:p>
                      <a:pPr algn="ctr"/>
                      <a:r>
                        <a:rPr kumimoji="1" lang="en-US" altLang="ja-JP" dirty="0"/>
                        <a:t>0</a:t>
                      </a:r>
                      <a:endParaRPr kumimoji="1" lang="ja-JP" altLang="en-US" dirty="0"/>
                    </a:p>
                  </a:txBody>
                  <a:tcPr/>
                </a:tc>
                <a:tc>
                  <a:txBody>
                    <a:bodyPr/>
                    <a:lstStyle/>
                    <a:p>
                      <a:pPr algn="ctr"/>
                      <a:r>
                        <a:rPr kumimoji="1" lang="en-US" altLang="ja-JP" dirty="0"/>
                        <a:t>-4</a:t>
                      </a:r>
                      <a:endParaRPr kumimoji="1" lang="ja-JP" altLang="en-US" dirty="0"/>
                    </a:p>
                  </a:txBody>
                  <a:tcPr/>
                </a:tc>
                <a:tc>
                  <a:txBody>
                    <a:bodyPr/>
                    <a:lstStyle/>
                    <a:p>
                      <a:pPr algn="ctr"/>
                      <a:r>
                        <a:rPr kumimoji="1" lang="en-US" altLang="ja-JP" dirty="0"/>
                        <a:t>8</a:t>
                      </a:r>
                      <a:endParaRPr kumimoji="1" lang="ja-JP" altLang="en-US" dirty="0"/>
                    </a:p>
                  </a:txBody>
                  <a:tcPr/>
                </a:tc>
                <a:extLst>
                  <a:ext uri="{0D108BD9-81ED-4DB2-BD59-A6C34878D82A}">
                    <a16:rowId xmlns="" xmlns:a16="http://schemas.microsoft.com/office/drawing/2014/main" val="10001"/>
                  </a:ext>
                </a:extLst>
              </a:tr>
              <a:tr h="401491">
                <a:tc>
                  <a:txBody>
                    <a:bodyPr/>
                    <a:lstStyle/>
                    <a:p>
                      <a:pPr algn="ctr"/>
                      <a:r>
                        <a:rPr kumimoji="1" lang="en-US" altLang="ja-JP" dirty="0"/>
                        <a:t>24</a:t>
                      </a:r>
                      <a:endParaRPr kumimoji="1" lang="ja-JP" altLang="en-US" dirty="0"/>
                    </a:p>
                  </a:txBody>
                  <a:tcPr/>
                </a:tc>
                <a:tc>
                  <a:txBody>
                    <a:bodyPr/>
                    <a:lstStyle/>
                    <a:p>
                      <a:pPr algn="ctr"/>
                      <a:r>
                        <a:rPr kumimoji="1" lang="en-US" altLang="ja-JP" dirty="0"/>
                        <a:t>-14</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 xmlns:a16="http://schemas.microsoft.com/office/drawing/2014/main" val="10002"/>
                  </a:ext>
                </a:extLst>
              </a:tr>
            </a:tbl>
          </a:graphicData>
        </a:graphic>
      </p:graphicFrame>
      <p:sp>
        <p:nvSpPr>
          <p:cNvPr id="11" name="角丸四角形吹き出し 10"/>
          <p:cNvSpPr/>
          <p:nvPr/>
        </p:nvSpPr>
        <p:spPr>
          <a:xfrm>
            <a:off x="4449716" y="3049360"/>
            <a:ext cx="2507530" cy="838986"/>
          </a:xfrm>
          <a:prstGeom prst="wedgeRoundRectCallout">
            <a:avLst>
              <a:gd name="adj1" fmla="val -24968"/>
              <a:gd name="adj2" fmla="val -914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行列の内積</a:t>
            </a:r>
            <a:endParaRPr lang="en-US" altLang="ja-JP" dirty="0">
              <a:solidFill>
                <a:prstClr val="black"/>
              </a:solidFill>
            </a:endParaRPr>
          </a:p>
          <a:p>
            <a:pPr algn="ctr"/>
            <a:r>
              <a:rPr lang="en-US" altLang="ja-JP" dirty="0">
                <a:solidFill>
                  <a:prstClr val="black"/>
                </a:solidFill>
              </a:rPr>
              <a:t>5×2+1×0+0×(-2)+…</a:t>
            </a:r>
            <a:endParaRPr lang="ja-JP" altLang="en-US" dirty="0">
              <a:solidFill>
                <a:prstClr val="black"/>
              </a:solidFill>
            </a:endParaRPr>
          </a:p>
        </p:txBody>
      </p:sp>
      <p:graphicFrame>
        <p:nvGraphicFramePr>
          <p:cNvPr id="13" name="表 12"/>
          <p:cNvGraphicFramePr>
            <a:graphicFrameLocks noGrp="1"/>
          </p:cNvGraphicFramePr>
          <p:nvPr>
            <p:extLst/>
          </p:nvPr>
        </p:nvGraphicFramePr>
        <p:xfrm>
          <a:off x="628650" y="4075348"/>
          <a:ext cx="2171305" cy="2034355"/>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gridCol w="434261">
                  <a:extLst>
                    <a:ext uri="{9D8B030D-6E8A-4147-A177-3AD203B41FA5}">
                      <a16:colId xmlns="" xmlns:a16="http://schemas.microsoft.com/office/drawing/2014/main" val="20004"/>
                    </a:ext>
                  </a:extLst>
                </a:gridCol>
              </a:tblGrid>
              <a:tr h="406871">
                <a:tc>
                  <a:txBody>
                    <a:bodyPr/>
                    <a:lstStyle/>
                    <a:p>
                      <a:pPr algn="ctr"/>
                      <a:r>
                        <a:rPr kumimoji="1" lang="en-US" altLang="ja-JP" dirty="0"/>
                        <a:t>5</a:t>
                      </a:r>
                    </a:p>
                  </a:txBody>
                  <a:tcPr>
                    <a:solidFill>
                      <a:schemeClr val="bg1"/>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chemeClr val="accent4">
                        <a:lumMod val="20000"/>
                        <a:lumOff val="80000"/>
                      </a:schemeClr>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9</a:t>
                      </a:r>
                      <a:endParaRPr kumimoji="1" lang="ja-JP" altLang="en-US" dirty="0"/>
                    </a:p>
                  </a:txBody>
                  <a:tcPr>
                    <a:solidFill>
                      <a:schemeClr val="bg1"/>
                    </a:solidFill>
                  </a:tcPr>
                </a:tc>
                <a:extLst>
                  <a:ext uri="{0D108BD9-81ED-4DB2-BD59-A6C34878D82A}">
                    <a16:rowId xmlns="" xmlns:a16="http://schemas.microsoft.com/office/drawing/2014/main" val="10000"/>
                  </a:ext>
                </a:extLst>
              </a:tr>
              <a:tr h="406871">
                <a:tc>
                  <a:txBody>
                    <a:bodyPr/>
                    <a:lstStyle/>
                    <a:p>
                      <a:pPr algn="ctr"/>
                      <a:r>
                        <a:rPr kumimoji="1" lang="en-US" altLang="ja-JP" dirty="0"/>
                        <a:t>1</a:t>
                      </a:r>
                      <a:endParaRPr kumimoji="1" lang="ja-JP" altLang="en-US" dirty="0"/>
                    </a:p>
                  </a:txBody>
                  <a:tcPr>
                    <a:solidFill>
                      <a:schemeClr val="bg1"/>
                    </a:solidFill>
                  </a:tcPr>
                </a:tc>
                <a:tc>
                  <a:txBody>
                    <a:bodyPr/>
                    <a:lstStyle/>
                    <a:p>
                      <a:pPr algn="ctr"/>
                      <a:r>
                        <a:rPr kumimoji="1" lang="en-US" altLang="ja-JP" dirty="0"/>
                        <a:t>6</a:t>
                      </a:r>
                      <a:endParaRPr kumimoji="1" lang="ja-JP" altLang="en-US" dirty="0"/>
                    </a:p>
                  </a:txBody>
                  <a:tcPr>
                    <a:solidFill>
                      <a:schemeClr val="accent4">
                        <a:lumMod val="20000"/>
                        <a:lumOff val="80000"/>
                      </a:schemeClr>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7</a:t>
                      </a:r>
                      <a:endParaRPr kumimoji="1" lang="ja-JP" altLang="en-US" dirty="0"/>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chemeClr val="bg1"/>
                    </a:solidFill>
                  </a:tcPr>
                </a:tc>
                <a:extLst>
                  <a:ext uri="{0D108BD9-81ED-4DB2-BD59-A6C34878D82A}">
                    <a16:rowId xmlns="" xmlns:a16="http://schemas.microsoft.com/office/drawing/2014/main" val="10001"/>
                  </a:ext>
                </a:extLst>
              </a:tr>
              <a:tr h="406871">
                <a:tc>
                  <a:txBody>
                    <a:bodyPr/>
                    <a:lstStyle/>
                    <a:p>
                      <a:pPr algn="ctr"/>
                      <a:r>
                        <a:rPr kumimoji="1" lang="en-US" altLang="ja-JP" dirty="0"/>
                        <a:t>4</a:t>
                      </a:r>
                      <a:endParaRPr kumimoji="1" lang="ja-JP" altLang="en-US" dirty="0"/>
                    </a:p>
                  </a:txBody>
                  <a:tcPr>
                    <a:solidFill>
                      <a:schemeClr val="bg1"/>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6</a:t>
                      </a:r>
                      <a:endParaRPr kumimoji="1" lang="ja-JP" altLang="en-US" dirty="0"/>
                    </a:p>
                  </a:txBody>
                  <a:tcPr>
                    <a:solidFill>
                      <a:schemeClr val="accent4">
                        <a:lumMod val="20000"/>
                        <a:lumOff val="80000"/>
                      </a:schemeClr>
                    </a:solidFill>
                  </a:tcPr>
                </a:tc>
                <a:tc>
                  <a:txBody>
                    <a:bodyPr/>
                    <a:lstStyle/>
                    <a:p>
                      <a:pPr algn="ctr"/>
                      <a:r>
                        <a:rPr kumimoji="1" lang="en-US" altLang="ja-JP" dirty="0"/>
                        <a:t>3</a:t>
                      </a:r>
                      <a:endParaRPr kumimoji="1" lang="ja-JP" altLang="en-US" dirty="0"/>
                    </a:p>
                  </a:txBody>
                  <a:tcPr>
                    <a:solidFill>
                      <a:schemeClr val="accent4">
                        <a:lumMod val="20000"/>
                        <a:lumOff val="80000"/>
                      </a:schemeClr>
                    </a:solidFill>
                  </a:tcPr>
                </a:tc>
                <a:tc>
                  <a:txBody>
                    <a:bodyPr/>
                    <a:lstStyle/>
                    <a:p>
                      <a:pPr algn="ctr"/>
                      <a:r>
                        <a:rPr kumimoji="1" lang="en-US" altLang="ja-JP" dirty="0"/>
                        <a:t>5</a:t>
                      </a:r>
                      <a:endParaRPr kumimoji="1" lang="ja-JP" altLang="en-US" dirty="0"/>
                    </a:p>
                  </a:txBody>
                  <a:tcPr>
                    <a:solidFill>
                      <a:schemeClr val="bg1"/>
                    </a:solidFill>
                  </a:tcPr>
                </a:tc>
                <a:extLst>
                  <a:ext uri="{0D108BD9-81ED-4DB2-BD59-A6C34878D82A}">
                    <a16:rowId xmlns="" xmlns:a16="http://schemas.microsoft.com/office/drawing/2014/main" val="10002"/>
                  </a:ext>
                </a:extLst>
              </a:tr>
              <a:tr h="406871">
                <a:tc>
                  <a:txBody>
                    <a:bodyPr/>
                    <a:lstStyle/>
                    <a:p>
                      <a:pPr algn="ctr"/>
                      <a:r>
                        <a:rPr kumimoji="1" lang="en-US" altLang="ja-JP" dirty="0"/>
                        <a:t>1</a:t>
                      </a:r>
                      <a:endParaRPr kumimoji="1" lang="ja-JP" altLang="en-US" dirty="0"/>
                    </a:p>
                  </a:txBody>
                  <a:tcPr>
                    <a:solidFill>
                      <a:schemeClr val="bg1"/>
                    </a:solidFill>
                  </a:tcPr>
                </a:tc>
                <a:tc>
                  <a:txBody>
                    <a:bodyPr/>
                    <a:lstStyle/>
                    <a:p>
                      <a:pPr algn="ctr"/>
                      <a:r>
                        <a:rPr kumimoji="1" lang="en-US" altLang="ja-JP" dirty="0"/>
                        <a:t>8</a:t>
                      </a:r>
                      <a:endParaRPr kumimoji="1" lang="ja-JP" altLang="en-US" dirty="0"/>
                    </a:p>
                  </a:txBody>
                  <a:tcPr>
                    <a:solidFill>
                      <a:schemeClr val="bg1"/>
                    </a:solidFill>
                  </a:tcPr>
                </a:tc>
                <a:tc>
                  <a:txBody>
                    <a:bodyPr/>
                    <a:lstStyle/>
                    <a:p>
                      <a:pPr algn="ctr"/>
                      <a:r>
                        <a:rPr kumimoji="1" lang="en-US" altLang="ja-JP" dirty="0"/>
                        <a:t>0</a:t>
                      </a:r>
                      <a:endParaRPr kumimoji="1" lang="ja-JP" altLang="en-US" dirty="0"/>
                    </a:p>
                  </a:txBody>
                  <a:tcPr>
                    <a:solidFill>
                      <a:schemeClr val="bg1"/>
                    </a:solidFill>
                  </a:tcPr>
                </a:tc>
                <a:tc>
                  <a:txBody>
                    <a:bodyPr/>
                    <a:lstStyle/>
                    <a:p>
                      <a:pPr algn="ctr"/>
                      <a:r>
                        <a:rPr kumimoji="1" lang="en-US" altLang="ja-JP" dirty="0"/>
                        <a:t>1</a:t>
                      </a:r>
                      <a:endParaRPr kumimoji="1" lang="ja-JP" altLang="en-US" dirty="0"/>
                    </a:p>
                  </a:txBody>
                  <a:tcPr>
                    <a:solidFill>
                      <a:schemeClr val="bg1"/>
                    </a:solidFill>
                  </a:tcPr>
                </a:tc>
                <a:tc>
                  <a:txBody>
                    <a:bodyPr/>
                    <a:lstStyle/>
                    <a:p>
                      <a:pPr algn="ctr"/>
                      <a:r>
                        <a:rPr kumimoji="1" lang="en-US" altLang="ja-JP" dirty="0"/>
                        <a:t>0</a:t>
                      </a:r>
                      <a:endParaRPr kumimoji="1" lang="ja-JP" altLang="en-US" dirty="0"/>
                    </a:p>
                  </a:txBody>
                  <a:tcPr>
                    <a:solidFill>
                      <a:schemeClr val="bg1"/>
                    </a:solidFill>
                  </a:tcPr>
                </a:tc>
                <a:extLst>
                  <a:ext uri="{0D108BD9-81ED-4DB2-BD59-A6C34878D82A}">
                    <a16:rowId xmlns="" xmlns:a16="http://schemas.microsoft.com/office/drawing/2014/main" val="10003"/>
                  </a:ext>
                </a:extLst>
              </a:tr>
              <a:tr h="406871">
                <a:tc>
                  <a:txBody>
                    <a:bodyPr/>
                    <a:lstStyle/>
                    <a:p>
                      <a:pPr algn="ctr"/>
                      <a:r>
                        <a:rPr kumimoji="1" lang="en-US" altLang="ja-JP" dirty="0"/>
                        <a:t>2</a:t>
                      </a:r>
                      <a:endParaRPr kumimoji="1" lang="ja-JP" altLang="en-US" dirty="0"/>
                    </a:p>
                  </a:txBody>
                  <a:tcPr>
                    <a:solidFill>
                      <a:schemeClr val="bg1"/>
                    </a:solidFill>
                  </a:tcPr>
                </a:tc>
                <a:tc>
                  <a:txBody>
                    <a:bodyPr/>
                    <a:lstStyle/>
                    <a:p>
                      <a:pPr algn="ctr"/>
                      <a:r>
                        <a:rPr kumimoji="1" lang="en-US" altLang="ja-JP" dirty="0"/>
                        <a:t>2</a:t>
                      </a:r>
                      <a:endParaRPr kumimoji="1" lang="ja-JP" altLang="en-US" dirty="0"/>
                    </a:p>
                  </a:txBody>
                  <a:tcPr>
                    <a:solidFill>
                      <a:schemeClr val="bg1"/>
                    </a:solidFill>
                  </a:tcPr>
                </a:tc>
                <a:tc>
                  <a:txBody>
                    <a:bodyPr/>
                    <a:lstStyle/>
                    <a:p>
                      <a:pPr algn="ctr"/>
                      <a:r>
                        <a:rPr kumimoji="1" lang="en-US" altLang="ja-JP" dirty="0"/>
                        <a:t>8</a:t>
                      </a:r>
                      <a:endParaRPr kumimoji="1" lang="ja-JP" altLang="en-US" dirty="0"/>
                    </a:p>
                  </a:txBody>
                  <a:tcPr>
                    <a:solidFill>
                      <a:schemeClr val="bg1"/>
                    </a:solidFill>
                  </a:tcPr>
                </a:tc>
                <a:tc>
                  <a:txBody>
                    <a:bodyPr/>
                    <a:lstStyle/>
                    <a:p>
                      <a:pPr algn="ctr"/>
                      <a:r>
                        <a:rPr kumimoji="1" lang="en-US" altLang="ja-JP" dirty="0"/>
                        <a:t>0</a:t>
                      </a:r>
                      <a:endParaRPr kumimoji="1" lang="ja-JP" altLang="en-US" dirty="0"/>
                    </a:p>
                  </a:txBody>
                  <a:tcPr>
                    <a:solidFill>
                      <a:schemeClr val="bg1"/>
                    </a:solidFill>
                  </a:tcPr>
                </a:tc>
                <a:tc>
                  <a:txBody>
                    <a:bodyPr/>
                    <a:lstStyle/>
                    <a:p>
                      <a:pPr algn="ctr"/>
                      <a:r>
                        <a:rPr kumimoji="1" lang="en-US" altLang="ja-JP" dirty="0"/>
                        <a:t>4</a:t>
                      </a:r>
                      <a:endParaRPr kumimoji="1" lang="ja-JP" altLang="en-US" dirty="0"/>
                    </a:p>
                  </a:txBody>
                  <a:tcPr>
                    <a:solidFill>
                      <a:schemeClr val="bg1"/>
                    </a:solidFill>
                  </a:tcPr>
                </a:tc>
                <a:extLst>
                  <a:ext uri="{0D108BD9-81ED-4DB2-BD59-A6C34878D82A}">
                    <a16:rowId xmlns="" xmlns:a16="http://schemas.microsoft.com/office/drawing/2014/main" val="10004"/>
                  </a:ext>
                </a:extLst>
              </a:tr>
            </a:tbl>
          </a:graphicData>
        </a:graphic>
      </p:graphicFrame>
      <p:graphicFrame>
        <p:nvGraphicFramePr>
          <p:cNvPr id="14" name="表 13"/>
          <p:cNvGraphicFramePr>
            <a:graphicFrameLocks noGrp="1"/>
          </p:cNvGraphicFramePr>
          <p:nvPr>
            <p:extLst/>
          </p:nvPr>
        </p:nvGraphicFramePr>
        <p:xfrm>
          <a:off x="3462981" y="4096333"/>
          <a:ext cx="1294599" cy="1206039"/>
        </p:xfrm>
        <a:graphic>
          <a:graphicData uri="http://schemas.openxmlformats.org/drawingml/2006/table">
            <a:tbl>
              <a:tblPr firstRow="1" bandRow="1">
                <a:tableStyleId>{5940675A-B579-460E-94D1-54222C63F5DA}</a:tableStyleId>
              </a:tblPr>
              <a:tblGrid>
                <a:gridCol w="431533">
                  <a:extLst>
                    <a:ext uri="{9D8B030D-6E8A-4147-A177-3AD203B41FA5}">
                      <a16:colId xmlns="" xmlns:a16="http://schemas.microsoft.com/office/drawing/2014/main" val="20000"/>
                    </a:ext>
                  </a:extLst>
                </a:gridCol>
                <a:gridCol w="431533">
                  <a:extLst>
                    <a:ext uri="{9D8B030D-6E8A-4147-A177-3AD203B41FA5}">
                      <a16:colId xmlns="" xmlns:a16="http://schemas.microsoft.com/office/drawing/2014/main" val="20001"/>
                    </a:ext>
                  </a:extLst>
                </a:gridCol>
                <a:gridCol w="431533">
                  <a:extLst>
                    <a:ext uri="{9D8B030D-6E8A-4147-A177-3AD203B41FA5}">
                      <a16:colId xmlns="" xmlns:a16="http://schemas.microsoft.com/office/drawing/2014/main" val="20002"/>
                    </a:ext>
                  </a:extLst>
                </a:gridCol>
              </a:tblGrid>
              <a:tr h="402013">
                <a:tc>
                  <a:txBody>
                    <a:bodyPr/>
                    <a:lstStyle/>
                    <a:p>
                      <a:pPr algn="ctr"/>
                      <a:r>
                        <a:rPr kumimoji="1" lang="en-US" altLang="ja-JP" dirty="0"/>
                        <a:t>2</a:t>
                      </a:r>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chemeClr val="accent4">
                        <a:lumMod val="20000"/>
                        <a:lumOff val="80000"/>
                      </a:schemeClr>
                    </a:solidFill>
                  </a:tcPr>
                </a:tc>
                <a:tc>
                  <a:txBody>
                    <a:bodyPr/>
                    <a:lstStyle/>
                    <a:p>
                      <a:pPr algn="ctr"/>
                      <a:r>
                        <a:rPr kumimoji="1" lang="en-US" altLang="ja-JP" dirty="0"/>
                        <a:t>-2</a:t>
                      </a:r>
                      <a:endParaRPr kumimoji="1" lang="ja-JP" altLang="en-US" dirty="0"/>
                    </a:p>
                  </a:txBody>
                  <a:tcPr>
                    <a:solidFill>
                      <a:schemeClr val="accent4">
                        <a:lumMod val="20000"/>
                        <a:lumOff val="80000"/>
                      </a:schemeClr>
                    </a:solidFill>
                  </a:tcPr>
                </a:tc>
                <a:extLst>
                  <a:ext uri="{0D108BD9-81ED-4DB2-BD59-A6C34878D82A}">
                    <a16:rowId xmlns="" xmlns:a16="http://schemas.microsoft.com/office/drawing/2014/main" val="10000"/>
                  </a:ext>
                </a:extLst>
              </a:tr>
              <a:tr h="402013">
                <a:tc>
                  <a:txBody>
                    <a:bodyPr/>
                    <a:lstStyle/>
                    <a:p>
                      <a:pPr algn="ctr"/>
                      <a:r>
                        <a:rPr kumimoji="1" lang="en-US" altLang="ja-JP" dirty="0"/>
                        <a:t>0</a:t>
                      </a:r>
                      <a:endParaRPr kumimoji="1" lang="ja-JP" altLang="en-US" dirty="0"/>
                    </a:p>
                  </a:txBody>
                  <a:tcPr>
                    <a:solidFill>
                      <a:schemeClr val="accent4">
                        <a:lumMod val="20000"/>
                        <a:lumOff val="80000"/>
                      </a:schemeClr>
                    </a:solidFill>
                  </a:tcPr>
                </a:tc>
                <a:tc>
                  <a:txBody>
                    <a:bodyPr/>
                    <a:lstStyle/>
                    <a:p>
                      <a:pPr algn="ctr"/>
                      <a:r>
                        <a:rPr kumimoji="1" lang="en-US" altLang="ja-JP" dirty="0"/>
                        <a:t>2</a:t>
                      </a:r>
                      <a:endParaRPr kumimoji="1" lang="ja-JP" altLang="en-US" dirty="0"/>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chemeClr val="accent4">
                        <a:lumMod val="20000"/>
                        <a:lumOff val="80000"/>
                      </a:schemeClr>
                    </a:solidFill>
                  </a:tcPr>
                </a:tc>
                <a:extLst>
                  <a:ext uri="{0D108BD9-81ED-4DB2-BD59-A6C34878D82A}">
                    <a16:rowId xmlns="" xmlns:a16="http://schemas.microsoft.com/office/drawing/2014/main" val="10001"/>
                  </a:ext>
                </a:extLst>
              </a:tr>
              <a:tr h="402013">
                <a:tc>
                  <a:txBody>
                    <a:bodyPr/>
                    <a:lstStyle/>
                    <a:p>
                      <a:pPr algn="ctr"/>
                      <a:r>
                        <a:rPr kumimoji="1" lang="en-US" altLang="ja-JP" dirty="0"/>
                        <a:t>-2</a:t>
                      </a:r>
                      <a:endParaRPr kumimoji="1" lang="ja-JP" altLang="en-US" dirty="0"/>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chemeClr val="accent4">
                        <a:lumMod val="20000"/>
                        <a:lumOff val="80000"/>
                      </a:schemeClr>
                    </a:solidFill>
                  </a:tcPr>
                </a:tc>
                <a:tc>
                  <a:txBody>
                    <a:bodyPr/>
                    <a:lstStyle/>
                    <a:p>
                      <a:pPr algn="ctr"/>
                      <a:r>
                        <a:rPr kumimoji="1" lang="en-US" altLang="ja-JP" dirty="0"/>
                        <a:t>2</a:t>
                      </a:r>
                      <a:endParaRPr kumimoji="1" lang="ja-JP" altLang="en-US" dirty="0"/>
                    </a:p>
                  </a:txBody>
                  <a:tcPr>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sp>
        <p:nvSpPr>
          <p:cNvPr id="15" name="テキスト ボックス 14"/>
          <p:cNvSpPr txBox="1"/>
          <p:nvPr/>
        </p:nvSpPr>
        <p:spPr>
          <a:xfrm>
            <a:off x="2891072" y="4856096"/>
            <a:ext cx="443060" cy="523220"/>
          </a:xfrm>
          <a:prstGeom prst="rect">
            <a:avLst/>
          </a:prstGeom>
          <a:noFill/>
        </p:spPr>
        <p:txBody>
          <a:bodyPr wrap="square" rtlCol="0">
            <a:spAutoFit/>
          </a:bodyPr>
          <a:lstStyle/>
          <a:p>
            <a:r>
              <a:rPr lang="ja-JP" altLang="en-US" sz="2800" dirty="0">
                <a:solidFill>
                  <a:prstClr val="black"/>
                </a:solidFill>
              </a:rPr>
              <a:t>＊</a:t>
            </a:r>
          </a:p>
        </p:txBody>
      </p:sp>
      <p:sp>
        <p:nvSpPr>
          <p:cNvPr id="16" name="テキスト ボックス 15"/>
          <p:cNvSpPr txBox="1"/>
          <p:nvPr/>
        </p:nvSpPr>
        <p:spPr>
          <a:xfrm>
            <a:off x="4999428" y="4856096"/>
            <a:ext cx="320511" cy="523220"/>
          </a:xfrm>
          <a:prstGeom prst="rect">
            <a:avLst/>
          </a:prstGeom>
          <a:noFill/>
        </p:spPr>
        <p:txBody>
          <a:bodyPr wrap="square" rtlCol="0">
            <a:spAutoFit/>
          </a:bodyPr>
          <a:lstStyle/>
          <a:p>
            <a:r>
              <a:rPr lang="en-US" altLang="ja-JP" sz="2800" dirty="0">
                <a:solidFill>
                  <a:prstClr val="black"/>
                </a:solidFill>
              </a:rPr>
              <a:t>=</a:t>
            </a:r>
            <a:endParaRPr lang="ja-JP" altLang="en-US" sz="2800" dirty="0">
              <a:solidFill>
                <a:prstClr val="black"/>
              </a:solidFill>
            </a:endParaRPr>
          </a:p>
        </p:txBody>
      </p:sp>
      <p:graphicFrame>
        <p:nvGraphicFramePr>
          <p:cNvPr id="17" name="表 16"/>
          <p:cNvGraphicFramePr>
            <a:graphicFrameLocks noGrp="1"/>
          </p:cNvGraphicFramePr>
          <p:nvPr>
            <p:extLst/>
          </p:nvPr>
        </p:nvGraphicFramePr>
        <p:xfrm>
          <a:off x="5653126" y="4115268"/>
          <a:ext cx="1332429" cy="1204473"/>
        </p:xfrm>
        <a:graphic>
          <a:graphicData uri="http://schemas.openxmlformats.org/drawingml/2006/table">
            <a:tbl>
              <a:tblPr firstRow="1" bandRow="1">
                <a:tableStyleId>{5940675A-B579-460E-94D1-54222C63F5DA}</a:tableStyleId>
              </a:tblPr>
              <a:tblGrid>
                <a:gridCol w="444143">
                  <a:extLst>
                    <a:ext uri="{9D8B030D-6E8A-4147-A177-3AD203B41FA5}">
                      <a16:colId xmlns="" xmlns:a16="http://schemas.microsoft.com/office/drawing/2014/main" val="20000"/>
                    </a:ext>
                  </a:extLst>
                </a:gridCol>
                <a:gridCol w="444143">
                  <a:extLst>
                    <a:ext uri="{9D8B030D-6E8A-4147-A177-3AD203B41FA5}">
                      <a16:colId xmlns="" xmlns:a16="http://schemas.microsoft.com/office/drawing/2014/main" val="20001"/>
                    </a:ext>
                  </a:extLst>
                </a:gridCol>
                <a:gridCol w="444143">
                  <a:extLst>
                    <a:ext uri="{9D8B030D-6E8A-4147-A177-3AD203B41FA5}">
                      <a16:colId xmlns="" xmlns:a16="http://schemas.microsoft.com/office/drawing/2014/main" val="20002"/>
                    </a:ext>
                  </a:extLst>
                </a:gridCol>
              </a:tblGrid>
              <a:tr h="401491">
                <a:tc>
                  <a:txBody>
                    <a:bodyPr/>
                    <a:lstStyle/>
                    <a:p>
                      <a:pPr algn="ctr"/>
                      <a:r>
                        <a:rPr kumimoji="1" lang="en-US" altLang="ja-JP" dirty="0"/>
                        <a:t>26</a:t>
                      </a:r>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solidFill>
                      <a:schemeClr val="accent4">
                        <a:lumMod val="20000"/>
                        <a:lumOff val="80000"/>
                      </a:schemeClr>
                    </a:solidFill>
                  </a:tcPr>
                </a:tc>
                <a:tc>
                  <a:txBody>
                    <a:bodyPr/>
                    <a:lstStyle/>
                    <a:p>
                      <a:pPr algn="ctr"/>
                      <a:r>
                        <a:rPr kumimoji="1" lang="en-US" altLang="ja-JP" dirty="0"/>
                        <a:t>-6</a:t>
                      </a:r>
                      <a:endParaRPr kumimoji="1" lang="ja-JP" altLang="en-US" dirty="0"/>
                    </a:p>
                  </a:txBody>
                  <a:tcPr/>
                </a:tc>
                <a:extLst>
                  <a:ext uri="{0D108BD9-81ED-4DB2-BD59-A6C34878D82A}">
                    <a16:rowId xmlns="" xmlns:a16="http://schemas.microsoft.com/office/drawing/2014/main" val="10000"/>
                  </a:ext>
                </a:extLst>
              </a:tr>
              <a:tr h="401491">
                <a:tc>
                  <a:txBody>
                    <a:bodyPr/>
                    <a:lstStyle/>
                    <a:p>
                      <a:pPr algn="ctr"/>
                      <a:r>
                        <a:rPr kumimoji="1" lang="en-US" altLang="ja-JP" dirty="0"/>
                        <a:t>0</a:t>
                      </a:r>
                      <a:endParaRPr kumimoji="1" lang="ja-JP" altLang="en-US" dirty="0"/>
                    </a:p>
                  </a:txBody>
                  <a:tcPr/>
                </a:tc>
                <a:tc>
                  <a:txBody>
                    <a:bodyPr/>
                    <a:lstStyle/>
                    <a:p>
                      <a:pPr algn="ctr"/>
                      <a:r>
                        <a:rPr kumimoji="1" lang="en-US" altLang="ja-JP" dirty="0"/>
                        <a:t>-4</a:t>
                      </a:r>
                      <a:endParaRPr kumimoji="1" lang="ja-JP" altLang="en-US" dirty="0"/>
                    </a:p>
                  </a:txBody>
                  <a:tcPr/>
                </a:tc>
                <a:tc>
                  <a:txBody>
                    <a:bodyPr/>
                    <a:lstStyle/>
                    <a:p>
                      <a:pPr algn="ctr"/>
                      <a:r>
                        <a:rPr kumimoji="1" lang="en-US" altLang="ja-JP" dirty="0"/>
                        <a:t>8</a:t>
                      </a:r>
                      <a:endParaRPr kumimoji="1" lang="ja-JP" altLang="en-US" dirty="0"/>
                    </a:p>
                  </a:txBody>
                  <a:tcPr/>
                </a:tc>
                <a:extLst>
                  <a:ext uri="{0D108BD9-81ED-4DB2-BD59-A6C34878D82A}">
                    <a16:rowId xmlns="" xmlns:a16="http://schemas.microsoft.com/office/drawing/2014/main" val="10001"/>
                  </a:ext>
                </a:extLst>
              </a:tr>
              <a:tr h="401491">
                <a:tc>
                  <a:txBody>
                    <a:bodyPr/>
                    <a:lstStyle/>
                    <a:p>
                      <a:pPr algn="ctr"/>
                      <a:r>
                        <a:rPr kumimoji="1" lang="en-US" altLang="ja-JP" dirty="0"/>
                        <a:t>24</a:t>
                      </a:r>
                      <a:endParaRPr kumimoji="1" lang="ja-JP" altLang="en-US" dirty="0"/>
                    </a:p>
                  </a:txBody>
                  <a:tcPr/>
                </a:tc>
                <a:tc>
                  <a:txBody>
                    <a:bodyPr/>
                    <a:lstStyle/>
                    <a:p>
                      <a:pPr algn="ctr"/>
                      <a:r>
                        <a:rPr kumimoji="1" lang="en-US" altLang="ja-JP" dirty="0"/>
                        <a:t>-14</a:t>
                      </a:r>
                      <a:endParaRPr kumimoji="1" lang="ja-JP" altLang="en-US" dirty="0"/>
                    </a:p>
                  </a:txBody>
                  <a:tcPr/>
                </a:tc>
                <a:tc>
                  <a:txBody>
                    <a:bodyPr/>
                    <a:lstStyle/>
                    <a:p>
                      <a:pPr algn="ctr"/>
                      <a:r>
                        <a:rPr kumimoji="1" lang="en-US" altLang="ja-JP" dirty="0"/>
                        <a:t>-4</a:t>
                      </a:r>
                      <a:endParaRPr kumimoji="1" lang="ja-JP" altLang="en-US" dirty="0"/>
                    </a:p>
                  </a:txBody>
                  <a:tcPr/>
                </a:tc>
                <a:extLst>
                  <a:ext uri="{0D108BD9-81ED-4DB2-BD59-A6C34878D82A}">
                    <a16:rowId xmlns="" xmlns:a16="http://schemas.microsoft.com/office/drawing/2014/main" val="10002"/>
                  </a:ext>
                </a:extLst>
              </a:tr>
            </a:tbl>
          </a:graphicData>
        </a:graphic>
      </p:graphicFrame>
      <p:sp>
        <p:nvSpPr>
          <p:cNvPr id="18" name="角丸四角形吹き出し 17"/>
          <p:cNvSpPr/>
          <p:nvPr/>
        </p:nvSpPr>
        <p:spPr>
          <a:xfrm>
            <a:off x="4443511" y="5669613"/>
            <a:ext cx="2507530" cy="838986"/>
          </a:xfrm>
          <a:prstGeom prst="wedgeRoundRectCallout">
            <a:avLst>
              <a:gd name="adj1" fmla="val -24968"/>
              <a:gd name="adj2" fmla="val -91433"/>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行列の内積</a:t>
            </a:r>
            <a:endParaRPr lang="en-US" altLang="ja-JP" dirty="0">
              <a:solidFill>
                <a:prstClr val="black"/>
              </a:solidFill>
            </a:endParaRPr>
          </a:p>
          <a:p>
            <a:pPr algn="ctr"/>
            <a:r>
              <a:rPr lang="en-US" altLang="ja-JP" dirty="0">
                <a:solidFill>
                  <a:prstClr val="black"/>
                </a:solidFill>
              </a:rPr>
              <a:t>1×2+0×0+1×(-2)+…</a:t>
            </a:r>
            <a:endParaRPr lang="ja-JP" altLang="en-US" dirty="0">
              <a:solidFill>
                <a:prstClr val="black"/>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84</a:t>
            </a:fld>
            <a:endParaRPr lang="ja-JP" altLang="en-US">
              <a:solidFill>
                <a:prstClr val="white"/>
              </a:solidFill>
            </a:endParaRPr>
          </a:p>
        </p:txBody>
      </p:sp>
      <p:sp>
        <p:nvSpPr>
          <p:cNvPr id="19" name="テキスト ボックス 18"/>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spTree>
    <p:extLst>
      <p:ext uri="{BB962C8B-B14F-4D97-AF65-F5344CB8AC3E}">
        <p14:creationId xmlns:p14="http://schemas.microsoft.com/office/powerpoint/2010/main" val="394715543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Channel</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5" name="テキスト ボックス 4"/>
              <p:cNvSpPr txBox="1"/>
              <p:nvPr/>
            </p:nvSpPr>
            <p:spPr>
              <a:xfrm>
                <a:off x="2837468" y="2862251"/>
                <a:ext cx="3947556" cy="809324"/>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𝑖𝑗𝑚</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=0</m:t>
                          </m:r>
                        </m:sub>
                        <m:sup>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sup>
                        <m:e>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=0</m:t>
                              </m:r>
                            </m:sub>
                            <m:sup>
                              <m:r>
                                <a:rPr lang="en-US" altLang="ja-JP" i="1">
                                  <a:solidFill>
                                    <a:prstClr val="black"/>
                                  </a:solidFill>
                                  <a:latin typeface="Cambria Math" panose="02040503050406030204" pitchFamily="18" charset="0"/>
                                </a:rPr>
                                <m:t>𝐻</m:t>
                              </m:r>
                              <m:r>
                                <a:rPr lang="en-US" altLang="ja-JP" i="1">
                                  <a:solidFill>
                                    <a:prstClr val="black"/>
                                  </a:solidFill>
                                  <a:latin typeface="Cambria Math" panose="02040503050406030204" pitchFamily="18" charset="0"/>
                                </a:rPr>
                                <m:t>−1</m:t>
                              </m:r>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e>
                          </m:nary>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𝑝𝑞𝑘𝑚</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𝑏</m:t>
                              </m:r>
                            </m:e>
                            <m:sub>
                              <m:r>
                                <a:rPr lang="en-US" altLang="ja-JP" i="1">
                                  <a:solidFill>
                                    <a:prstClr val="black"/>
                                  </a:solidFill>
                                  <a:latin typeface="Cambria Math" panose="02040503050406030204" pitchFamily="18" charset="0"/>
                                </a:rPr>
                                <m:t>𝑖𝑗𝑚</m:t>
                              </m:r>
                            </m:sub>
                          </m:sSub>
                        </m:e>
                      </m:nary>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2837468" y="2862251"/>
                <a:ext cx="3947556" cy="809324"/>
              </a:xfrm>
              <a:prstGeom prst="rect">
                <a:avLst/>
              </a:prstGeom>
              <a:blipFill rotWithShape="0">
                <a:blip r:embed="rId2"/>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正方形/長方形 5"/>
              <p:cNvSpPr/>
              <p:nvPr/>
            </p:nvSpPr>
            <p:spPr>
              <a:xfrm>
                <a:off x="5028261" y="4119799"/>
                <a:ext cx="1756763" cy="476221"/>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𝑖𝑗𝑚</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𝑖𝑗𝑚</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6" name="正方形/長方形 5"/>
              <p:cNvSpPr>
                <a:spLocks noRot="1" noChangeAspect="1" noMove="1" noResize="1" noEditPoints="1" noAdjustHandles="1" noChangeArrowheads="1" noChangeShapeType="1" noTextEdit="1"/>
              </p:cNvSpPr>
              <p:nvPr/>
            </p:nvSpPr>
            <p:spPr>
              <a:xfrm>
                <a:off x="5028261" y="4119799"/>
                <a:ext cx="1756763" cy="476221"/>
              </a:xfrm>
              <a:prstGeom prst="rect">
                <a:avLst/>
              </a:prstGeom>
              <a:blipFill rotWithShape="0">
                <a:blip r:embed="rId3"/>
                <a:stretch>
                  <a:fillRect b="-6410"/>
                </a:stretch>
              </a:blipFill>
            </p:spPr>
            <p:txBody>
              <a:bodyPr/>
              <a:lstStyle/>
              <a:p>
                <a:r>
                  <a:rPr lang="ja-JP" altLang="en-US">
                    <a:noFill/>
                  </a:rPr>
                  <a:t> </a:t>
                </a:r>
              </a:p>
            </p:txBody>
          </p:sp>
        </mc:Fallback>
      </mc:AlternateContent>
      <p:sp>
        <p:nvSpPr>
          <p:cNvPr id="7" name="テキスト ボックス 6"/>
          <p:cNvSpPr txBox="1"/>
          <p:nvPr/>
        </p:nvSpPr>
        <p:spPr>
          <a:xfrm>
            <a:off x="527901" y="3082247"/>
            <a:ext cx="2309567" cy="369332"/>
          </a:xfrm>
          <a:prstGeom prst="rect">
            <a:avLst/>
          </a:prstGeom>
          <a:noFill/>
        </p:spPr>
        <p:txBody>
          <a:bodyPr wrap="square" rtlCol="0">
            <a:spAutoFit/>
          </a:bodyPr>
          <a:lstStyle/>
          <a:p>
            <a:r>
              <a:rPr lang="ja-JP" altLang="en-US" dirty="0">
                <a:solidFill>
                  <a:prstClr val="black"/>
                </a:solidFill>
              </a:rPr>
              <a:t>作用を受けた画像</a:t>
            </a:r>
          </a:p>
        </p:txBody>
      </p:sp>
      <mc:AlternateContent xmlns:mc="http://schemas.openxmlformats.org/markup-compatibility/2006" xmlns:a14="http://schemas.microsoft.com/office/drawing/2010/main">
        <mc:Choice Requires="a14">
          <p:sp>
            <p:nvSpPr>
              <p:cNvPr id="8" name="テキスト ボックス 7"/>
              <p:cNvSpPr txBox="1"/>
              <p:nvPr/>
            </p:nvSpPr>
            <p:spPr>
              <a:xfrm>
                <a:off x="527900" y="4034745"/>
                <a:ext cx="4419806" cy="646331"/>
              </a:xfrm>
              <a:prstGeom prst="rect">
                <a:avLst/>
              </a:prstGeom>
              <a:noFill/>
            </p:spPr>
            <p:txBody>
              <a:bodyPr wrap="square" rtlCol="0">
                <a:spAutoFit/>
              </a:bodyPr>
              <a:lstStyle/>
              <a:p>
                <a:r>
                  <a:rPr lang="ja-JP" altLang="en-US" dirty="0">
                    <a:solidFill>
                      <a:prstClr val="black"/>
                    </a:solidFill>
                  </a:rPr>
                  <a:t>畳み込み層の最終的な出力</a:t>
                </a:r>
                <a:r>
                  <a:rPr lang="en-US" altLang="ja-JP" dirty="0">
                    <a:solidFill>
                      <a:prstClr val="black"/>
                    </a:solidFill>
                  </a:rPr>
                  <a:t>(</a:t>
                </a:r>
                <a:r>
                  <a:rPr lang="ja-JP" altLang="en-US" dirty="0">
                    <a:solidFill>
                      <a:srgbClr val="00B050"/>
                    </a:solidFill>
                  </a:rPr>
                  <a:t>特徴マップ</a:t>
                </a:r>
                <a:r>
                  <a:rPr lang="en-US" altLang="ja-JP" dirty="0">
                    <a:solidFill>
                      <a:prstClr val="black"/>
                    </a:solidFill>
                  </a:rPr>
                  <a:t>)</a:t>
                </a:r>
              </a:p>
              <a:p>
                <a:r>
                  <a:rPr lang="ja-JP" altLang="en-US" dirty="0">
                    <a:solidFill>
                      <a:prstClr val="black"/>
                    </a:solidFill>
                  </a:rPr>
                  <a:t>；活性化</a:t>
                </a:r>
                <a:r>
                  <a:rPr lang="ja-JP" altLang="en-US" dirty="0" smtClean="0">
                    <a:solidFill>
                      <a:prstClr val="black"/>
                    </a:solidFill>
                  </a:rPr>
                  <a:t>関数</a:t>
                </a:r>
                <a14:m>
                  <m:oMath xmlns:m="http://schemas.openxmlformats.org/officeDocument/2006/math">
                    <m:r>
                      <a:rPr lang="en-US" altLang="ja-JP" i="1">
                        <a:solidFill>
                          <a:prstClr val="black"/>
                        </a:solidFill>
                        <a:latin typeface="Cambria Math" panose="02040503050406030204" pitchFamily="18" charset="0"/>
                      </a:rPr>
                      <m:t>𝑓</m:t>
                    </m:r>
                  </m:oMath>
                </a14:m>
                <a:r>
                  <a:rPr lang="ja-JP" altLang="en-US" dirty="0" smtClean="0">
                    <a:solidFill>
                      <a:prstClr val="black"/>
                    </a:solidFill>
                  </a:rPr>
                  <a:t>を</a:t>
                </a:r>
                <a:r>
                  <a:rPr lang="ja-JP" altLang="en-US" dirty="0">
                    <a:solidFill>
                      <a:prstClr val="black"/>
                    </a:solidFill>
                  </a:rPr>
                  <a:t>作用させる</a:t>
                </a: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527900" y="4034745"/>
                <a:ext cx="4419806" cy="646331"/>
              </a:xfrm>
              <a:prstGeom prst="rect">
                <a:avLst/>
              </a:prstGeom>
              <a:blipFill rotWithShape="0">
                <a:blip r:embed="rId4"/>
                <a:stretch>
                  <a:fillRect l="-1241" t="-9434" b="-16038"/>
                </a:stretch>
              </a:blipFill>
            </p:spPr>
            <p:txBody>
              <a:bodyPr/>
              <a:lstStyle/>
              <a:p>
                <a:r>
                  <a:rPr lang="ja-JP" altLang="en-US">
                    <a:noFill/>
                  </a:rPr>
                  <a:t> </a:t>
                </a:r>
              </a:p>
            </p:txBody>
          </p:sp>
        </mc:Fallback>
      </mc:AlternateContent>
      <p:sp>
        <p:nvSpPr>
          <p:cNvPr id="17" name="角丸四角形吹き出し 16"/>
          <p:cNvSpPr/>
          <p:nvPr/>
        </p:nvSpPr>
        <p:spPr>
          <a:xfrm>
            <a:off x="6352300" y="3612265"/>
            <a:ext cx="1432874" cy="278256"/>
          </a:xfrm>
          <a:prstGeom prst="wedgeRoundRectCallout">
            <a:avLst>
              <a:gd name="adj1" fmla="val -36622"/>
              <a:gd name="adj2" fmla="val -7978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バイアス</a:t>
            </a:r>
          </a:p>
        </p:txBody>
      </p:sp>
      <mc:AlternateContent xmlns:mc="http://schemas.openxmlformats.org/markup-compatibility/2006" xmlns:a14="http://schemas.microsoft.com/office/drawing/2010/main">
        <mc:Choice Requires="a14">
          <p:sp>
            <p:nvSpPr>
              <p:cNvPr id="18" name="正方形/長方形 17"/>
              <p:cNvSpPr/>
              <p:nvPr/>
            </p:nvSpPr>
            <p:spPr>
              <a:xfrm>
                <a:off x="527900" y="1400543"/>
                <a:ext cx="7701700" cy="369332"/>
              </a:xfrm>
              <a:prstGeom prst="rect">
                <a:avLst/>
              </a:prstGeom>
            </p:spPr>
            <p:txBody>
              <a:bodyPr wrap="square">
                <a:spAutoFit/>
              </a:bodyPr>
              <a:lstStyle/>
              <a:p>
                <a:r>
                  <a:rPr lang="ja-JP" altLang="en-US" b="1" dirty="0">
                    <a:solidFill>
                      <a:srgbClr val="FF0000"/>
                    </a:solidFill>
                  </a:rPr>
                  <a:t>チャネル</a:t>
                </a:r>
                <a:r>
                  <a:rPr lang="en-US" altLang="ja-JP" dirty="0">
                    <a:solidFill>
                      <a:prstClr val="black"/>
                    </a:solidFill>
                  </a:rPr>
                  <a:t>…</a:t>
                </a:r>
                <a:r>
                  <a:rPr lang="ja-JP" altLang="en-US" dirty="0">
                    <a:solidFill>
                      <a:prstClr val="black"/>
                    </a:solidFill>
                  </a:rPr>
                  <a:t>画像データの各位置</a:t>
                </a:r>
                <a:r>
                  <a:rPr lang="en-US" altLang="ja-JP" dirty="0">
                    <a:solidFill>
                      <a:prstClr val="black"/>
                    </a:solidFill>
                  </a:rPr>
                  <a:t>(</a:t>
                </a:r>
                <a14:m>
                  <m:oMath xmlns:m="http://schemas.openxmlformats.org/officeDocument/2006/math">
                    <m:r>
                      <a:rPr lang="en-US" altLang="ja-JP" i="1" smtClean="0">
                        <a:solidFill>
                          <a:prstClr val="black"/>
                        </a:solidFill>
                        <a:latin typeface="Cambria Math" panose="02040503050406030204" pitchFamily="18" charset="0"/>
                      </a:rPr>
                      <m:t>𝑖</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𝑗</m:t>
                    </m:r>
                  </m:oMath>
                </a14:m>
                <a:r>
                  <a:rPr lang="en-US" altLang="ja-JP" dirty="0">
                    <a:solidFill>
                      <a:prstClr val="black"/>
                    </a:solidFill>
                  </a:rPr>
                  <a:t>)</a:t>
                </a:r>
                <a:r>
                  <a:rPr lang="ja-JP" altLang="en-US" dirty="0">
                    <a:solidFill>
                      <a:prstClr val="black"/>
                    </a:solidFill>
                  </a:rPr>
                  <a:t>に対して付与された情報の自由度</a:t>
                </a:r>
              </a:p>
            </p:txBody>
          </p:sp>
        </mc:Choice>
        <mc:Fallback xmlns="">
          <p:sp>
            <p:nvSpPr>
              <p:cNvPr id="18" name="正方形/長方形 17"/>
              <p:cNvSpPr>
                <a:spLocks noRot="1" noChangeAspect="1" noMove="1" noResize="1" noEditPoints="1" noAdjustHandles="1" noChangeArrowheads="1" noChangeShapeType="1" noTextEdit="1"/>
              </p:cNvSpPr>
              <p:nvPr/>
            </p:nvSpPr>
            <p:spPr>
              <a:xfrm>
                <a:off x="527900" y="1400543"/>
                <a:ext cx="7701700" cy="369332"/>
              </a:xfrm>
              <a:prstGeom prst="rect">
                <a:avLst/>
              </a:prstGeom>
              <a:blipFill rotWithShape="0">
                <a:blip r:embed="rId7"/>
                <a:stretch>
                  <a:fillRect l="-713" t="-16667" b="-30000"/>
                </a:stretch>
              </a:blipFill>
            </p:spPr>
            <p:txBody>
              <a:bodyPr/>
              <a:lstStyle/>
              <a:p>
                <a:r>
                  <a:rPr lang="ja-JP" altLang="en-US">
                    <a:noFill/>
                  </a:rPr>
                  <a:t> </a:t>
                </a:r>
              </a:p>
            </p:txBody>
          </p:sp>
        </mc:Fallback>
      </mc:AlternateContent>
      <p:sp>
        <p:nvSpPr>
          <p:cNvPr id="19" name="正方形/長方形 18"/>
          <p:cNvSpPr/>
          <p:nvPr/>
        </p:nvSpPr>
        <p:spPr>
          <a:xfrm>
            <a:off x="527900" y="1920778"/>
            <a:ext cx="585417" cy="369332"/>
          </a:xfrm>
          <a:prstGeom prst="rect">
            <a:avLst/>
          </a:prstGeom>
        </p:spPr>
        <p:txBody>
          <a:bodyPr wrap="none">
            <a:spAutoFit/>
          </a:bodyPr>
          <a:lstStyle/>
          <a:p>
            <a:r>
              <a:rPr lang="en-US" altLang="ja-JP" dirty="0">
                <a:solidFill>
                  <a:prstClr val="black"/>
                </a:solidFill>
              </a:rPr>
              <a:t>(</a:t>
            </a:r>
            <a:r>
              <a:rPr lang="ja-JP" altLang="en-US" dirty="0">
                <a:solidFill>
                  <a:prstClr val="black"/>
                </a:solidFill>
              </a:rPr>
              <a:t>例</a:t>
            </a:r>
            <a:r>
              <a:rPr lang="en-US" altLang="ja-JP" dirty="0">
                <a:solidFill>
                  <a:prstClr val="black"/>
                </a:solidFill>
              </a:rPr>
              <a:t>)</a:t>
            </a:r>
            <a:endParaRPr lang="ja-JP" altLang="en-US" dirty="0">
              <a:solidFill>
                <a:prstClr val="black"/>
              </a:solidFill>
            </a:endParaRPr>
          </a:p>
        </p:txBody>
      </p:sp>
      <p:sp>
        <p:nvSpPr>
          <p:cNvPr id="20" name="正方形/長方形 19"/>
          <p:cNvSpPr/>
          <p:nvPr/>
        </p:nvSpPr>
        <p:spPr>
          <a:xfrm>
            <a:off x="1182381" y="1845761"/>
            <a:ext cx="7047220" cy="646331"/>
          </a:xfrm>
          <a:prstGeom prst="rect">
            <a:avLst/>
          </a:prstGeom>
        </p:spPr>
        <p:txBody>
          <a:bodyPr wrap="square">
            <a:spAutoFit/>
          </a:bodyPr>
          <a:lstStyle/>
          <a:p>
            <a:r>
              <a:rPr lang="en-US" altLang="ja-JP" dirty="0">
                <a:solidFill>
                  <a:prstClr val="black"/>
                </a:solidFill>
              </a:rPr>
              <a:t>m:</a:t>
            </a:r>
            <a:r>
              <a:rPr lang="ja-JP" altLang="en-US" dirty="0">
                <a:solidFill>
                  <a:prstClr val="black"/>
                </a:solidFill>
              </a:rPr>
              <a:t>チャネルの</a:t>
            </a:r>
            <a:r>
              <a:rPr lang="ja-JP" altLang="en-US" dirty="0" smtClean="0">
                <a:solidFill>
                  <a:prstClr val="black"/>
                </a:solidFill>
              </a:rPr>
              <a:t>種類   </a:t>
            </a:r>
            <a:r>
              <a:rPr lang="en-US" altLang="ja-JP" dirty="0" smtClean="0">
                <a:solidFill>
                  <a:prstClr val="black"/>
                </a:solidFill>
              </a:rPr>
              <a:t>…</a:t>
            </a:r>
            <a:r>
              <a:rPr lang="ja-JP" altLang="en-US" dirty="0" smtClean="0">
                <a:solidFill>
                  <a:prstClr val="black"/>
                </a:solidFill>
              </a:rPr>
              <a:t>色など </a:t>
            </a:r>
            <a:r>
              <a:rPr lang="en-US" altLang="ja-JP" dirty="0" smtClean="0">
                <a:solidFill>
                  <a:prstClr val="black"/>
                </a:solidFill>
              </a:rPr>
              <a:t>: m=0,1,…M-1</a:t>
            </a:r>
            <a:r>
              <a:rPr lang="ja-JP" altLang="en-US" dirty="0" smtClean="0">
                <a:solidFill>
                  <a:prstClr val="black"/>
                </a:solidFill>
              </a:rPr>
              <a:t>を設定</a:t>
            </a:r>
            <a:r>
              <a:rPr lang="ja-JP" altLang="en-US" dirty="0">
                <a:solidFill>
                  <a:prstClr val="black"/>
                </a:solidFill>
              </a:rPr>
              <a:t>　　　　　　　　　　　　　　　　　　　　　</a:t>
            </a:r>
            <a:r>
              <a:rPr lang="en-US" altLang="ja-JP" dirty="0">
                <a:solidFill>
                  <a:prstClr val="black"/>
                </a:solidFill>
              </a:rPr>
              <a:t>k :</a:t>
            </a:r>
            <a:r>
              <a:rPr lang="ja-JP" altLang="en-US" dirty="0">
                <a:solidFill>
                  <a:prstClr val="black"/>
                </a:solidFill>
              </a:rPr>
              <a:t>チャネル内の情報</a:t>
            </a:r>
            <a:r>
              <a:rPr lang="en-US" altLang="ja-JP" dirty="0">
                <a:solidFill>
                  <a:prstClr val="black"/>
                </a:solidFill>
              </a:rPr>
              <a:t>…</a:t>
            </a:r>
            <a:r>
              <a:rPr lang="ja-JP" altLang="en-US" dirty="0">
                <a:solidFill>
                  <a:prstClr val="black"/>
                </a:solidFill>
              </a:rPr>
              <a:t>色の</a:t>
            </a:r>
            <a:r>
              <a:rPr lang="ja-JP" altLang="en-US" dirty="0" smtClean="0">
                <a:solidFill>
                  <a:prstClr val="black"/>
                </a:solidFill>
              </a:rPr>
              <a:t>種類 </a:t>
            </a:r>
            <a:r>
              <a:rPr lang="en-US" altLang="ja-JP" dirty="0" smtClean="0">
                <a:solidFill>
                  <a:prstClr val="black"/>
                </a:solidFill>
              </a:rPr>
              <a:t>k=0,1,…K-1</a:t>
            </a:r>
            <a:r>
              <a:rPr lang="ja-JP" altLang="en-US" dirty="0">
                <a:solidFill>
                  <a:prstClr val="black"/>
                </a:solidFill>
              </a:rPr>
              <a:t>を</a:t>
            </a:r>
            <a:r>
              <a:rPr lang="ja-JP" altLang="en-US" dirty="0" smtClean="0">
                <a:solidFill>
                  <a:prstClr val="black"/>
                </a:solidFill>
              </a:rPr>
              <a:t>表現</a:t>
            </a:r>
            <a:endParaRPr lang="ja-JP" altLang="en-US" dirty="0">
              <a:solidFill>
                <a:prstClr val="black"/>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85</a:t>
            </a:fld>
            <a:endParaRPr lang="ja-JP" altLang="en-US">
              <a:solidFill>
                <a:prstClr val="white"/>
              </a:solidFill>
            </a:endParaRPr>
          </a:p>
        </p:txBody>
      </p:sp>
      <p:sp>
        <p:nvSpPr>
          <p:cNvPr id="22" name="テキスト ボックス 21"/>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grpSp>
        <p:nvGrpSpPr>
          <p:cNvPr id="30" name="グループ化 29"/>
          <p:cNvGrpSpPr/>
          <p:nvPr/>
        </p:nvGrpSpPr>
        <p:grpSpPr>
          <a:xfrm>
            <a:off x="1593130" y="4910354"/>
            <a:ext cx="5191894" cy="1548828"/>
            <a:chOff x="1593131" y="4983947"/>
            <a:chExt cx="5191894" cy="1548828"/>
          </a:xfrm>
        </p:grpSpPr>
        <p:grpSp>
          <p:nvGrpSpPr>
            <p:cNvPr id="28" name="グループ化 27"/>
            <p:cNvGrpSpPr/>
            <p:nvPr/>
          </p:nvGrpSpPr>
          <p:grpSpPr>
            <a:xfrm>
              <a:off x="1682684" y="5044244"/>
              <a:ext cx="5006205" cy="1405497"/>
              <a:chOff x="442487" y="5033913"/>
              <a:chExt cx="5006205" cy="1405497"/>
            </a:xfrm>
          </p:grpSpPr>
          <p:sp>
            <p:nvSpPr>
              <p:cNvPr id="9" name="テキスト ボックス 8"/>
              <p:cNvSpPr txBox="1"/>
              <p:nvPr/>
            </p:nvSpPr>
            <p:spPr>
              <a:xfrm>
                <a:off x="1167557" y="5033913"/>
                <a:ext cx="3944545" cy="369332"/>
              </a:xfrm>
              <a:prstGeom prst="rect">
                <a:avLst/>
              </a:prstGeom>
              <a:noFill/>
            </p:spPr>
            <p:txBody>
              <a:bodyPr wrap="square" rtlCol="0">
                <a:spAutoFit/>
              </a:bodyPr>
              <a:lstStyle/>
              <a:p>
                <a:r>
                  <a:rPr lang="ja-JP" altLang="en-US" dirty="0" smtClean="0">
                    <a:solidFill>
                      <a:prstClr val="black"/>
                    </a:solidFill>
                  </a:rPr>
                  <a:t>シグモイド関数 </a:t>
                </a:r>
                <a:r>
                  <a:rPr lang="en-US" altLang="ja-JP" dirty="0" smtClean="0">
                    <a:solidFill>
                      <a:prstClr val="black"/>
                    </a:solidFill>
                  </a:rPr>
                  <a:t>or </a:t>
                </a:r>
                <a:r>
                  <a:rPr lang="en-US" altLang="ja-JP" dirty="0" err="1" smtClean="0">
                    <a:solidFill>
                      <a:prstClr val="black"/>
                    </a:solidFill>
                  </a:rPr>
                  <a:t>ReLU</a:t>
                </a:r>
                <a:r>
                  <a:rPr lang="ja-JP" altLang="en-US" dirty="0" smtClean="0">
                    <a:solidFill>
                      <a:prstClr val="black"/>
                    </a:solidFill>
                  </a:rPr>
                  <a:t>関数 など</a:t>
                </a:r>
                <a:r>
                  <a:rPr lang="en-US" altLang="ja-JP" dirty="0" smtClean="0">
                    <a:solidFill>
                      <a:prstClr val="black"/>
                    </a:solidFill>
                  </a:rPr>
                  <a:t>…</a:t>
                </a:r>
                <a:endParaRPr lang="ja-JP" altLang="en-US" dirty="0">
                  <a:solidFill>
                    <a:prstClr val="black"/>
                  </a:solidFill>
                </a:endParaRPr>
              </a:p>
            </p:txBody>
          </p:sp>
          <p:grpSp>
            <p:nvGrpSpPr>
              <p:cNvPr id="16" name="グループ化 15"/>
              <p:cNvGrpSpPr/>
              <p:nvPr/>
            </p:nvGrpSpPr>
            <p:grpSpPr>
              <a:xfrm>
                <a:off x="3308807" y="5526469"/>
                <a:ext cx="2139885" cy="899242"/>
                <a:chOff x="1345365" y="5583537"/>
                <a:chExt cx="2139885" cy="899242"/>
              </a:xfrm>
            </p:grpSpPr>
            <p:grpSp>
              <p:nvGrpSpPr>
                <p:cNvPr id="14" name="グループ化 13"/>
                <p:cNvGrpSpPr/>
                <p:nvPr/>
              </p:nvGrpSpPr>
              <p:grpSpPr>
                <a:xfrm>
                  <a:off x="1345365" y="5677525"/>
                  <a:ext cx="2057711" cy="663941"/>
                  <a:chOff x="3255175" y="5558334"/>
                  <a:chExt cx="2057711" cy="663941"/>
                </a:xfrm>
              </p:grpSpPr>
              <mc:AlternateContent xmlns:mc="http://schemas.openxmlformats.org/markup-compatibility/2006" xmlns:a14="http://schemas.microsoft.com/office/drawing/2010/main">
                <mc:Choice Requires="a14">
                  <p:sp>
                    <p:nvSpPr>
                      <p:cNvPr id="10" name="テキスト ボックス 9"/>
                      <p:cNvSpPr txBox="1"/>
                      <p:nvPr/>
                    </p:nvSpPr>
                    <p:spPr>
                      <a:xfrm>
                        <a:off x="3255175" y="5760610"/>
                        <a:ext cx="691728"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smtClean="0">
                                  <a:solidFill>
                                    <a:prstClr val="black"/>
                                  </a:solidFill>
                                  <a:latin typeface="Cambria Math" panose="02040503050406030204" pitchFamily="18" charset="0"/>
                                </a:rPr>
                                <m:t>f</m:t>
                              </m:r>
                              <m:d>
                                <m:dPr>
                                  <m:ctrlPr>
                                    <a:rPr lang="en-US" altLang="ja-JP" i="1" smtClean="0">
                                      <a:solidFill>
                                        <a:prstClr val="black"/>
                                      </a:solidFill>
                                      <a:latin typeface="Cambria Math" panose="02040503050406030204" pitchFamily="18" charset="0"/>
                                    </a:rPr>
                                  </m:ctrlPr>
                                </m:dPr>
                                <m:e>
                                  <m:r>
                                    <m:rPr>
                                      <m:sty m:val="p"/>
                                    </m:rPr>
                                    <a:rPr lang="en-US" altLang="ja-JP" smtClean="0">
                                      <a:solidFill>
                                        <a:prstClr val="black"/>
                                      </a:solidFill>
                                      <a:latin typeface="Cambria Math" panose="02040503050406030204" pitchFamily="18" charset="0"/>
                                    </a:rPr>
                                    <m:t>u</m:t>
                                  </m:r>
                                </m:e>
                              </m:d>
                              <m:r>
                                <a:rPr lang="en-US" altLang="ja-JP"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3255175" y="5760610"/>
                        <a:ext cx="691728" cy="276999"/>
                      </a:xfrm>
                      <a:prstGeom prst="rect">
                        <a:avLst/>
                      </a:prstGeom>
                      <a:blipFill rotWithShape="0">
                        <a:blip r:embed="rId8"/>
                        <a:stretch>
                          <a:fillRect l="-7018" r="-1754" b="-10870"/>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1" name="正方形/長方形 10"/>
                      <p:cNvSpPr/>
                      <p:nvPr/>
                    </p:nvSpPr>
                    <p:spPr>
                      <a:xfrm>
                        <a:off x="3951616" y="5558334"/>
                        <a:ext cx="134203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n-US" altLang="ja-JP" smtClean="0">
                                  <a:solidFill>
                                    <a:prstClr val="black"/>
                                  </a:solidFill>
                                  <a:latin typeface="Cambria Math" panose="02040503050406030204" pitchFamily="18" charset="0"/>
                                </a:rPr>
                                <m:t>u</m:t>
                              </m:r>
                              <m:r>
                                <a:rPr lang="en-US" altLang="ja-JP" smtClean="0">
                                  <a:solidFill>
                                    <a:prstClr val="black"/>
                                  </a:solidFill>
                                  <a:latin typeface="Cambria Math" panose="02040503050406030204" pitchFamily="18" charset="0"/>
                                </a:rPr>
                                <m:t>  </m:t>
                              </m:r>
                              <m:r>
                                <m:rPr>
                                  <m:sty m:val="p"/>
                                </m:rPr>
                                <a:rPr lang="en-US" altLang="ja-JP" smtClean="0">
                                  <a:solidFill>
                                    <a:prstClr val="black"/>
                                  </a:solidFill>
                                  <a:latin typeface="Cambria Math" panose="02040503050406030204" pitchFamily="18" charset="0"/>
                                </a:rPr>
                                <m:t>for</m:t>
                              </m:r>
                              <m:r>
                                <a:rPr lang="en-US" altLang="ja-JP" smtClean="0">
                                  <a:solidFill>
                                    <a:prstClr val="black"/>
                                  </a:solidFill>
                                  <a:latin typeface="Cambria Math" panose="02040503050406030204" pitchFamily="18" charset="0"/>
                                </a:rPr>
                                <m:t> </m:t>
                              </m:r>
                              <m:r>
                                <m:rPr>
                                  <m:sty m:val="p"/>
                                </m:rPr>
                                <a:rPr lang="en-US" altLang="ja-JP" smtClean="0">
                                  <a:solidFill>
                                    <a:prstClr val="black"/>
                                  </a:solidFill>
                                  <a:latin typeface="Cambria Math" panose="02040503050406030204" pitchFamily="18" charset="0"/>
                                </a:rPr>
                                <m:t>x</m:t>
                              </m:r>
                              <m:r>
                                <a:rPr lang="en-US" altLang="ja-JP" smtClean="0">
                                  <a:solidFill>
                                    <a:prstClr val="black"/>
                                  </a:solidFill>
                                  <a:latin typeface="Cambria Math" panose="02040503050406030204" pitchFamily="18" charset="0"/>
                                </a:rPr>
                                <m:t> </m:t>
                              </m:r>
                              <m:r>
                                <a:rPr lang="ja-JP" altLang="en-US"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0</m:t>
                              </m:r>
                            </m:oMath>
                          </m:oMathPara>
                        </a14:m>
                        <a:endParaRPr lang="ja-JP" altLang="en-US" dirty="0">
                          <a:solidFill>
                            <a:prstClr val="black"/>
                          </a:solidFill>
                        </a:endParaRPr>
                      </a:p>
                    </p:txBody>
                  </p:sp>
                </mc:Choice>
                <mc:Fallback xmlns="">
                  <p:sp>
                    <p:nvSpPr>
                      <p:cNvPr id="11" name="正方形/長方形 10"/>
                      <p:cNvSpPr>
                        <a:spLocks noRot="1" noChangeAspect="1" noMove="1" noResize="1" noEditPoints="1" noAdjustHandles="1" noChangeArrowheads="1" noChangeShapeType="1" noTextEdit="1"/>
                      </p:cNvSpPr>
                      <p:nvPr/>
                    </p:nvSpPr>
                    <p:spPr>
                      <a:xfrm>
                        <a:off x="3951616" y="5558334"/>
                        <a:ext cx="1342034" cy="369332"/>
                      </a:xfrm>
                      <a:prstGeom prst="rect">
                        <a:avLst/>
                      </a:prstGeom>
                      <a:blipFill rotWithShape="0">
                        <a:blip r:embed="rId5"/>
                        <a:stretch>
                          <a:fillRect b="-327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 name="正方形/長方形 11"/>
                      <p:cNvSpPr/>
                      <p:nvPr/>
                    </p:nvSpPr>
                    <p:spPr>
                      <a:xfrm>
                        <a:off x="3951616" y="5852943"/>
                        <a:ext cx="13612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mtClean="0">
                                  <a:solidFill>
                                    <a:prstClr val="black"/>
                                  </a:solidFill>
                                  <a:latin typeface="Cambria Math" panose="02040503050406030204" pitchFamily="18" charset="0"/>
                                </a:rPr>
                                <m:t>0  </m:t>
                              </m:r>
                              <m:r>
                                <m:rPr>
                                  <m:sty m:val="p"/>
                                </m:rPr>
                                <a:rPr lang="en-US" altLang="ja-JP" smtClean="0">
                                  <a:solidFill>
                                    <a:prstClr val="black"/>
                                  </a:solidFill>
                                  <a:latin typeface="Cambria Math" panose="02040503050406030204" pitchFamily="18" charset="0"/>
                                </a:rPr>
                                <m:t>for</m:t>
                              </m:r>
                              <m:r>
                                <a:rPr lang="en-US" altLang="ja-JP" smtClean="0">
                                  <a:solidFill>
                                    <a:prstClr val="black"/>
                                  </a:solidFill>
                                  <a:latin typeface="Cambria Math" panose="02040503050406030204" pitchFamily="18" charset="0"/>
                                </a:rPr>
                                <m:t> </m:t>
                              </m:r>
                              <m:r>
                                <m:rPr>
                                  <m:sty m:val="p"/>
                                </m:rPr>
                                <a:rPr lang="en-US" altLang="ja-JP" i="1" smtClean="0">
                                  <a:solidFill>
                                    <a:prstClr val="black"/>
                                  </a:solidFill>
                                  <a:latin typeface="Cambria Math" panose="02040503050406030204" pitchFamily="18" charset="0"/>
                                </a:rPr>
                                <m:t>x</m:t>
                              </m:r>
                              <m:r>
                                <a:rPr lang="ja-JP" altLang="en-US" i="1">
                                  <a:solidFill>
                                    <a:prstClr val="black"/>
                                  </a:solidFill>
                                  <a:latin typeface="Cambria Math" panose="02040503050406030204" pitchFamily="18" charset="0"/>
                                </a:rPr>
                                <m:t>≦</m:t>
                              </m:r>
                              <m:r>
                                <a:rPr lang="en-US" altLang="ja-JP" smtClean="0">
                                  <a:solidFill>
                                    <a:prstClr val="black"/>
                                  </a:solidFill>
                                  <a:latin typeface="Cambria Math" panose="02040503050406030204" pitchFamily="18" charset="0"/>
                                </a:rPr>
                                <m:t>0</m:t>
                              </m:r>
                            </m:oMath>
                          </m:oMathPara>
                        </a14:m>
                        <a:endParaRPr lang="ja-JP" altLang="en-US" dirty="0">
                          <a:solidFill>
                            <a:prstClr val="black"/>
                          </a:solidFill>
                        </a:endParaRPr>
                      </a:p>
                    </p:txBody>
                  </p:sp>
                </mc:Choice>
                <mc:Fallback xmlns="">
                  <p:sp>
                    <p:nvSpPr>
                      <p:cNvPr id="12" name="正方形/長方形 11"/>
                      <p:cNvSpPr>
                        <a:spLocks noRot="1" noChangeAspect="1" noMove="1" noResize="1" noEditPoints="1" noAdjustHandles="1" noChangeArrowheads="1" noChangeShapeType="1" noTextEdit="1"/>
                      </p:cNvSpPr>
                      <p:nvPr/>
                    </p:nvSpPr>
                    <p:spPr>
                      <a:xfrm>
                        <a:off x="3951616" y="5852943"/>
                        <a:ext cx="1361270" cy="369332"/>
                      </a:xfrm>
                      <a:prstGeom prst="rect">
                        <a:avLst/>
                      </a:prstGeom>
                      <a:blipFill rotWithShape="0">
                        <a:blip r:embed="rId6"/>
                        <a:stretch>
                          <a:fillRect b="-3279"/>
                        </a:stretch>
                      </a:blipFill>
                    </p:spPr>
                    <p:txBody>
                      <a:bodyPr/>
                      <a:lstStyle/>
                      <a:p>
                        <a:r>
                          <a:rPr lang="ja-JP" altLang="en-US">
                            <a:noFill/>
                          </a:rPr>
                          <a:t> </a:t>
                        </a:r>
                      </a:p>
                    </p:txBody>
                  </p:sp>
                </mc:Fallback>
              </mc:AlternateContent>
              <p:sp>
                <p:nvSpPr>
                  <p:cNvPr id="13" name="左中かっこ 12"/>
                  <p:cNvSpPr/>
                  <p:nvPr/>
                </p:nvSpPr>
                <p:spPr>
                  <a:xfrm>
                    <a:off x="3946903" y="5606586"/>
                    <a:ext cx="97196" cy="585046"/>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sp>
              <p:nvSpPr>
                <p:cNvPr id="15" name="角丸四角形吹き出し 14"/>
                <p:cNvSpPr/>
                <p:nvPr/>
              </p:nvSpPr>
              <p:spPr>
                <a:xfrm>
                  <a:off x="1345365" y="5583537"/>
                  <a:ext cx="2139885" cy="899242"/>
                </a:xfrm>
                <a:prstGeom prst="wedgeRoundRectCallout">
                  <a:avLst>
                    <a:gd name="adj1" fmla="val -27881"/>
                    <a:gd name="adj2" fmla="val -69586"/>
                    <a:gd name="adj3" fmla="val 16667"/>
                  </a:avLst>
                </a:prstGeom>
                <a:noFill/>
                <a:ln>
                  <a:solidFill>
                    <a:srgbClr val="C00000"/>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mc:AlternateContent xmlns:mc="http://schemas.openxmlformats.org/markup-compatibility/2006" xmlns:a14="http://schemas.microsoft.com/office/drawing/2010/main">
            <mc:Choice Requires="a14">
              <p:sp>
                <p:nvSpPr>
                  <p:cNvPr id="23" name="角丸四角形吹き出し 22"/>
                  <p:cNvSpPr/>
                  <p:nvPr/>
                </p:nvSpPr>
                <p:spPr>
                  <a:xfrm>
                    <a:off x="442487" y="5540168"/>
                    <a:ext cx="2139885" cy="899242"/>
                  </a:xfrm>
                  <a:prstGeom prst="wedgeRoundRectCallout">
                    <a:avLst>
                      <a:gd name="adj1" fmla="val 23220"/>
                      <a:gd name="adj2" fmla="val -75876"/>
                      <a:gd name="adj3" fmla="val 16667"/>
                    </a:avLst>
                  </a:prstGeom>
                  <a:noFill/>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r>
                            <m:rPr>
                              <m:sty m:val="p"/>
                            </m:rPr>
                            <a:rPr lang="en-US" altLang="ja-JP" i="1" smtClean="0">
                              <a:solidFill>
                                <a:prstClr val="black"/>
                              </a:solidFill>
                              <a:latin typeface="Cambria Math" panose="02040503050406030204" pitchFamily="18" charset="0"/>
                            </a:rPr>
                            <m:t>σ</m:t>
                          </m:r>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𝑢</m:t>
                              </m:r>
                            </m:e>
                          </m:d>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𝑒</m:t>
                                  </m:r>
                                </m:e>
                                <m:sup>
                                  <m:r>
                                    <a:rPr lang="en-US" altLang="ja-JP" i="1" smtClean="0">
                                      <a:solidFill>
                                        <a:prstClr val="black"/>
                                      </a:solidFill>
                                      <a:latin typeface="Cambria Math" panose="02040503050406030204" pitchFamily="18" charset="0"/>
                                    </a:rPr>
                                    <m:t>𝑢</m:t>
                                  </m:r>
                                </m:sup>
                              </m:sSup>
                            </m:num>
                            <m:den>
                              <m:r>
                                <a:rPr lang="en-US" altLang="ja-JP" i="1" smtClean="0">
                                  <a:solidFill>
                                    <a:prstClr val="black"/>
                                  </a:solidFill>
                                  <a:latin typeface="Cambria Math" panose="02040503050406030204" pitchFamily="18" charset="0"/>
                                </a:rPr>
                                <m:t>1+</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𝑒</m:t>
                                  </m:r>
                                </m:e>
                                <m:sup>
                                  <m:r>
                                    <a:rPr lang="en-US" altLang="ja-JP" i="1" smtClean="0">
                                      <a:solidFill>
                                        <a:prstClr val="black"/>
                                      </a:solidFill>
                                      <a:latin typeface="Cambria Math" panose="02040503050406030204" pitchFamily="18" charset="0"/>
                                    </a:rPr>
                                    <m:t>𝑢</m:t>
                                  </m:r>
                                </m:sup>
                              </m:sSup>
                            </m:den>
                          </m:f>
                        </m:oMath>
                      </m:oMathPara>
                    </a14:m>
                    <a:endParaRPr lang="ja-JP" altLang="en-US" dirty="0">
                      <a:solidFill>
                        <a:prstClr val="black"/>
                      </a:solidFill>
                    </a:endParaRPr>
                  </a:p>
                </p:txBody>
              </p:sp>
            </mc:Choice>
            <mc:Fallback xmlns="">
              <p:sp>
                <p:nvSpPr>
                  <p:cNvPr id="23" name="角丸四角形吹き出し 22"/>
                  <p:cNvSpPr>
                    <a:spLocks noRot="1" noChangeAspect="1" noMove="1" noResize="1" noEditPoints="1" noAdjustHandles="1" noChangeArrowheads="1" noChangeShapeType="1" noTextEdit="1"/>
                  </p:cNvSpPr>
                  <p:nvPr/>
                </p:nvSpPr>
                <p:spPr>
                  <a:xfrm>
                    <a:off x="442487" y="5540168"/>
                    <a:ext cx="2139885" cy="899242"/>
                  </a:xfrm>
                  <a:prstGeom prst="wedgeRoundRectCallout">
                    <a:avLst>
                      <a:gd name="adj1" fmla="val 23220"/>
                      <a:gd name="adj2" fmla="val -75876"/>
                      <a:gd name="adj3" fmla="val 16667"/>
                    </a:avLst>
                  </a:prstGeom>
                  <a:blipFill rotWithShape="0">
                    <a:blip r:embed="rId9"/>
                    <a:stretch>
                      <a:fillRect/>
                    </a:stretch>
                  </a:blipFill>
                  <a:ln>
                    <a:solidFill>
                      <a:srgbClr val="0070C0"/>
                    </a:solidFill>
                  </a:ln>
                </p:spPr>
                <p:txBody>
                  <a:bodyPr/>
                  <a:lstStyle/>
                  <a:p>
                    <a:r>
                      <a:rPr lang="ja-JP" altLang="en-US">
                        <a:noFill/>
                      </a:rPr>
                      <a:t> </a:t>
                    </a:r>
                  </a:p>
                </p:txBody>
              </p:sp>
            </mc:Fallback>
          </mc:AlternateContent>
          <p:cxnSp>
            <p:nvCxnSpPr>
              <p:cNvPr id="25" name="直線コネクタ 24"/>
              <p:cNvCxnSpPr/>
              <p:nvPr/>
            </p:nvCxnSpPr>
            <p:spPr>
              <a:xfrm>
                <a:off x="1167558" y="5303420"/>
                <a:ext cx="166991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直線コネクタ 25"/>
              <p:cNvCxnSpPr/>
              <p:nvPr/>
            </p:nvCxnSpPr>
            <p:spPr>
              <a:xfrm>
                <a:off x="3165580" y="5303420"/>
                <a:ext cx="1048201"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grpSp>
        <p:sp>
          <p:nvSpPr>
            <p:cNvPr id="29" name="四角形吹き出し 28"/>
            <p:cNvSpPr/>
            <p:nvPr/>
          </p:nvSpPr>
          <p:spPr>
            <a:xfrm>
              <a:off x="1593131" y="4983947"/>
              <a:ext cx="5191894" cy="1548828"/>
            </a:xfrm>
            <a:prstGeom prst="wedgeRectCallout">
              <a:avLst>
                <a:gd name="adj1" fmla="val -45519"/>
                <a:gd name="adj2" fmla="val -66489"/>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p:spTree>
    <p:extLst>
      <p:ext uri="{BB962C8B-B14F-4D97-AF65-F5344CB8AC3E}">
        <p14:creationId xmlns:p14="http://schemas.microsoft.com/office/powerpoint/2010/main" val="89125958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Stride</a:t>
            </a:r>
            <a:endParaRPr kumimoji="1" lang="ja-JP" altLang="en-US" dirty="0">
              <a:solidFill>
                <a:schemeClr val="bg1"/>
              </a:solidFill>
            </a:endParaRPr>
          </a:p>
        </p:txBody>
      </p:sp>
      <p:sp>
        <p:nvSpPr>
          <p:cNvPr id="7" name="テキスト ボックス 6"/>
          <p:cNvSpPr txBox="1"/>
          <p:nvPr/>
        </p:nvSpPr>
        <p:spPr>
          <a:xfrm>
            <a:off x="628650" y="1404594"/>
            <a:ext cx="8119424" cy="646331"/>
          </a:xfrm>
          <a:prstGeom prst="rect">
            <a:avLst/>
          </a:prstGeom>
          <a:noFill/>
        </p:spPr>
        <p:txBody>
          <a:bodyPr wrap="square" rtlCol="0">
            <a:spAutoFit/>
          </a:bodyPr>
          <a:lstStyle/>
          <a:p>
            <a:r>
              <a:rPr lang="ja-JP" altLang="en-US" b="1" dirty="0">
                <a:solidFill>
                  <a:srgbClr val="FF0000"/>
                </a:solidFill>
              </a:rPr>
              <a:t>ストライド</a:t>
            </a:r>
            <a:r>
              <a:rPr lang="en-US" altLang="ja-JP" dirty="0">
                <a:solidFill>
                  <a:prstClr val="black"/>
                </a:solidFill>
              </a:rPr>
              <a:t>S</a:t>
            </a:r>
            <a:r>
              <a:rPr lang="ja-JP" altLang="en-US" dirty="0">
                <a:solidFill>
                  <a:prstClr val="black"/>
                </a:solidFill>
              </a:rPr>
              <a:t>；畳み込み計算を減らすために，画素を</a:t>
            </a:r>
            <a:r>
              <a:rPr lang="en-US" altLang="ja-JP" dirty="0">
                <a:solidFill>
                  <a:prstClr val="black"/>
                </a:solidFill>
              </a:rPr>
              <a:t>S-1</a:t>
            </a:r>
            <a:r>
              <a:rPr lang="ja-JP" altLang="en-US" dirty="0">
                <a:solidFill>
                  <a:prstClr val="black"/>
                </a:solidFill>
              </a:rPr>
              <a:t>個余分に飛ばしでフィルタを動かしていくこと→画像を大雑把に</a:t>
            </a:r>
            <a:r>
              <a:rPr lang="ja-JP" altLang="en-US" dirty="0" smtClean="0">
                <a:solidFill>
                  <a:prstClr val="black"/>
                </a:solidFill>
              </a:rPr>
              <a:t>理解できる</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8" name="テキスト ボックス 7"/>
              <p:cNvSpPr txBox="1"/>
              <p:nvPr/>
            </p:nvSpPr>
            <p:spPr>
              <a:xfrm>
                <a:off x="745311" y="2123924"/>
                <a:ext cx="4126963" cy="809324"/>
              </a:xfrm>
              <a:prstGeom prst="rect">
                <a:avLst/>
              </a:prstGeom>
              <a:solidFill>
                <a:schemeClr val="accent4">
                  <a:lumMod val="20000"/>
                  <a:lumOff val="80000"/>
                </a:schemeClr>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𝑖𝑗𝑚</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=0</m:t>
                          </m:r>
                        </m:sub>
                        <m:sup>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sup>
                        <m:e>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=0</m:t>
                              </m:r>
                            </m:sub>
                            <m:sup>
                              <m:r>
                                <a:rPr lang="en-US" altLang="ja-JP" i="1">
                                  <a:solidFill>
                                    <a:prstClr val="black"/>
                                  </a:solidFill>
                                  <a:latin typeface="Cambria Math" panose="02040503050406030204" pitchFamily="18" charset="0"/>
                                </a:rPr>
                                <m:t>𝐻</m:t>
                              </m:r>
                              <m:r>
                                <a:rPr lang="en-US" altLang="ja-JP" i="1">
                                  <a:solidFill>
                                    <a:prstClr val="black"/>
                                  </a:solidFill>
                                  <a:latin typeface="Cambria Math" panose="02040503050406030204" pitchFamily="18" charset="0"/>
                                </a:rPr>
                                <m:t>−1</m:t>
                              </m:r>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smtClean="0">
                                      <a:solidFill>
                                        <a:srgbClr val="FF0000"/>
                                      </a:solidFill>
                                      <a:latin typeface="Cambria Math" panose="02040503050406030204" pitchFamily="18" charset="0"/>
                                    </a:rPr>
                                    <m:t>𝑆</m:t>
                                  </m:r>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smtClean="0">
                                      <a:solidFill>
                                        <a:srgbClr val="FF0000"/>
                                      </a:solidFill>
                                      <a:latin typeface="Cambria Math" panose="02040503050406030204" pitchFamily="18" charset="0"/>
                                    </a:rPr>
                                    <m:t>𝑆</m:t>
                                  </m:r>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e>
                          </m:nary>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𝑝𝑞𝑘𝑚</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𝑏</m:t>
                              </m:r>
                            </m:e>
                            <m:sub>
                              <m:r>
                                <a:rPr lang="en-US" altLang="ja-JP" i="1">
                                  <a:solidFill>
                                    <a:prstClr val="black"/>
                                  </a:solidFill>
                                  <a:latin typeface="Cambria Math" panose="02040503050406030204" pitchFamily="18" charset="0"/>
                                </a:rPr>
                                <m:t>𝑖𝑗𝑚</m:t>
                              </m:r>
                            </m:sub>
                          </m:sSub>
                        </m:e>
                      </m:nary>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745311" y="2123924"/>
                <a:ext cx="4126963" cy="809324"/>
              </a:xfrm>
              <a:prstGeom prst="rect">
                <a:avLst/>
              </a:prstGeom>
              <a:blipFill rotWithShape="0">
                <a:blip r:embed="rId2"/>
                <a:stretch>
                  <a:fillRect/>
                </a:stretch>
              </a:blipFill>
            </p:spPr>
            <p:txBody>
              <a:bodyPr/>
              <a:lstStyle/>
              <a:p>
                <a:r>
                  <a:rPr lang="ja-JP" altLang="en-US">
                    <a:noFill/>
                  </a:rPr>
                  <a:t> </a:t>
                </a:r>
              </a:p>
            </p:txBody>
          </p:sp>
        </mc:Fallback>
      </mc:AlternateContent>
      <p:graphicFrame>
        <p:nvGraphicFramePr>
          <p:cNvPr id="9" name="表 8"/>
          <p:cNvGraphicFramePr>
            <a:graphicFrameLocks noGrp="1"/>
          </p:cNvGraphicFramePr>
          <p:nvPr>
            <p:extLst/>
          </p:nvPr>
        </p:nvGraphicFramePr>
        <p:xfrm>
          <a:off x="911455" y="4223667"/>
          <a:ext cx="1041400" cy="932795"/>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gridCol w="208280">
                  <a:extLst>
                    <a:ext uri="{9D8B030D-6E8A-4147-A177-3AD203B41FA5}">
                      <a16:colId xmlns="" xmlns:a16="http://schemas.microsoft.com/office/drawing/2014/main" val="20003"/>
                    </a:ext>
                  </a:extLst>
                </a:gridCol>
                <a:gridCol w="208280">
                  <a:extLst>
                    <a:ext uri="{9D8B030D-6E8A-4147-A177-3AD203B41FA5}">
                      <a16:colId xmlns="" xmlns:a16="http://schemas.microsoft.com/office/drawing/2014/main" val="20004"/>
                    </a:ext>
                  </a:extLst>
                </a:gridCol>
              </a:tblGrid>
              <a:tr h="186559">
                <a:tc>
                  <a:txBody>
                    <a:bodyPr/>
                    <a:lstStyle/>
                    <a:p>
                      <a:endParaRPr kumimoji="1" lang="en-US" altLang="ja-JP"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0"/>
                  </a:ext>
                </a:extLst>
              </a:tr>
              <a:tr h="186559">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2"/>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3"/>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4"/>
                  </a:ext>
                </a:extLst>
              </a:tr>
            </a:tbl>
          </a:graphicData>
        </a:graphic>
      </p:graphicFrame>
      <p:sp>
        <p:nvSpPr>
          <p:cNvPr id="10" name="テキスト ボックス 9"/>
          <p:cNvSpPr txBox="1"/>
          <p:nvPr/>
        </p:nvSpPr>
        <p:spPr>
          <a:xfrm>
            <a:off x="1929540" y="4487316"/>
            <a:ext cx="443060" cy="523220"/>
          </a:xfrm>
          <a:prstGeom prst="rect">
            <a:avLst/>
          </a:prstGeom>
          <a:noFill/>
        </p:spPr>
        <p:txBody>
          <a:bodyPr wrap="square" rtlCol="0">
            <a:spAutoFit/>
          </a:bodyPr>
          <a:lstStyle/>
          <a:p>
            <a:r>
              <a:rPr lang="ja-JP" altLang="en-US" sz="2800" dirty="0">
                <a:solidFill>
                  <a:prstClr val="black"/>
                </a:solidFill>
              </a:rPr>
              <a:t>＊</a:t>
            </a:r>
          </a:p>
        </p:txBody>
      </p:sp>
      <p:graphicFrame>
        <p:nvGraphicFramePr>
          <p:cNvPr id="17" name="表 16"/>
          <p:cNvGraphicFramePr>
            <a:graphicFrameLocks noGrp="1"/>
          </p:cNvGraphicFramePr>
          <p:nvPr>
            <p:extLst/>
          </p:nvPr>
        </p:nvGraphicFramePr>
        <p:xfrm>
          <a:off x="3830874" y="4154866"/>
          <a:ext cx="1041400" cy="932795"/>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gridCol w="208280">
                  <a:extLst>
                    <a:ext uri="{9D8B030D-6E8A-4147-A177-3AD203B41FA5}">
                      <a16:colId xmlns="" xmlns:a16="http://schemas.microsoft.com/office/drawing/2014/main" val="20003"/>
                    </a:ext>
                  </a:extLst>
                </a:gridCol>
                <a:gridCol w="208280">
                  <a:extLst>
                    <a:ext uri="{9D8B030D-6E8A-4147-A177-3AD203B41FA5}">
                      <a16:colId xmlns="" xmlns:a16="http://schemas.microsoft.com/office/drawing/2014/main" val="20004"/>
                    </a:ext>
                  </a:extLst>
                </a:gridCol>
              </a:tblGrid>
              <a:tr h="186559">
                <a:tc>
                  <a:txBody>
                    <a:bodyPr/>
                    <a:lstStyle/>
                    <a:p>
                      <a:endParaRPr kumimoji="1" lang="en-US" altLang="ja-JP" sz="600" dirty="0"/>
                    </a:p>
                  </a:txBody>
                  <a:tcPr>
                    <a:noFill/>
                  </a:tcPr>
                </a:tc>
                <a:tc>
                  <a:txBody>
                    <a:bodyPr/>
                    <a:lstStyle/>
                    <a:p>
                      <a:endParaRPr kumimoji="1" lang="ja-JP" altLang="en-US" sz="600" dirty="0"/>
                    </a:p>
                  </a:txBody>
                  <a:tcPr>
                    <a:no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extLst>
                  <a:ext uri="{0D108BD9-81ED-4DB2-BD59-A6C34878D82A}">
                    <a16:rowId xmlns="" xmlns:a16="http://schemas.microsoft.com/office/drawing/2014/main" val="10000"/>
                  </a:ext>
                </a:extLst>
              </a:tr>
              <a:tr h="186559">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extLst>
                  <a:ext uri="{0D108BD9-81ED-4DB2-BD59-A6C34878D82A}">
                    <a16:rowId xmlns="" xmlns:a16="http://schemas.microsoft.com/office/drawing/2014/main" val="10001"/>
                  </a:ext>
                </a:extLst>
              </a:tr>
              <a:tr h="186559">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tc>
                  <a:txBody>
                    <a:bodyPr/>
                    <a:lstStyle/>
                    <a:p>
                      <a:endParaRPr kumimoji="1" lang="ja-JP" altLang="en-US" sz="600" dirty="0">
                        <a:solidFill>
                          <a:schemeClr val="accent6">
                            <a:lumMod val="20000"/>
                            <a:lumOff val="80000"/>
                          </a:schemeClr>
                        </a:solidFill>
                      </a:endParaRPr>
                    </a:p>
                  </a:txBody>
                  <a:tcPr>
                    <a:solidFill>
                      <a:schemeClr val="accent6">
                        <a:lumMod val="20000"/>
                        <a:lumOff val="80000"/>
                      </a:schemeClr>
                    </a:solidFill>
                  </a:tcPr>
                </a:tc>
                <a:extLst>
                  <a:ext uri="{0D108BD9-81ED-4DB2-BD59-A6C34878D82A}">
                    <a16:rowId xmlns="" xmlns:a16="http://schemas.microsoft.com/office/drawing/2014/main" val="10002"/>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3"/>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4"/>
                  </a:ext>
                </a:extLst>
              </a:tr>
            </a:tbl>
          </a:graphicData>
        </a:graphic>
      </p:graphicFrame>
      <p:graphicFrame>
        <p:nvGraphicFramePr>
          <p:cNvPr id="18" name="表 17"/>
          <p:cNvGraphicFramePr>
            <a:graphicFrameLocks noGrp="1"/>
          </p:cNvGraphicFramePr>
          <p:nvPr>
            <p:extLst/>
          </p:nvPr>
        </p:nvGraphicFramePr>
        <p:xfrm>
          <a:off x="934269" y="5499429"/>
          <a:ext cx="1041400" cy="932795"/>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gridCol w="208280">
                  <a:extLst>
                    <a:ext uri="{9D8B030D-6E8A-4147-A177-3AD203B41FA5}">
                      <a16:colId xmlns="" xmlns:a16="http://schemas.microsoft.com/office/drawing/2014/main" val="20003"/>
                    </a:ext>
                  </a:extLst>
                </a:gridCol>
                <a:gridCol w="208280">
                  <a:extLst>
                    <a:ext uri="{9D8B030D-6E8A-4147-A177-3AD203B41FA5}">
                      <a16:colId xmlns="" xmlns:a16="http://schemas.microsoft.com/office/drawing/2014/main" val="20004"/>
                    </a:ext>
                  </a:extLst>
                </a:gridCol>
              </a:tblGrid>
              <a:tr h="186559">
                <a:tc>
                  <a:txBody>
                    <a:bodyPr/>
                    <a:lstStyle/>
                    <a:p>
                      <a:endParaRPr kumimoji="1" lang="en-US" altLang="ja-JP" sz="600" dirty="0"/>
                    </a:p>
                  </a:txBody>
                  <a:tcPr>
                    <a:noFill/>
                  </a:tcPr>
                </a:tc>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0"/>
                  </a:ext>
                </a:extLst>
              </a:tr>
              <a:tr h="186559">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2"/>
                  </a:ext>
                </a:extLst>
              </a:tr>
              <a:tr h="186559">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3"/>
                  </a:ext>
                </a:extLst>
              </a:tr>
              <a:tr h="186559">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tc>
                <a:tc>
                  <a:txBody>
                    <a:bodyPr/>
                    <a:lstStyle/>
                    <a:p>
                      <a:endParaRPr kumimoji="1" lang="ja-JP" altLang="en-US" sz="600" dirty="0"/>
                    </a:p>
                  </a:txBody>
                  <a:tcPr/>
                </a:tc>
                <a:extLst>
                  <a:ext uri="{0D108BD9-81ED-4DB2-BD59-A6C34878D82A}">
                    <a16:rowId xmlns="" xmlns:a16="http://schemas.microsoft.com/office/drawing/2014/main" val="10004"/>
                  </a:ext>
                </a:extLst>
              </a:tr>
            </a:tbl>
          </a:graphicData>
        </a:graphic>
      </p:graphicFrame>
      <p:graphicFrame>
        <p:nvGraphicFramePr>
          <p:cNvPr id="19" name="表 18"/>
          <p:cNvGraphicFramePr>
            <a:graphicFrameLocks noGrp="1"/>
          </p:cNvGraphicFramePr>
          <p:nvPr>
            <p:extLst/>
          </p:nvPr>
        </p:nvGraphicFramePr>
        <p:xfrm>
          <a:off x="2441740" y="4207955"/>
          <a:ext cx="624840" cy="559677"/>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tblGrid>
              <a:tr h="186559">
                <a:tc>
                  <a:txBody>
                    <a:bodyPr/>
                    <a:lstStyle/>
                    <a:p>
                      <a:endParaRPr kumimoji="1" lang="en-US" altLang="ja-JP"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extLst>
                  <a:ext uri="{0D108BD9-81ED-4DB2-BD59-A6C34878D82A}">
                    <a16:rowId xmlns="" xmlns:a16="http://schemas.microsoft.com/office/drawing/2014/main" val="10000"/>
                  </a:ext>
                </a:extLst>
              </a:tr>
              <a:tr h="186559">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tc>
                  <a:txBody>
                    <a:bodyPr/>
                    <a:lstStyle/>
                    <a:p>
                      <a:endParaRPr kumimoji="1" lang="ja-JP" altLang="en-US" sz="600" dirty="0"/>
                    </a:p>
                  </a:txBody>
                  <a:tcPr>
                    <a:solidFill>
                      <a:schemeClr val="accent5">
                        <a:lumMod val="20000"/>
                        <a:lumOff val="80000"/>
                      </a:schemeClr>
                    </a:solidFill>
                  </a:tcPr>
                </a:tc>
                <a:extLst>
                  <a:ext uri="{0D108BD9-81ED-4DB2-BD59-A6C34878D82A}">
                    <a16:rowId xmlns="" xmlns:a16="http://schemas.microsoft.com/office/drawing/2014/main" val="10002"/>
                  </a:ext>
                </a:extLst>
              </a:tr>
            </a:tbl>
          </a:graphicData>
        </a:graphic>
      </p:graphicFrame>
      <p:graphicFrame>
        <p:nvGraphicFramePr>
          <p:cNvPr id="20" name="表 19"/>
          <p:cNvGraphicFramePr>
            <a:graphicFrameLocks noGrp="1"/>
          </p:cNvGraphicFramePr>
          <p:nvPr>
            <p:extLst/>
          </p:nvPr>
        </p:nvGraphicFramePr>
        <p:xfrm>
          <a:off x="5423752" y="4148581"/>
          <a:ext cx="624840" cy="559677"/>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tblGrid>
              <a:tr h="186559">
                <a:tc>
                  <a:txBody>
                    <a:bodyPr/>
                    <a:lstStyle/>
                    <a:p>
                      <a:endParaRPr kumimoji="1" lang="en-US" altLang="ja-JP"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extLst>
                  <a:ext uri="{0D108BD9-81ED-4DB2-BD59-A6C34878D82A}">
                    <a16:rowId xmlns="" xmlns:a16="http://schemas.microsoft.com/office/drawing/2014/main" val="10000"/>
                  </a:ext>
                </a:extLst>
              </a:tr>
              <a:tr h="186559">
                <a:tc>
                  <a:txBody>
                    <a:bodyPr/>
                    <a:lstStyle/>
                    <a:p>
                      <a:endParaRPr kumimoji="1" lang="ja-JP" altLang="en-US"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tc>
                  <a:txBody>
                    <a:bodyPr/>
                    <a:lstStyle/>
                    <a:p>
                      <a:endParaRPr kumimoji="1" lang="ja-JP" altLang="en-US" sz="600" dirty="0"/>
                    </a:p>
                  </a:txBody>
                  <a:tcPr>
                    <a:solidFill>
                      <a:schemeClr val="accent6">
                        <a:lumMod val="20000"/>
                        <a:lumOff val="80000"/>
                      </a:schemeClr>
                    </a:solidFill>
                  </a:tcPr>
                </a:tc>
                <a:extLst>
                  <a:ext uri="{0D108BD9-81ED-4DB2-BD59-A6C34878D82A}">
                    <a16:rowId xmlns="" xmlns:a16="http://schemas.microsoft.com/office/drawing/2014/main" val="10002"/>
                  </a:ext>
                </a:extLst>
              </a:tr>
            </a:tbl>
          </a:graphicData>
        </a:graphic>
      </p:graphicFrame>
      <p:sp>
        <p:nvSpPr>
          <p:cNvPr id="21" name="テキスト ボックス 20"/>
          <p:cNvSpPr txBox="1"/>
          <p:nvPr/>
        </p:nvSpPr>
        <p:spPr>
          <a:xfrm>
            <a:off x="2034806" y="5560282"/>
            <a:ext cx="443060" cy="523220"/>
          </a:xfrm>
          <a:prstGeom prst="rect">
            <a:avLst/>
          </a:prstGeom>
          <a:noFill/>
        </p:spPr>
        <p:txBody>
          <a:bodyPr wrap="square" rtlCol="0">
            <a:spAutoFit/>
          </a:bodyPr>
          <a:lstStyle/>
          <a:p>
            <a:r>
              <a:rPr lang="ja-JP" altLang="en-US" sz="2800" dirty="0">
                <a:solidFill>
                  <a:prstClr val="black"/>
                </a:solidFill>
              </a:rPr>
              <a:t>＊</a:t>
            </a:r>
          </a:p>
        </p:txBody>
      </p:sp>
      <p:sp>
        <p:nvSpPr>
          <p:cNvPr id="22" name="テキスト ボックス 21"/>
          <p:cNvSpPr txBox="1"/>
          <p:nvPr/>
        </p:nvSpPr>
        <p:spPr>
          <a:xfrm>
            <a:off x="4872274" y="4487316"/>
            <a:ext cx="443060" cy="523220"/>
          </a:xfrm>
          <a:prstGeom prst="rect">
            <a:avLst/>
          </a:prstGeom>
          <a:noFill/>
        </p:spPr>
        <p:txBody>
          <a:bodyPr wrap="square" rtlCol="0">
            <a:spAutoFit/>
          </a:bodyPr>
          <a:lstStyle/>
          <a:p>
            <a:r>
              <a:rPr lang="ja-JP" altLang="en-US" sz="2800" dirty="0">
                <a:solidFill>
                  <a:prstClr val="black"/>
                </a:solidFill>
              </a:rPr>
              <a:t>＊</a:t>
            </a:r>
          </a:p>
        </p:txBody>
      </p:sp>
      <p:graphicFrame>
        <p:nvGraphicFramePr>
          <p:cNvPr id="23" name="表 22"/>
          <p:cNvGraphicFramePr>
            <a:graphicFrameLocks noGrp="1"/>
          </p:cNvGraphicFramePr>
          <p:nvPr>
            <p:extLst/>
          </p:nvPr>
        </p:nvGraphicFramePr>
        <p:xfrm>
          <a:off x="2589059" y="5508376"/>
          <a:ext cx="624840" cy="559677"/>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tblGrid>
              <a:tr h="186559">
                <a:tc>
                  <a:txBody>
                    <a:bodyPr/>
                    <a:lstStyle/>
                    <a:p>
                      <a:endParaRPr kumimoji="1" lang="en-US" altLang="ja-JP"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extLst>
                  <a:ext uri="{0D108BD9-81ED-4DB2-BD59-A6C34878D82A}">
                    <a16:rowId xmlns="" xmlns:a16="http://schemas.microsoft.com/office/drawing/2014/main" val="10000"/>
                  </a:ext>
                </a:extLst>
              </a:tr>
              <a:tr h="186559">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chemeClr val="accent4">
                        <a:lumMod val="20000"/>
                        <a:lumOff val="80000"/>
                      </a:schemeClr>
                    </a:solidFill>
                  </a:tcPr>
                </a:tc>
                <a:extLst>
                  <a:ext uri="{0D108BD9-81ED-4DB2-BD59-A6C34878D82A}">
                    <a16:rowId xmlns="" xmlns:a16="http://schemas.microsoft.com/office/drawing/2014/main" val="10002"/>
                  </a:ext>
                </a:extLst>
              </a:tr>
            </a:tbl>
          </a:graphicData>
        </a:graphic>
      </p:graphicFrame>
      <p:graphicFrame>
        <p:nvGraphicFramePr>
          <p:cNvPr id="24" name="表 23"/>
          <p:cNvGraphicFramePr>
            <a:graphicFrameLocks noGrp="1"/>
          </p:cNvGraphicFramePr>
          <p:nvPr>
            <p:extLst/>
          </p:nvPr>
        </p:nvGraphicFramePr>
        <p:xfrm>
          <a:off x="5426527" y="5500998"/>
          <a:ext cx="624840" cy="559677"/>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tblGrid>
              <a:tr h="186559">
                <a:tc>
                  <a:txBody>
                    <a:bodyPr/>
                    <a:lstStyle/>
                    <a:p>
                      <a:endParaRPr kumimoji="1" lang="en-US" altLang="ja-JP" sz="600" dirty="0"/>
                    </a:p>
                  </a:txBody>
                  <a:tcPr>
                    <a:solidFill>
                      <a:srgbClr val="FFCCFF"/>
                    </a:solidFill>
                  </a:tcPr>
                </a:tc>
                <a:tc>
                  <a:txBody>
                    <a:bodyPr/>
                    <a:lstStyle/>
                    <a:p>
                      <a:endParaRPr kumimoji="1" lang="ja-JP" altLang="en-US" sz="600" dirty="0"/>
                    </a:p>
                  </a:txBody>
                  <a:tcPr>
                    <a:solidFill>
                      <a:srgbClr val="FFCCFF"/>
                    </a:solidFill>
                  </a:tcPr>
                </a:tc>
                <a:tc>
                  <a:txBody>
                    <a:bodyPr/>
                    <a:lstStyle/>
                    <a:p>
                      <a:endParaRPr kumimoji="1" lang="ja-JP" altLang="en-US" sz="600" dirty="0"/>
                    </a:p>
                  </a:txBody>
                  <a:tcPr>
                    <a:solidFill>
                      <a:srgbClr val="FFCCFF"/>
                    </a:solidFill>
                  </a:tcPr>
                </a:tc>
                <a:extLst>
                  <a:ext uri="{0D108BD9-81ED-4DB2-BD59-A6C34878D82A}">
                    <a16:rowId xmlns="" xmlns:a16="http://schemas.microsoft.com/office/drawing/2014/main" val="10000"/>
                  </a:ext>
                </a:extLst>
              </a:tr>
              <a:tr h="186559">
                <a:tc>
                  <a:txBody>
                    <a:bodyPr/>
                    <a:lstStyle/>
                    <a:p>
                      <a:endParaRPr kumimoji="1" lang="ja-JP" altLang="en-US" sz="600" dirty="0"/>
                    </a:p>
                  </a:txBody>
                  <a:tcPr>
                    <a:solidFill>
                      <a:srgbClr val="FFCCFF"/>
                    </a:solidFill>
                  </a:tcPr>
                </a:tc>
                <a:tc>
                  <a:txBody>
                    <a:bodyPr/>
                    <a:lstStyle/>
                    <a:p>
                      <a:endParaRPr kumimoji="1" lang="ja-JP" altLang="en-US" sz="600" dirty="0"/>
                    </a:p>
                  </a:txBody>
                  <a:tcPr>
                    <a:solidFill>
                      <a:srgbClr val="FFCCFF"/>
                    </a:solidFill>
                  </a:tcPr>
                </a:tc>
                <a:tc>
                  <a:txBody>
                    <a:bodyPr/>
                    <a:lstStyle/>
                    <a:p>
                      <a:endParaRPr kumimoji="1" lang="ja-JP" altLang="en-US" sz="600" dirty="0"/>
                    </a:p>
                  </a:txBody>
                  <a:tcPr>
                    <a:solidFill>
                      <a:srgbClr val="FFCCFF"/>
                    </a:solidFill>
                  </a:tcPr>
                </a:tc>
                <a:extLst>
                  <a:ext uri="{0D108BD9-81ED-4DB2-BD59-A6C34878D82A}">
                    <a16:rowId xmlns="" xmlns:a16="http://schemas.microsoft.com/office/drawing/2014/main" val="10001"/>
                  </a:ext>
                </a:extLst>
              </a:tr>
              <a:tr h="186559">
                <a:tc>
                  <a:txBody>
                    <a:bodyPr/>
                    <a:lstStyle/>
                    <a:p>
                      <a:endParaRPr kumimoji="1" lang="ja-JP" altLang="en-US" sz="600" dirty="0"/>
                    </a:p>
                  </a:txBody>
                  <a:tcPr>
                    <a:solidFill>
                      <a:srgbClr val="FFCCFF"/>
                    </a:solidFill>
                  </a:tcPr>
                </a:tc>
                <a:tc>
                  <a:txBody>
                    <a:bodyPr/>
                    <a:lstStyle/>
                    <a:p>
                      <a:endParaRPr kumimoji="1" lang="ja-JP" altLang="en-US" sz="600" dirty="0"/>
                    </a:p>
                  </a:txBody>
                  <a:tcPr>
                    <a:solidFill>
                      <a:srgbClr val="FFCCFF"/>
                    </a:solidFill>
                  </a:tcPr>
                </a:tc>
                <a:tc>
                  <a:txBody>
                    <a:bodyPr/>
                    <a:lstStyle/>
                    <a:p>
                      <a:endParaRPr kumimoji="1" lang="ja-JP" altLang="en-US" sz="600" dirty="0"/>
                    </a:p>
                  </a:txBody>
                  <a:tcPr>
                    <a:solidFill>
                      <a:srgbClr val="FFCCFF"/>
                    </a:solidFill>
                  </a:tcPr>
                </a:tc>
                <a:extLst>
                  <a:ext uri="{0D108BD9-81ED-4DB2-BD59-A6C34878D82A}">
                    <a16:rowId xmlns="" xmlns:a16="http://schemas.microsoft.com/office/drawing/2014/main" val="10002"/>
                  </a:ext>
                </a:extLst>
              </a:tr>
            </a:tbl>
          </a:graphicData>
        </a:graphic>
      </p:graphicFrame>
      <p:graphicFrame>
        <p:nvGraphicFramePr>
          <p:cNvPr id="25" name="表 24"/>
          <p:cNvGraphicFramePr>
            <a:graphicFrameLocks noGrp="1"/>
          </p:cNvGraphicFramePr>
          <p:nvPr>
            <p:extLst/>
          </p:nvPr>
        </p:nvGraphicFramePr>
        <p:xfrm>
          <a:off x="3827919" y="5518281"/>
          <a:ext cx="1041400" cy="932795"/>
        </p:xfrm>
        <a:graphic>
          <a:graphicData uri="http://schemas.openxmlformats.org/drawingml/2006/table">
            <a:tbl>
              <a:tblPr firstRow="1" bandRow="1">
                <a:tableStyleId>{5940675A-B579-460E-94D1-54222C63F5DA}</a:tableStyleId>
              </a:tblPr>
              <a:tblGrid>
                <a:gridCol w="208280">
                  <a:extLst>
                    <a:ext uri="{9D8B030D-6E8A-4147-A177-3AD203B41FA5}">
                      <a16:colId xmlns="" xmlns:a16="http://schemas.microsoft.com/office/drawing/2014/main" val="20000"/>
                    </a:ext>
                  </a:extLst>
                </a:gridCol>
                <a:gridCol w="208280">
                  <a:extLst>
                    <a:ext uri="{9D8B030D-6E8A-4147-A177-3AD203B41FA5}">
                      <a16:colId xmlns="" xmlns:a16="http://schemas.microsoft.com/office/drawing/2014/main" val="20001"/>
                    </a:ext>
                  </a:extLst>
                </a:gridCol>
                <a:gridCol w="208280">
                  <a:extLst>
                    <a:ext uri="{9D8B030D-6E8A-4147-A177-3AD203B41FA5}">
                      <a16:colId xmlns="" xmlns:a16="http://schemas.microsoft.com/office/drawing/2014/main" val="20002"/>
                    </a:ext>
                  </a:extLst>
                </a:gridCol>
                <a:gridCol w="208280">
                  <a:extLst>
                    <a:ext uri="{9D8B030D-6E8A-4147-A177-3AD203B41FA5}">
                      <a16:colId xmlns="" xmlns:a16="http://schemas.microsoft.com/office/drawing/2014/main" val="20003"/>
                    </a:ext>
                  </a:extLst>
                </a:gridCol>
                <a:gridCol w="208280">
                  <a:extLst>
                    <a:ext uri="{9D8B030D-6E8A-4147-A177-3AD203B41FA5}">
                      <a16:colId xmlns="" xmlns:a16="http://schemas.microsoft.com/office/drawing/2014/main" val="20004"/>
                    </a:ext>
                  </a:extLst>
                </a:gridCol>
              </a:tblGrid>
              <a:tr h="186559">
                <a:tc>
                  <a:txBody>
                    <a:bodyPr/>
                    <a:lstStyle/>
                    <a:p>
                      <a:endParaRPr kumimoji="1" lang="en-US" altLang="ja-JP" sz="600" dirty="0"/>
                    </a:p>
                  </a:txBody>
                  <a:tcPr>
                    <a:noFill/>
                  </a:tcPr>
                </a:tc>
                <a:tc>
                  <a:txBody>
                    <a:bodyPr/>
                    <a:lstStyle/>
                    <a:p>
                      <a:endParaRPr kumimoji="1" lang="ja-JP" altLang="en-US" sz="600" dirty="0"/>
                    </a:p>
                  </a:txBody>
                  <a:tcPr>
                    <a:noFill/>
                  </a:tcPr>
                </a:tc>
                <a:tc>
                  <a:txBody>
                    <a:bodyPr/>
                    <a:lstStyle/>
                    <a:p>
                      <a:endParaRPr kumimoji="1" lang="ja-JP" altLang="en-US" sz="600" dirty="0">
                        <a:solidFill>
                          <a:schemeClr val="accent6">
                            <a:lumMod val="20000"/>
                            <a:lumOff val="80000"/>
                          </a:schemeClr>
                        </a:solidFill>
                      </a:endParaRPr>
                    </a:p>
                  </a:txBody>
                  <a:tcPr>
                    <a:noFill/>
                  </a:tcPr>
                </a:tc>
                <a:tc>
                  <a:txBody>
                    <a:bodyPr/>
                    <a:lstStyle/>
                    <a:p>
                      <a:endParaRPr kumimoji="1" lang="ja-JP" altLang="en-US" sz="600" dirty="0">
                        <a:solidFill>
                          <a:schemeClr val="accent6">
                            <a:lumMod val="20000"/>
                            <a:lumOff val="80000"/>
                          </a:schemeClr>
                        </a:solidFill>
                      </a:endParaRPr>
                    </a:p>
                  </a:txBody>
                  <a:tcPr>
                    <a:noFill/>
                  </a:tcPr>
                </a:tc>
                <a:tc>
                  <a:txBody>
                    <a:bodyPr/>
                    <a:lstStyle/>
                    <a:p>
                      <a:endParaRPr kumimoji="1" lang="ja-JP" altLang="en-US" sz="600" dirty="0">
                        <a:solidFill>
                          <a:schemeClr val="accent6">
                            <a:lumMod val="20000"/>
                            <a:lumOff val="80000"/>
                          </a:schemeClr>
                        </a:solidFill>
                      </a:endParaRPr>
                    </a:p>
                  </a:txBody>
                  <a:tcPr>
                    <a:noFill/>
                  </a:tcPr>
                </a:tc>
                <a:extLst>
                  <a:ext uri="{0D108BD9-81ED-4DB2-BD59-A6C34878D82A}">
                    <a16:rowId xmlns="" xmlns:a16="http://schemas.microsoft.com/office/drawing/2014/main" val="10000"/>
                  </a:ext>
                </a:extLst>
              </a:tr>
              <a:tr h="186559">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solidFill>
                          <a:schemeClr val="accent6">
                            <a:lumMod val="20000"/>
                            <a:lumOff val="80000"/>
                          </a:schemeClr>
                        </a:solidFill>
                      </a:endParaRPr>
                    </a:p>
                  </a:txBody>
                  <a:tcPr>
                    <a:noFill/>
                  </a:tcPr>
                </a:tc>
                <a:tc>
                  <a:txBody>
                    <a:bodyPr/>
                    <a:lstStyle/>
                    <a:p>
                      <a:endParaRPr kumimoji="1" lang="ja-JP" altLang="en-US" sz="600" dirty="0">
                        <a:solidFill>
                          <a:schemeClr val="accent6">
                            <a:lumMod val="20000"/>
                            <a:lumOff val="80000"/>
                          </a:schemeClr>
                        </a:solidFill>
                      </a:endParaRPr>
                    </a:p>
                  </a:txBody>
                  <a:tcPr>
                    <a:noFill/>
                  </a:tcPr>
                </a:tc>
                <a:tc>
                  <a:txBody>
                    <a:bodyPr/>
                    <a:lstStyle/>
                    <a:p>
                      <a:endParaRPr kumimoji="1" lang="ja-JP" altLang="en-US" sz="600" dirty="0">
                        <a:solidFill>
                          <a:schemeClr val="accent6">
                            <a:lumMod val="20000"/>
                            <a:lumOff val="80000"/>
                          </a:schemeClr>
                        </a:solidFill>
                      </a:endParaRPr>
                    </a:p>
                  </a:txBody>
                  <a:tcPr>
                    <a:noFill/>
                  </a:tcPr>
                </a:tc>
                <a:extLst>
                  <a:ext uri="{0D108BD9-81ED-4DB2-BD59-A6C34878D82A}">
                    <a16:rowId xmlns="" xmlns:a16="http://schemas.microsoft.com/office/drawing/2014/main" val="10001"/>
                  </a:ext>
                </a:extLst>
              </a:tr>
              <a:tr h="186559">
                <a:tc>
                  <a:txBody>
                    <a:bodyPr/>
                    <a:lstStyle/>
                    <a:p>
                      <a:endParaRPr kumimoji="1" lang="ja-JP" altLang="en-US" sz="600" dirty="0"/>
                    </a:p>
                  </a:txBody>
                  <a:tcPr>
                    <a:noFill/>
                  </a:tcPr>
                </a:tc>
                <a:tc>
                  <a:txBody>
                    <a:bodyPr/>
                    <a:lstStyle/>
                    <a:p>
                      <a:endParaRPr kumimoji="1" lang="ja-JP" altLang="en-US" sz="600" dirty="0"/>
                    </a:p>
                  </a:txBody>
                  <a:tcPr>
                    <a:noFill/>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extLst>
                  <a:ext uri="{0D108BD9-81ED-4DB2-BD59-A6C34878D82A}">
                    <a16:rowId xmlns="" xmlns:a16="http://schemas.microsoft.com/office/drawing/2014/main" val="10002"/>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extLst>
                  <a:ext uri="{0D108BD9-81ED-4DB2-BD59-A6C34878D82A}">
                    <a16:rowId xmlns="" xmlns:a16="http://schemas.microsoft.com/office/drawing/2014/main" val="10003"/>
                  </a:ext>
                </a:extLst>
              </a:tr>
              <a:tr h="186559">
                <a:tc>
                  <a:txBody>
                    <a:bodyPr/>
                    <a:lstStyle/>
                    <a:p>
                      <a:endParaRPr kumimoji="1" lang="ja-JP" altLang="en-US" sz="600" dirty="0"/>
                    </a:p>
                  </a:txBody>
                  <a:tcPr/>
                </a:tc>
                <a:tc>
                  <a:txBody>
                    <a:bodyPr/>
                    <a:lstStyle/>
                    <a:p>
                      <a:endParaRPr kumimoji="1" lang="ja-JP" altLang="en-US" sz="600" dirty="0"/>
                    </a:p>
                  </a:txBody>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tc>
                  <a:txBody>
                    <a:bodyPr/>
                    <a:lstStyle/>
                    <a:p>
                      <a:endParaRPr kumimoji="1" lang="ja-JP" altLang="en-US" sz="600" dirty="0">
                        <a:solidFill>
                          <a:srgbClr val="FFCCFF"/>
                        </a:solidFill>
                      </a:endParaRPr>
                    </a:p>
                  </a:txBody>
                  <a:tcPr>
                    <a:solidFill>
                      <a:srgbClr val="FFCCFF"/>
                    </a:solidFill>
                  </a:tcPr>
                </a:tc>
                <a:extLst>
                  <a:ext uri="{0D108BD9-81ED-4DB2-BD59-A6C34878D82A}">
                    <a16:rowId xmlns="" xmlns:a16="http://schemas.microsoft.com/office/drawing/2014/main" val="10004"/>
                  </a:ext>
                </a:extLst>
              </a:tr>
            </a:tbl>
          </a:graphicData>
        </a:graphic>
      </p:graphicFrame>
      <p:sp>
        <p:nvSpPr>
          <p:cNvPr id="26" name="テキスト ボックス 25"/>
          <p:cNvSpPr txBox="1"/>
          <p:nvPr/>
        </p:nvSpPr>
        <p:spPr>
          <a:xfrm>
            <a:off x="4872274" y="5630654"/>
            <a:ext cx="443060" cy="523220"/>
          </a:xfrm>
          <a:prstGeom prst="rect">
            <a:avLst/>
          </a:prstGeom>
          <a:noFill/>
        </p:spPr>
        <p:txBody>
          <a:bodyPr wrap="square" rtlCol="0">
            <a:spAutoFit/>
          </a:bodyPr>
          <a:lstStyle/>
          <a:p>
            <a:r>
              <a:rPr lang="ja-JP" altLang="en-US" sz="2800" dirty="0">
                <a:solidFill>
                  <a:prstClr val="black"/>
                </a:solidFill>
              </a:rPr>
              <a:t>＊</a:t>
            </a:r>
          </a:p>
        </p:txBody>
      </p:sp>
      <p:graphicFrame>
        <p:nvGraphicFramePr>
          <p:cNvPr id="27" name="表 26"/>
          <p:cNvGraphicFramePr>
            <a:graphicFrameLocks noGrp="1"/>
          </p:cNvGraphicFramePr>
          <p:nvPr>
            <p:extLst/>
          </p:nvPr>
        </p:nvGraphicFramePr>
        <p:xfrm>
          <a:off x="7036536" y="4859708"/>
          <a:ext cx="821280" cy="881728"/>
        </p:xfrm>
        <a:graphic>
          <a:graphicData uri="http://schemas.openxmlformats.org/drawingml/2006/table">
            <a:tbl>
              <a:tblPr firstRow="1" bandRow="1">
                <a:tableStyleId>{5940675A-B579-460E-94D1-54222C63F5DA}</a:tableStyleId>
              </a:tblPr>
              <a:tblGrid>
                <a:gridCol w="410640">
                  <a:extLst>
                    <a:ext uri="{9D8B030D-6E8A-4147-A177-3AD203B41FA5}">
                      <a16:colId xmlns="" xmlns:a16="http://schemas.microsoft.com/office/drawing/2014/main" val="20000"/>
                    </a:ext>
                  </a:extLst>
                </a:gridCol>
                <a:gridCol w="410640">
                  <a:extLst>
                    <a:ext uri="{9D8B030D-6E8A-4147-A177-3AD203B41FA5}">
                      <a16:colId xmlns="" xmlns:a16="http://schemas.microsoft.com/office/drawing/2014/main" val="20001"/>
                    </a:ext>
                  </a:extLst>
                </a:gridCol>
              </a:tblGrid>
              <a:tr h="440864">
                <a:tc>
                  <a:txBody>
                    <a:bodyPr/>
                    <a:lstStyle/>
                    <a:p>
                      <a:endParaRPr kumimoji="1" lang="en-US" altLang="ja-JP" sz="600" dirty="0"/>
                    </a:p>
                  </a:txBody>
                  <a:tcPr>
                    <a:solidFill>
                      <a:schemeClr val="accent5">
                        <a:lumMod val="20000"/>
                        <a:lumOff val="80000"/>
                      </a:schemeClr>
                    </a:solidFill>
                  </a:tcPr>
                </a:tc>
                <a:tc>
                  <a:txBody>
                    <a:bodyPr/>
                    <a:lstStyle/>
                    <a:p>
                      <a:endParaRPr kumimoji="1" lang="ja-JP" altLang="en-US" sz="600" dirty="0"/>
                    </a:p>
                  </a:txBody>
                  <a:tcPr>
                    <a:solidFill>
                      <a:schemeClr val="accent6">
                        <a:lumMod val="20000"/>
                        <a:lumOff val="80000"/>
                      </a:schemeClr>
                    </a:solidFill>
                  </a:tcPr>
                </a:tc>
                <a:extLst>
                  <a:ext uri="{0D108BD9-81ED-4DB2-BD59-A6C34878D82A}">
                    <a16:rowId xmlns="" xmlns:a16="http://schemas.microsoft.com/office/drawing/2014/main" val="10000"/>
                  </a:ext>
                </a:extLst>
              </a:tr>
              <a:tr h="440864">
                <a:tc>
                  <a:txBody>
                    <a:bodyPr/>
                    <a:lstStyle/>
                    <a:p>
                      <a:endParaRPr kumimoji="1" lang="ja-JP" altLang="en-US" sz="600" dirty="0"/>
                    </a:p>
                  </a:txBody>
                  <a:tcPr>
                    <a:solidFill>
                      <a:schemeClr val="accent4">
                        <a:lumMod val="20000"/>
                        <a:lumOff val="80000"/>
                      </a:schemeClr>
                    </a:solidFill>
                  </a:tcPr>
                </a:tc>
                <a:tc>
                  <a:txBody>
                    <a:bodyPr/>
                    <a:lstStyle/>
                    <a:p>
                      <a:endParaRPr kumimoji="1" lang="ja-JP" altLang="en-US" sz="600" dirty="0"/>
                    </a:p>
                  </a:txBody>
                  <a:tcPr>
                    <a:solidFill>
                      <a:srgbClr val="FFCCFF"/>
                    </a:solidFill>
                  </a:tcPr>
                </a:tc>
                <a:extLst>
                  <a:ext uri="{0D108BD9-81ED-4DB2-BD59-A6C34878D82A}">
                    <a16:rowId xmlns="" xmlns:a16="http://schemas.microsoft.com/office/drawing/2014/main" val="10001"/>
                  </a:ext>
                </a:extLst>
              </a:tr>
            </a:tbl>
          </a:graphicData>
        </a:graphic>
      </p:graphicFrame>
      <p:sp>
        <p:nvSpPr>
          <p:cNvPr id="28" name="右矢印 27"/>
          <p:cNvSpPr/>
          <p:nvPr/>
        </p:nvSpPr>
        <p:spPr>
          <a:xfrm>
            <a:off x="6278252" y="5010536"/>
            <a:ext cx="556181" cy="54974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ボックス 28"/>
          <p:cNvSpPr txBox="1"/>
          <p:nvPr/>
        </p:nvSpPr>
        <p:spPr>
          <a:xfrm>
            <a:off x="553235" y="3685881"/>
            <a:ext cx="7120183" cy="369332"/>
          </a:xfrm>
          <a:prstGeom prst="rect">
            <a:avLst/>
          </a:prstGeom>
          <a:noFill/>
        </p:spPr>
        <p:txBody>
          <a:bodyPr wrap="square" rtlCol="0">
            <a:spAutoFit/>
          </a:bodyPr>
          <a:lstStyle/>
          <a:p>
            <a:r>
              <a:rPr lang="ja-JP" altLang="en-US" dirty="0">
                <a:solidFill>
                  <a:prstClr val="black"/>
                </a:solidFill>
              </a:rPr>
              <a:t>例：</a:t>
            </a:r>
            <a:r>
              <a:rPr lang="en-US" altLang="ja-JP" dirty="0">
                <a:solidFill>
                  <a:prstClr val="black"/>
                </a:solidFill>
              </a:rPr>
              <a:t>5×5</a:t>
            </a:r>
            <a:r>
              <a:rPr lang="ja-JP" altLang="en-US" dirty="0">
                <a:solidFill>
                  <a:prstClr val="black"/>
                </a:solidFill>
              </a:rPr>
              <a:t>画層へのストライド</a:t>
            </a:r>
            <a:r>
              <a:rPr lang="en-US" altLang="ja-JP" dirty="0">
                <a:solidFill>
                  <a:prstClr val="black"/>
                </a:solidFill>
              </a:rPr>
              <a:t>S=2</a:t>
            </a:r>
            <a:r>
              <a:rPr lang="ja-JP" altLang="en-US" dirty="0" err="1">
                <a:solidFill>
                  <a:prstClr val="black"/>
                </a:solidFill>
              </a:rPr>
              <a:t>での</a:t>
            </a:r>
            <a:r>
              <a:rPr lang="en-US" altLang="ja-JP" dirty="0">
                <a:solidFill>
                  <a:prstClr val="black"/>
                </a:solidFill>
              </a:rPr>
              <a:t>3×3</a:t>
            </a:r>
            <a:r>
              <a:rPr lang="ja-JP" altLang="en-US" dirty="0">
                <a:solidFill>
                  <a:prstClr val="black"/>
                </a:solidFill>
              </a:rPr>
              <a:t>フィルタの畳み込み</a:t>
            </a:r>
          </a:p>
        </p:txBody>
      </p:sp>
      <p:sp>
        <p:nvSpPr>
          <p:cNvPr id="30" name="テキスト ボックス 29"/>
          <p:cNvSpPr txBox="1"/>
          <p:nvPr/>
        </p:nvSpPr>
        <p:spPr>
          <a:xfrm>
            <a:off x="5426637" y="2065967"/>
            <a:ext cx="3432740" cy="369332"/>
          </a:xfrm>
          <a:prstGeom prst="rect">
            <a:avLst/>
          </a:prstGeom>
          <a:noFill/>
        </p:spPr>
        <p:txBody>
          <a:bodyPr wrap="square" rtlCol="0">
            <a:spAutoFit/>
          </a:bodyPr>
          <a:lstStyle/>
          <a:p>
            <a:r>
              <a:rPr lang="ja-JP" altLang="en-US" dirty="0">
                <a:solidFill>
                  <a:prstClr val="black"/>
                </a:solidFill>
              </a:rPr>
              <a:t>畳み込み後の画像サイズは</a:t>
            </a:r>
            <a:endParaRPr lang="en-US" altLang="ja-JP" dirty="0">
              <a:solidFill>
                <a:prstClr val="black"/>
              </a:solidFill>
            </a:endParaRPr>
          </a:p>
        </p:txBody>
      </p:sp>
      <p:grpSp>
        <p:nvGrpSpPr>
          <p:cNvPr id="48" name="グループ化 47"/>
          <p:cNvGrpSpPr/>
          <p:nvPr/>
        </p:nvGrpSpPr>
        <p:grpSpPr>
          <a:xfrm>
            <a:off x="5636051" y="2413011"/>
            <a:ext cx="3274672" cy="690186"/>
            <a:chOff x="5652351" y="2302607"/>
            <a:chExt cx="3274672" cy="690186"/>
          </a:xfrm>
        </p:grpSpPr>
        <p:grpSp>
          <p:nvGrpSpPr>
            <p:cNvPr id="39" name="グループ化 38"/>
            <p:cNvGrpSpPr/>
            <p:nvPr/>
          </p:nvGrpSpPr>
          <p:grpSpPr>
            <a:xfrm>
              <a:off x="5652351" y="2309567"/>
              <a:ext cx="1494540" cy="683226"/>
              <a:chOff x="5652351" y="2309567"/>
              <a:chExt cx="1494540" cy="683226"/>
            </a:xfrm>
          </p:grpSpPr>
          <p:grpSp>
            <p:nvGrpSpPr>
              <p:cNvPr id="34" name="グループ化 33"/>
              <p:cNvGrpSpPr/>
              <p:nvPr/>
            </p:nvGrpSpPr>
            <p:grpSpPr>
              <a:xfrm>
                <a:off x="5652351" y="2396117"/>
                <a:ext cx="1163229" cy="596676"/>
                <a:chOff x="5578208" y="2579343"/>
                <a:chExt cx="1163229" cy="596676"/>
              </a:xfrm>
            </p:grpSpPr>
            <p:pic>
              <p:nvPicPr>
                <p:cNvPr id="31" name="図 30"/>
                <p:cNvPicPr>
                  <a:picLocks noChangeAspect="1"/>
                </p:cNvPicPr>
                <p:nvPr/>
              </p:nvPicPr>
              <p:blipFill>
                <a:blip r:embed="rId3"/>
                <a:stretch>
                  <a:fillRect/>
                </a:stretch>
              </p:blipFill>
              <p:spPr>
                <a:xfrm>
                  <a:off x="5578208" y="2579343"/>
                  <a:ext cx="298338" cy="596676"/>
                </a:xfrm>
                <a:prstGeom prst="rect">
                  <a:avLst/>
                </a:prstGeom>
              </p:spPr>
            </p:pic>
            <p:pic>
              <p:nvPicPr>
                <p:cNvPr id="32" name="図 31"/>
                <p:cNvPicPr>
                  <a:picLocks noChangeAspect="1"/>
                </p:cNvPicPr>
                <p:nvPr/>
              </p:nvPicPr>
              <p:blipFill>
                <a:blip r:embed="rId4"/>
                <a:stretch>
                  <a:fillRect/>
                </a:stretch>
              </p:blipFill>
              <p:spPr>
                <a:xfrm>
                  <a:off x="6441660" y="2636719"/>
                  <a:ext cx="299777" cy="479643"/>
                </a:xfrm>
                <a:prstGeom prst="rect">
                  <a:avLst/>
                </a:prstGeom>
              </p:spPr>
            </p:pic>
            <mc:AlternateContent xmlns:mc="http://schemas.openxmlformats.org/markup-compatibility/2006" xmlns:a14="http://schemas.microsoft.com/office/drawing/2010/main">
              <mc:Choice Requires="a14">
                <p:sp>
                  <p:nvSpPr>
                    <p:cNvPr id="33" name="テキスト ボックス 32"/>
                    <p:cNvSpPr txBox="1"/>
                    <p:nvPr/>
                  </p:nvSpPr>
                  <p:spPr>
                    <a:xfrm>
                      <a:off x="5812805" y="2579343"/>
                      <a:ext cx="659861"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en-US" altLang="ja-JP" sz="1600" i="1" smtClean="0">
                                    <a:solidFill>
                                      <a:prstClr val="black"/>
                                    </a:solidFill>
                                    <a:latin typeface="Cambria Math" panose="02040503050406030204" pitchFamily="18" charset="0"/>
                                  </a:rPr>
                                  <m:t>𝑊</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𝐻</m:t>
                                </m:r>
                              </m:num>
                              <m:den>
                                <m:r>
                                  <a:rPr lang="en-US" altLang="ja-JP" sz="1600" i="1" smtClean="0">
                                    <a:solidFill>
                                      <a:prstClr val="black"/>
                                    </a:solidFill>
                                    <a:latin typeface="Cambria Math" panose="02040503050406030204" pitchFamily="18" charset="0"/>
                                  </a:rPr>
                                  <m:t>𝑆</m:t>
                                </m:r>
                              </m:den>
                            </m:f>
                          </m:oMath>
                        </m:oMathPara>
                      </a14:m>
                      <a:endParaRPr lang="ja-JP" altLang="en-US" sz="1600" dirty="0">
                        <a:solidFill>
                          <a:prstClr val="black"/>
                        </a:solidFill>
                      </a:endParaRP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5812805" y="2579343"/>
                      <a:ext cx="659861" cy="461088"/>
                    </a:xfrm>
                    <a:prstGeom prst="rect">
                      <a:avLst/>
                    </a:prstGeom>
                    <a:blipFill rotWithShape="0">
                      <a:blip r:embed="rId5"/>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35" name="テキスト ボックス 34"/>
                  <p:cNvSpPr txBox="1"/>
                  <p:nvPr/>
                </p:nvSpPr>
                <p:spPr>
                  <a:xfrm>
                    <a:off x="6781406" y="2489173"/>
                    <a:ext cx="365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6781406" y="2489173"/>
                    <a:ext cx="365485" cy="276999"/>
                  </a:xfrm>
                  <a:prstGeom prst="rect">
                    <a:avLst/>
                  </a:prstGeom>
                  <a:blipFill rotWithShape="0">
                    <a:blip r:embed="rId6"/>
                    <a:stretch>
                      <a:fillRect l="-11667" r="-15000" b="-10870"/>
                    </a:stretch>
                  </a:blipFill>
                </p:spPr>
                <p:txBody>
                  <a:bodyPr/>
                  <a:lstStyle/>
                  <a:p>
                    <a:r>
                      <a:rPr lang="ja-JP" altLang="en-US">
                        <a:noFill/>
                      </a:rPr>
                      <a:t> </a:t>
                    </a:r>
                  </a:p>
                </p:txBody>
              </p:sp>
            </mc:Fallback>
          </mc:AlternateContent>
          <p:sp>
            <p:nvSpPr>
              <p:cNvPr id="36" name="左大かっこ 35"/>
              <p:cNvSpPr/>
              <p:nvPr/>
            </p:nvSpPr>
            <p:spPr>
              <a:xfrm>
                <a:off x="5652351" y="2309567"/>
                <a:ext cx="45719" cy="68322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7" name="右大かっこ 36"/>
              <p:cNvSpPr/>
              <p:nvPr/>
            </p:nvSpPr>
            <p:spPr>
              <a:xfrm>
                <a:off x="7101172" y="2309567"/>
                <a:ext cx="45719" cy="6832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sp>
          <p:nvSpPr>
            <p:cNvPr id="38" name="テキスト ボックス 37"/>
            <p:cNvSpPr txBox="1"/>
            <p:nvPr/>
          </p:nvSpPr>
          <p:spPr>
            <a:xfrm>
              <a:off x="7122282" y="2502166"/>
              <a:ext cx="216817" cy="369332"/>
            </a:xfrm>
            <a:prstGeom prst="rect">
              <a:avLst/>
            </a:prstGeom>
            <a:noFill/>
          </p:spPr>
          <p:txBody>
            <a:bodyPr wrap="square" rtlCol="0">
              <a:spAutoFit/>
            </a:bodyPr>
            <a:lstStyle/>
            <a:p>
              <a:r>
                <a:rPr lang="en-US" altLang="ja-JP" dirty="0">
                  <a:solidFill>
                    <a:prstClr val="black"/>
                  </a:solidFill>
                </a:rPr>
                <a:t>×</a:t>
              </a:r>
              <a:endParaRPr lang="ja-JP" altLang="en-US" dirty="0">
                <a:solidFill>
                  <a:prstClr val="black"/>
                </a:solidFill>
              </a:endParaRPr>
            </a:p>
          </p:txBody>
        </p:sp>
        <p:grpSp>
          <p:nvGrpSpPr>
            <p:cNvPr id="40" name="グループ化 39"/>
            <p:cNvGrpSpPr/>
            <p:nvPr/>
          </p:nvGrpSpPr>
          <p:grpSpPr>
            <a:xfrm>
              <a:off x="7432483" y="2302607"/>
              <a:ext cx="1494540" cy="683226"/>
              <a:chOff x="5652351" y="2309567"/>
              <a:chExt cx="1494540" cy="683226"/>
            </a:xfrm>
          </p:grpSpPr>
          <p:grpSp>
            <p:nvGrpSpPr>
              <p:cNvPr id="41" name="グループ化 40"/>
              <p:cNvGrpSpPr/>
              <p:nvPr/>
            </p:nvGrpSpPr>
            <p:grpSpPr>
              <a:xfrm>
                <a:off x="5652351" y="2396117"/>
                <a:ext cx="1163229" cy="596676"/>
                <a:chOff x="5578208" y="2579343"/>
                <a:chExt cx="1163229" cy="596676"/>
              </a:xfrm>
            </p:grpSpPr>
            <p:pic>
              <p:nvPicPr>
                <p:cNvPr id="45" name="図 44"/>
                <p:cNvPicPr>
                  <a:picLocks noChangeAspect="1"/>
                </p:cNvPicPr>
                <p:nvPr/>
              </p:nvPicPr>
              <p:blipFill>
                <a:blip r:embed="rId3"/>
                <a:stretch>
                  <a:fillRect/>
                </a:stretch>
              </p:blipFill>
              <p:spPr>
                <a:xfrm>
                  <a:off x="5578208" y="2579343"/>
                  <a:ext cx="298338" cy="596676"/>
                </a:xfrm>
                <a:prstGeom prst="rect">
                  <a:avLst/>
                </a:prstGeom>
              </p:spPr>
            </p:pic>
            <p:pic>
              <p:nvPicPr>
                <p:cNvPr id="46" name="図 45"/>
                <p:cNvPicPr>
                  <a:picLocks noChangeAspect="1"/>
                </p:cNvPicPr>
                <p:nvPr/>
              </p:nvPicPr>
              <p:blipFill>
                <a:blip r:embed="rId4"/>
                <a:stretch>
                  <a:fillRect/>
                </a:stretch>
              </p:blipFill>
              <p:spPr>
                <a:xfrm>
                  <a:off x="6441660" y="2636719"/>
                  <a:ext cx="299777" cy="479643"/>
                </a:xfrm>
                <a:prstGeom prst="rect">
                  <a:avLst/>
                </a:prstGeom>
              </p:spPr>
            </p:pic>
            <mc:AlternateContent xmlns:mc="http://schemas.openxmlformats.org/markup-compatibility/2006" xmlns:a14="http://schemas.microsoft.com/office/drawing/2010/main">
              <mc:Choice Requires="a14">
                <p:sp>
                  <p:nvSpPr>
                    <p:cNvPr id="47" name="テキスト ボックス 46"/>
                    <p:cNvSpPr txBox="1"/>
                    <p:nvPr/>
                  </p:nvSpPr>
                  <p:spPr>
                    <a:xfrm>
                      <a:off x="5812805" y="2579343"/>
                      <a:ext cx="659861" cy="4610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en-US" altLang="ja-JP" sz="1600" i="1" smtClean="0">
                                    <a:solidFill>
                                      <a:prstClr val="black"/>
                                    </a:solidFill>
                                    <a:latin typeface="Cambria Math" panose="02040503050406030204" pitchFamily="18" charset="0"/>
                                  </a:rPr>
                                  <m:t>𝑊</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𝐻</m:t>
                                </m:r>
                              </m:num>
                              <m:den>
                                <m:r>
                                  <a:rPr lang="en-US" altLang="ja-JP" sz="1600" i="1" smtClean="0">
                                    <a:solidFill>
                                      <a:prstClr val="black"/>
                                    </a:solidFill>
                                    <a:latin typeface="Cambria Math" panose="02040503050406030204" pitchFamily="18" charset="0"/>
                                  </a:rPr>
                                  <m:t>𝑆</m:t>
                                </m:r>
                              </m:den>
                            </m:f>
                          </m:oMath>
                        </m:oMathPara>
                      </a14:m>
                      <a:endParaRPr lang="ja-JP" altLang="en-US" sz="1600" dirty="0">
                        <a:solidFill>
                          <a:prstClr val="black"/>
                        </a:solidFill>
                      </a:endParaRPr>
                    </a:p>
                  </p:txBody>
                </p:sp>
              </mc:Choice>
              <mc:Fallback xmlns="">
                <p:sp>
                  <p:nvSpPr>
                    <p:cNvPr id="47" name="テキスト ボックス 46"/>
                    <p:cNvSpPr txBox="1">
                      <a:spLocks noRot="1" noChangeAspect="1" noMove="1" noResize="1" noEditPoints="1" noAdjustHandles="1" noChangeArrowheads="1" noChangeShapeType="1" noTextEdit="1"/>
                    </p:cNvSpPr>
                    <p:nvPr/>
                  </p:nvSpPr>
                  <p:spPr>
                    <a:xfrm>
                      <a:off x="5812805" y="2579343"/>
                      <a:ext cx="659861" cy="461088"/>
                    </a:xfrm>
                    <a:prstGeom prst="rect">
                      <a:avLst/>
                    </a:prstGeom>
                    <a:blipFill rotWithShape="0">
                      <a:blip r:embed="rId7"/>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2" name="テキスト ボックス 41"/>
                  <p:cNvSpPr txBox="1"/>
                  <p:nvPr/>
                </p:nvSpPr>
                <p:spPr>
                  <a:xfrm>
                    <a:off x="6781406" y="2489173"/>
                    <a:ext cx="365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42" name="テキスト ボックス 41"/>
                  <p:cNvSpPr txBox="1">
                    <a:spLocks noRot="1" noChangeAspect="1" noMove="1" noResize="1" noEditPoints="1" noAdjustHandles="1" noChangeArrowheads="1" noChangeShapeType="1" noTextEdit="1"/>
                  </p:cNvSpPr>
                  <p:nvPr/>
                </p:nvSpPr>
                <p:spPr>
                  <a:xfrm>
                    <a:off x="6781406" y="2489173"/>
                    <a:ext cx="365485" cy="276999"/>
                  </a:xfrm>
                  <a:prstGeom prst="rect">
                    <a:avLst/>
                  </a:prstGeom>
                  <a:blipFill rotWithShape="0">
                    <a:blip r:embed="rId8"/>
                    <a:stretch>
                      <a:fillRect l="-11667" r="-15000" b="-10870"/>
                    </a:stretch>
                  </a:blipFill>
                </p:spPr>
                <p:txBody>
                  <a:bodyPr/>
                  <a:lstStyle/>
                  <a:p>
                    <a:r>
                      <a:rPr lang="ja-JP" altLang="en-US">
                        <a:noFill/>
                      </a:rPr>
                      <a:t> </a:t>
                    </a:r>
                  </a:p>
                </p:txBody>
              </p:sp>
            </mc:Fallback>
          </mc:AlternateContent>
          <p:sp>
            <p:nvSpPr>
              <p:cNvPr id="43" name="左大かっこ 42"/>
              <p:cNvSpPr/>
              <p:nvPr/>
            </p:nvSpPr>
            <p:spPr>
              <a:xfrm>
                <a:off x="5652351" y="2309567"/>
                <a:ext cx="45719" cy="68322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44" name="右大かっこ 43"/>
              <p:cNvSpPr/>
              <p:nvPr/>
            </p:nvSpPr>
            <p:spPr>
              <a:xfrm>
                <a:off x="7101172" y="2309567"/>
                <a:ext cx="45719" cy="6832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p:grpSp>
        <p:nvGrpSpPr>
          <p:cNvPr id="55" name="グループ化 54"/>
          <p:cNvGrpSpPr/>
          <p:nvPr/>
        </p:nvGrpSpPr>
        <p:grpSpPr>
          <a:xfrm>
            <a:off x="5315334" y="3201508"/>
            <a:ext cx="3526569" cy="378419"/>
            <a:chOff x="5315334" y="3201508"/>
            <a:chExt cx="3526569" cy="378419"/>
          </a:xfrm>
        </p:grpSpPr>
        <p:grpSp>
          <p:nvGrpSpPr>
            <p:cNvPr id="53" name="グループ化 52"/>
            <p:cNvGrpSpPr/>
            <p:nvPr/>
          </p:nvGrpSpPr>
          <p:grpSpPr>
            <a:xfrm>
              <a:off x="5619477" y="3201508"/>
              <a:ext cx="3222426" cy="378419"/>
              <a:chOff x="5888880" y="3229427"/>
              <a:chExt cx="3222426" cy="378419"/>
            </a:xfrm>
          </p:grpSpPr>
          <p:pic>
            <p:nvPicPr>
              <p:cNvPr id="49" name="図 48"/>
              <p:cNvPicPr>
                <a:picLocks noChangeAspect="1"/>
              </p:cNvPicPr>
              <p:nvPr/>
            </p:nvPicPr>
            <p:blipFill>
              <a:blip r:embed="rId3"/>
              <a:stretch>
                <a:fillRect/>
              </a:stretch>
            </p:blipFill>
            <p:spPr>
              <a:xfrm>
                <a:off x="5888880" y="3253777"/>
                <a:ext cx="177035" cy="354069"/>
              </a:xfrm>
              <a:prstGeom prst="rect">
                <a:avLst/>
              </a:prstGeom>
            </p:spPr>
          </p:pic>
          <p:pic>
            <p:nvPicPr>
              <p:cNvPr id="50" name="図 49"/>
              <p:cNvPicPr>
                <a:picLocks noChangeAspect="1"/>
              </p:cNvPicPr>
              <p:nvPr/>
            </p:nvPicPr>
            <p:blipFill>
              <a:blip r:embed="rId4"/>
              <a:stretch>
                <a:fillRect/>
              </a:stretch>
            </p:blipFill>
            <p:spPr>
              <a:xfrm>
                <a:off x="6212265" y="3254967"/>
                <a:ext cx="197962" cy="316739"/>
              </a:xfrm>
              <a:prstGeom prst="rect">
                <a:avLst/>
              </a:prstGeom>
            </p:spPr>
          </p:pic>
          <mc:AlternateContent xmlns:mc="http://schemas.openxmlformats.org/markup-compatibility/2006" xmlns:a14="http://schemas.microsoft.com/office/drawing/2010/main">
            <mc:Choice Requires="a14">
              <p:sp>
                <p:nvSpPr>
                  <p:cNvPr id="51" name="テキスト ボックス 50"/>
                  <p:cNvSpPr txBox="1"/>
                  <p:nvPr/>
                </p:nvSpPr>
                <p:spPr>
                  <a:xfrm>
                    <a:off x="6034339" y="3229427"/>
                    <a:ext cx="194540"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𝑥</m:t>
                          </m:r>
                        </m:oMath>
                      </m:oMathPara>
                    </a14:m>
                    <a:endParaRPr lang="ja-JP" altLang="en-US" dirty="0">
                      <a:solidFill>
                        <a:prstClr val="black"/>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a:off x="6034339" y="3229427"/>
                    <a:ext cx="194540" cy="276999"/>
                  </a:xfrm>
                  <a:prstGeom prst="rect">
                    <a:avLst/>
                  </a:prstGeom>
                  <a:blipFill rotWithShape="0">
                    <a:blip r:embed="rId9"/>
                    <a:stretch>
                      <a:fillRect l="-15625" r="-9375" b="-217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a:off x="6446474" y="3314736"/>
                    <a:ext cx="2664832" cy="215444"/>
                  </a:xfrm>
                  <a:prstGeom prst="rect">
                    <a:avLst/>
                  </a:prstGeom>
                  <a:noFill/>
                </p:spPr>
                <p:txBody>
                  <a:bodyPr wrap="none" lIns="0" tIns="0" rIns="0" bIns="0" rtlCol="0">
                    <a:spAutoFit/>
                  </a:bodyPr>
                  <a:lstStyle/>
                  <a:p>
                    <a:r>
                      <a:rPr lang="en-US" altLang="ja-JP" sz="1400" dirty="0">
                        <a:solidFill>
                          <a:prstClr val="black"/>
                        </a:solidFill>
                      </a:rPr>
                      <a:t>;</a:t>
                    </a:r>
                    <a:r>
                      <a:rPr lang="ja-JP" altLang="en-US" sz="1400" dirty="0">
                        <a:solidFill>
                          <a:prstClr val="black"/>
                        </a:solidFill>
                      </a:rPr>
                      <a:t>床</a:t>
                    </a:r>
                    <a14:m>
                      <m:oMath xmlns:m="http://schemas.openxmlformats.org/officeDocument/2006/math">
                        <m:r>
                          <a:rPr lang="ja-JP" altLang="en-US" sz="1400" i="1" smtClean="0">
                            <a:solidFill>
                              <a:prstClr val="black"/>
                            </a:solidFill>
                            <a:latin typeface="Cambria Math" panose="02040503050406030204" pitchFamily="18" charset="0"/>
                          </a:rPr>
                          <m:t>記号</m:t>
                        </m:r>
                        <m:r>
                          <a:rPr lang="ja-JP" altLang="en-US"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𝑥</m:t>
                        </m:r>
                      </m:oMath>
                    </a14:m>
                    <a:r>
                      <a:rPr lang="ja-JP" altLang="en-US" sz="1400" dirty="0">
                        <a:solidFill>
                          <a:prstClr val="black"/>
                        </a:solidFill>
                      </a:rPr>
                      <a:t>を超えない最大の整数</a:t>
                    </a: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a:off x="6446474" y="3314736"/>
                    <a:ext cx="2664832" cy="215444"/>
                  </a:xfrm>
                  <a:prstGeom prst="rect">
                    <a:avLst/>
                  </a:prstGeom>
                  <a:blipFill rotWithShape="0">
                    <a:blip r:embed="rId10"/>
                    <a:stretch>
                      <a:fillRect l="-4119" t="-33333" r="-2517" b="-50000"/>
                    </a:stretch>
                  </a:blipFill>
                </p:spPr>
                <p:txBody>
                  <a:bodyPr/>
                  <a:lstStyle/>
                  <a:p>
                    <a:r>
                      <a:rPr lang="ja-JP" altLang="en-US">
                        <a:noFill/>
                      </a:rPr>
                      <a:t> </a:t>
                    </a:r>
                  </a:p>
                </p:txBody>
              </p:sp>
            </mc:Fallback>
          </mc:AlternateContent>
        </p:grpSp>
        <p:sp>
          <p:nvSpPr>
            <p:cNvPr id="54" name="テキスト ボックス 53"/>
            <p:cNvSpPr txBox="1"/>
            <p:nvPr/>
          </p:nvSpPr>
          <p:spPr>
            <a:xfrm>
              <a:off x="5315334" y="3231615"/>
              <a:ext cx="337017" cy="307777"/>
            </a:xfrm>
            <a:prstGeom prst="rect">
              <a:avLst/>
            </a:prstGeom>
            <a:noFill/>
          </p:spPr>
          <p:txBody>
            <a:bodyPr wrap="square" rtlCol="0">
              <a:spAutoFit/>
            </a:bodyPr>
            <a:lstStyle/>
            <a:p>
              <a:r>
                <a:rPr lang="en-US" altLang="ja-JP" sz="1400" dirty="0">
                  <a:solidFill>
                    <a:prstClr val="black"/>
                  </a:solidFill>
                </a:rPr>
                <a:t>※</a:t>
              </a:r>
              <a:endParaRPr lang="ja-JP" altLang="en-US" sz="1400" dirty="0">
                <a:solidFill>
                  <a:prstClr val="black"/>
                </a:solidFill>
              </a:endParaRPr>
            </a:p>
          </p:txBody>
        </p:sp>
      </p:grpSp>
      <p:sp>
        <p:nvSpPr>
          <p:cNvPr id="57" name="テキスト ボックス 56"/>
          <p:cNvSpPr txBox="1"/>
          <p:nvPr/>
        </p:nvSpPr>
        <p:spPr>
          <a:xfrm>
            <a:off x="4153337" y="2771290"/>
            <a:ext cx="931887" cy="369332"/>
          </a:xfrm>
          <a:prstGeom prst="rect">
            <a:avLst/>
          </a:prstGeom>
          <a:noFill/>
        </p:spPr>
        <p:txBody>
          <a:bodyPr wrap="square" rtlCol="0">
            <a:spAutoFit/>
          </a:bodyPr>
          <a:lstStyle/>
          <a:p>
            <a:r>
              <a:rPr lang="en-US" altLang="ja-JP" dirty="0">
                <a:solidFill>
                  <a:prstClr val="black"/>
                </a:solidFill>
              </a:rPr>
              <a:t>(8.8)</a:t>
            </a:r>
            <a:r>
              <a:rPr lang="ja-JP" altLang="en-US" dirty="0">
                <a:solidFill>
                  <a:prstClr val="black"/>
                </a:solidFill>
              </a:rPr>
              <a:t>式</a:t>
            </a: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86</a:t>
            </a:fld>
            <a:endParaRPr lang="ja-JP" altLang="en-US">
              <a:solidFill>
                <a:prstClr val="white"/>
              </a:solidFill>
            </a:endParaRPr>
          </a:p>
        </p:txBody>
      </p:sp>
      <p:sp>
        <p:nvSpPr>
          <p:cNvPr id="58" name="テキスト ボックス 57"/>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spTree>
    <p:extLst>
      <p:ext uri="{BB962C8B-B14F-4D97-AF65-F5344CB8AC3E}">
        <p14:creationId xmlns:p14="http://schemas.microsoft.com/office/powerpoint/2010/main" val="1930775535"/>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Padding</a:t>
            </a:r>
            <a:endParaRPr kumimoji="1" lang="ja-JP" altLang="en-US" dirty="0">
              <a:solidFill>
                <a:schemeClr val="bg1"/>
              </a:solidFill>
            </a:endParaRPr>
          </a:p>
        </p:txBody>
      </p:sp>
      <p:grpSp>
        <p:nvGrpSpPr>
          <p:cNvPr id="28" name="グループ化 27"/>
          <p:cNvGrpSpPr/>
          <p:nvPr/>
        </p:nvGrpSpPr>
        <p:grpSpPr>
          <a:xfrm>
            <a:off x="4762945" y="2850433"/>
            <a:ext cx="4289035" cy="690186"/>
            <a:chOff x="4459039" y="3229275"/>
            <a:chExt cx="4289035" cy="690186"/>
          </a:xfrm>
        </p:grpSpPr>
        <p:grpSp>
          <p:nvGrpSpPr>
            <p:cNvPr id="6" name="グループ化 5"/>
            <p:cNvGrpSpPr/>
            <p:nvPr/>
          </p:nvGrpSpPr>
          <p:grpSpPr>
            <a:xfrm>
              <a:off x="4459039" y="3229275"/>
              <a:ext cx="4289035" cy="690186"/>
              <a:chOff x="5652351" y="2302607"/>
              <a:chExt cx="3274672" cy="690186"/>
            </a:xfrm>
          </p:grpSpPr>
          <p:grpSp>
            <p:nvGrpSpPr>
              <p:cNvPr id="7" name="グループ化 6"/>
              <p:cNvGrpSpPr/>
              <p:nvPr/>
            </p:nvGrpSpPr>
            <p:grpSpPr>
              <a:xfrm>
                <a:off x="5652351" y="2309567"/>
                <a:ext cx="1494540" cy="683226"/>
                <a:chOff x="5652351" y="2309567"/>
                <a:chExt cx="1494540" cy="683226"/>
              </a:xfrm>
            </p:grpSpPr>
            <p:grpSp>
              <p:nvGrpSpPr>
                <p:cNvPr id="17" name="グループ化 16"/>
                <p:cNvGrpSpPr/>
                <p:nvPr/>
              </p:nvGrpSpPr>
              <p:grpSpPr>
                <a:xfrm>
                  <a:off x="5652351" y="2396117"/>
                  <a:ext cx="1163229" cy="596676"/>
                  <a:chOff x="5578208" y="2579343"/>
                  <a:chExt cx="1163229" cy="596676"/>
                </a:xfrm>
              </p:grpSpPr>
              <p:pic>
                <p:nvPicPr>
                  <p:cNvPr id="21" name="図 20"/>
                  <p:cNvPicPr>
                    <a:picLocks noChangeAspect="1"/>
                  </p:cNvPicPr>
                  <p:nvPr/>
                </p:nvPicPr>
                <p:blipFill>
                  <a:blip r:embed="rId2"/>
                  <a:stretch>
                    <a:fillRect/>
                  </a:stretch>
                </p:blipFill>
                <p:spPr>
                  <a:xfrm>
                    <a:off x="5578208" y="2579343"/>
                    <a:ext cx="298338" cy="596676"/>
                  </a:xfrm>
                  <a:prstGeom prst="rect">
                    <a:avLst/>
                  </a:prstGeom>
                </p:spPr>
              </p:pic>
              <p:pic>
                <p:nvPicPr>
                  <p:cNvPr id="22" name="図 21"/>
                  <p:cNvPicPr>
                    <a:picLocks noChangeAspect="1"/>
                  </p:cNvPicPr>
                  <p:nvPr/>
                </p:nvPicPr>
                <p:blipFill>
                  <a:blip r:embed="rId3"/>
                  <a:stretch>
                    <a:fillRect/>
                  </a:stretch>
                </p:blipFill>
                <p:spPr>
                  <a:xfrm>
                    <a:off x="6441660" y="2636719"/>
                    <a:ext cx="299777" cy="479643"/>
                  </a:xfrm>
                  <a:prstGeom prst="rect">
                    <a:avLst/>
                  </a:prstGeom>
                </p:spPr>
              </p:pic>
              <mc:AlternateContent xmlns:mc="http://schemas.openxmlformats.org/markup-compatibility/2006" xmlns:a14="http://schemas.microsoft.com/office/drawing/2010/main">
                <mc:Choice Requires="a14">
                  <p:sp>
                    <p:nvSpPr>
                      <p:cNvPr id="23" name="テキスト ボックス 22"/>
                      <p:cNvSpPr txBox="1"/>
                      <p:nvPr/>
                    </p:nvSpPr>
                    <p:spPr>
                      <a:xfrm>
                        <a:off x="5735769" y="2579343"/>
                        <a:ext cx="801073" cy="4626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en-US" altLang="ja-JP" sz="1600" i="1" smtClean="0">
                                      <a:solidFill>
                                        <a:prstClr val="black"/>
                                      </a:solidFill>
                                      <a:latin typeface="Cambria Math" panose="02040503050406030204" pitchFamily="18" charset="0"/>
                                    </a:rPr>
                                    <m:t>𝑊</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𝐻</m:t>
                                  </m:r>
                                  <m:r>
                                    <a:rPr lang="en-US" altLang="ja-JP" sz="1600" i="1" smtClean="0">
                                      <a:solidFill>
                                        <a:prstClr val="black"/>
                                      </a:solidFill>
                                      <a:latin typeface="Cambria Math" panose="02040503050406030204" pitchFamily="18" charset="0"/>
                                    </a:rPr>
                                    <m:t>+2</m:t>
                                  </m:r>
                                  <m:r>
                                    <a:rPr lang="en-US" altLang="ja-JP" sz="1600" i="1" smtClean="0">
                                      <a:solidFill>
                                        <a:prstClr val="black"/>
                                      </a:solidFill>
                                      <a:latin typeface="Cambria Math" panose="02040503050406030204" pitchFamily="18" charset="0"/>
                                    </a:rPr>
                                    <m:t>𝑃</m:t>
                                  </m:r>
                                </m:num>
                                <m:den>
                                  <m:r>
                                    <a:rPr lang="en-US" altLang="ja-JP" sz="1600" i="1" smtClean="0">
                                      <a:solidFill>
                                        <a:prstClr val="black"/>
                                      </a:solidFill>
                                      <a:latin typeface="Cambria Math" panose="02040503050406030204" pitchFamily="18" charset="0"/>
                                    </a:rPr>
                                    <m:t>𝑆</m:t>
                                  </m:r>
                                </m:den>
                              </m:f>
                            </m:oMath>
                          </m:oMathPara>
                        </a14:m>
                        <a:endParaRPr lang="ja-JP" altLang="en-US" sz="1600" dirty="0">
                          <a:solidFill>
                            <a:prstClr val="black"/>
                          </a:solidFill>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5735769" y="2579343"/>
                        <a:ext cx="801073" cy="462691"/>
                      </a:xfrm>
                      <a:prstGeom prst="rect">
                        <a:avLst/>
                      </a:prstGeom>
                      <a:blipFill rotWithShape="0">
                        <a:blip r:embed="rId4"/>
                        <a:stretch>
                          <a:fillRect r="-407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8" name="テキスト ボックス 17"/>
                    <p:cNvSpPr txBox="1"/>
                    <p:nvPr/>
                  </p:nvSpPr>
                  <p:spPr>
                    <a:xfrm>
                      <a:off x="6723597" y="2497007"/>
                      <a:ext cx="365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6723597" y="2497007"/>
                      <a:ext cx="365485" cy="276999"/>
                    </a:xfrm>
                    <a:prstGeom prst="rect">
                      <a:avLst/>
                    </a:prstGeom>
                    <a:blipFill rotWithShape="0">
                      <a:blip r:embed="rId5"/>
                      <a:stretch>
                        <a:fillRect b="-11111"/>
                      </a:stretch>
                    </a:blipFill>
                  </p:spPr>
                  <p:txBody>
                    <a:bodyPr/>
                    <a:lstStyle/>
                    <a:p>
                      <a:r>
                        <a:rPr lang="ja-JP" altLang="en-US">
                          <a:noFill/>
                        </a:rPr>
                        <a:t> </a:t>
                      </a:r>
                    </a:p>
                  </p:txBody>
                </p:sp>
              </mc:Fallback>
            </mc:AlternateContent>
            <p:sp>
              <p:nvSpPr>
                <p:cNvPr id="19" name="左大かっこ 18"/>
                <p:cNvSpPr/>
                <p:nvPr/>
              </p:nvSpPr>
              <p:spPr>
                <a:xfrm>
                  <a:off x="5652351" y="2309567"/>
                  <a:ext cx="45719" cy="68322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0" name="右大かっこ 19"/>
                <p:cNvSpPr/>
                <p:nvPr/>
              </p:nvSpPr>
              <p:spPr>
                <a:xfrm>
                  <a:off x="7101172" y="2309567"/>
                  <a:ext cx="45719" cy="6832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sp>
            <p:nvSpPr>
              <p:cNvPr id="8" name="テキスト ボックス 7"/>
              <p:cNvSpPr txBox="1"/>
              <p:nvPr/>
            </p:nvSpPr>
            <p:spPr>
              <a:xfrm>
                <a:off x="7122282" y="2502166"/>
                <a:ext cx="216817" cy="369332"/>
              </a:xfrm>
              <a:prstGeom prst="rect">
                <a:avLst/>
              </a:prstGeom>
              <a:noFill/>
            </p:spPr>
            <p:txBody>
              <a:bodyPr wrap="square" rtlCol="0">
                <a:spAutoFit/>
              </a:bodyPr>
              <a:lstStyle/>
              <a:p>
                <a:r>
                  <a:rPr lang="en-US" altLang="ja-JP" dirty="0">
                    <a:solidFill>
                      <a:prstClr val="black"/>
                    </a:solidFill>
                  </a:rPr>
                  <a:t>×</a:t>
                </a:r>
                <a:endParaRPr lang="ja-JP" altLang="en-US" dirty="0">
                  <a:solidFill>
                    <a:prstClr val="black"/>
                  </a:solidFill>
                </a:endParaRPr>
              </a:p>
            </p:txBody>
          </p:sp>
          <p:grpSp>
            <p:nvGrpSpPr>
              <p:cNvPr id="9" name="グループ化 8"/>
              <p:cNvGrpSpPr/>
              <p:nvPr/>
            </p:nvGrpSpPr>
            <p:grpSpPr>
              <a:xfrm>
                <a:off x="7432483" y="2302607"/>
                <a:ext cx="1494540" cy="683226"/>
                <a:chOff x="5652351" y="2309567"/>
                <a:chExt cx="1494540" cy="683226"/>
              </a:xfrm>
            </p:grpSpPr>
            <p:grpSp>
              <p:nvGrpSpPr>
                <p:cNvPr id="10" name="グループ化 9"/>
                <p:cNvGrpSpPr/>
                <p:nvPr/>
              </p:nvGrpSpPr>
              <p:grpSpPr>
                <a:xfrm>
                  <a:off x="5652351" y="2396117"/>
                  <a:ext cx="1163229" cy="596676"/>
                  <a:chOff x="5578208" y="2579343"/>
                  <a:chExt cx="1163229" cy="596676"/>
                </a:xfrm>
              </p:grpSpPr>
              <p:pic>
                <p:nvPicPr>
                  <p:cNvPr id="14" name="図 13"/>
                  <p:cNvPicPr>
                    <a:picLocks noChangeAspect="1"/>
                  </p:cNvPicPr>
                  <p:nvPr/>
                </p:nvPicPr>
                <p:blipFill>
                  <a:blip r:embed="rId2"/>
                  <a:stretch>
                    <a:fillRect/>
                  </a:stretch>
                </p:blipFill>
                <p:spPr>
                  <a:xfrm>
                    <a:off x="5578208" y="2579343"/>
                    <a:ext cx="298338" cy="596676"/>
                  </a:xfrm>
                  <a:prstGeom prst="rect">
                    <a:avLst/>
                  </a:prstGeom>
                </p:spPr>
              </p:pic>
              <p:pic>
                <p:nvPicPr>
                  <p:cNvPr id="15" name="図 14"/>
                  <p:cNvPicPr>
                    <a:picLocks noChangeAspect="1"/>
                  </p:cNvPicPr>
                  <p:nvPr/>
                </p:nvPicPr>
                <p:blipFill>
                  <a:blip r:embed="rId3"/>
                  <a:stretch>
                    <a:fillRect/>
                  </a:stretch>
                </p:blipFill>
                <p:spPr>
                  <a:xfrm>
                    <a:off x="6441660" y="2636719"/>
                    <a:ext cx="299777" cy="479643"/>
                  </a:xfrm>
                  <a:prstGeom prst="rect">
                    <a:avLst/>
                  </a:prstGeom>
                </p:spPr>
              </p:pic>
            </p:grpSp>
            <mc:AlternateContent xmlns:mc="http://schemas.openxmlformats.org/markup-compatibility/2006" xmlns:a14="http://schemas.microsoft.com/office/drawing/2010/main">
              <mc:Choice Requires="a14">
                <p:sp>
                  <p:nvSpPr>
                    <p:cNvPr id="11" name="テキスト ボックス 10"/>
                    <p:cNvSpPr txBox="1"/>
                    <p:nvPr/>
                  </p:nvSpPr>
                  <p:spPr>
                    <a:xfrm>
                      <a:off x="6734635" y="2491259"/>
                      <a:ext cx="36548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6734635" y="2491259"/>
                      <a:ext cx="365485" cy="276999"/>
                    </a:xfrm>
                    <a:prstGeom prst="rect">
                      <a:avLst/>
                    </a:prstGeom>
                    <a:blipFill rotWithShape="0">
                      <a:blip r:embed="rId6"/>
                      <a:stretch>
                        <a:fillRect b="-11111"/>
                      </a:stretch>
                    </a:blipFill>
                  </p:spPr>
                  <p:txBody>
                    <a:bodyPr/>
                    <a:lstStyle/>
                    <a:p>
                      <a:r>
                        <a:rPr lang="ja-JP" altLang="en-US">
                          <a:noFill/>
                        </a:rPr>
                        <a:t> </a:t>
                      </a:r>
                    </a:p>
                  </p:txBody>
                </p:sp>
              </mc:Fallback>
            </mc:AlternateContent>
            <p:sp>
              <p:nvSpPr>
                <p:cNvPr id="12" name="左大かっこ 11"/>
                <p:cNvSpPr/>
                <p:nvPr/>
              </p:nvSpPr>
              <p:spPr>
                <a:xfrm>
                  <a:off x="5652351" y="2309567"/>
                  <a:ext cx="45719" cy="683226"/>
                </a:xfrm>
                <a:prstGeom prst="lef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13" name="右大かっこ 12"/>
                <p:cNvSpPr/>
                <p:nvPr/>
              </p:nvSpPr>
              <p:spPr>
                <a:xfrm>
                  <a:off x="7101172" y="2309567"/>
                  <a:ext cx="45719" cy="683226"/>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mc:AlternateContent xmlns:mc="http://schemas.openxmlformats.org/markup-compatibility/2006" xmlns:a14="http://schemas.microsoft.com/office/drawing/2010/main">
          <mc:Choice Requires="a14">
            <p:sp>
              <p:nvSpPr>
                <p:cNvPr id="24" name="テキスト ボックス 23"/>
                <p:cNvSpPr txBox="1"/>
                <p:nvPr/>
              </p:nvSpPr>
              <p:spPr>
                <a:xfrm>
                  <a:off x="7022896" y="3335475"/>
                  <a:ext cx="1049213" cy="46269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en-US" altLang="ja-JP" sz="1600" i="1" smtClean="0">
                                <a:solidFill>
                                  <a:prstClr val="black"/>
                                </a:solidFill>
                                <a:latin typeface="Cambria Math" panose="02040503050406030204" pitchFamily="18" charset="0"/>
                              </a:rPr>
                              <m:t>𝑊</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𝐻</m:t>
                            </m:r>
                            <m:r>
                              <a:rPr lang="en-US" altLang="ja-JP" sz="1600" i="1" smtClean="0">
                                <a:solidFill>
                                  <a:prstClr val="black"/>
                                </a:solidFill>
                                <a:latin typeface="Cambria Math" panose="02040503050406030204" pitchFamily="18" charset="0"/>
                              </a:rPr>
                              <m:t>+2</m:t>
                            </m:r>
                            <m:r>
                              <a:rPr lang="en-US" altLang="ja-JP" sz="1600" i="1" smtClean="0">
                                <a:solidFill>
                                  <a:prstClr val="black"/>
                                </a:solidFill>
                                <a:latin typeface="Cambria Math" panose="02040503050406030204" pitchFamily="18" charset="0"/>
                              </a:rPr>
                              <m:t>𝑃</m:t>
                            </m:r>
                          </m:num>
                          <m:den>
                            <m:r>
                              <a:rPr lang="en-US" altLang="ja-JP" sz="1600" i="1" smtClean="0">
                                <a:solidFill>
                                  <a:prstClr val="black"/>
                                </a:solidFill>
                                <a:latin typeface="Cambria Math" panose="02040503050406030204" pitchFamily="18" charset="0"/>
                              </a:rPr>
                              <m:t>𝑆</m:t>
                            </m:r>
                          </m:den>
                        </m:f>
                      </m:oMath>
                    </m:oMathPara>
                  </a14:m>
                  <a:endParaRPr lang="ja-JP" altLang="en-US" sz="1600" dirty="0">
                    <a:solidFill>
                      <a:prstClr val="black"/>
                    </a:solidFill>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7022896" y="3335475"/>
                  <a:ext cx="1049213" cy="462691"/>
                </a:xfrm>
                <a:prstGeom prst="rect">
                  <a:avLst/>
                </a:prstGeom>
                <a:blipFill rotWithShape="0">
                  <a:blip r:embed="rId7"/>
                  <a:stretch>
                    <a:fillRect r="-4070"/>
                  </a:stretch>
                </a:blipFill>
              </p:spPr>
              <p:txBody>
                <a:bodyPr/>
                <a:lstStyle/>
                <a:p>
                  <a:r>
                    <a:rPr lang="ja-JP" altLang="en-US">
                      <a:noFill/>
                    </a:rPr>
                    <a:t> </a:t>
                  </a:r>
                </a:p>
              </p:txBody>
            </p:sp>
          </mc:Fallback>
        </mc:AlternateContent>
      </p:grpSp>
      <p:sp>
        <p:nvSpPr>
          <p:cNvPr id="26" name="テキスト ボックス 25"/>
          <p:cNvSpPr txBox="1"/>
          <p:nvPr/>
        </p:nvSpPr>
        <p:spPr>
          <a:xfrm>
            <a:off x="582668" y="1327573"/>
            <a:ext cx="8128851" cy="646331"/>
          </a:xfrm>
          <a:prstGeom prst="rect">
            <a:avLst/>
          </a:prstGeom>
          <a:noFill/>
        </p:spPr>
        <p:txBody>
          <a:bodyPr wrap="square" rtlCol="0">
            <a:spAutoFit/>
          </a:bodyPr>
          <a:lstStyle/>
          <a:p>
            <a:r>
              <a:rPr lang="ja-JP" altLang="en-US" dirty="0" smtClean="0">
                <a:solidFill>
                  <a:prstClr val="black"/>
                </a:solidFill>
              </a:rPr>
              <a:t>●ストライドにより計算量が減る分，画像サイズ</a:t>
            </a:r>
            <a:r>
              <a:rPr lang="ja-JP" altLang="en-US" dirty="0">
                <a:solidFill>
                  <a:prstClr val="black"/>
                </a:solidFill>
              </a:rPr>
              <a:t>は小さく</a:t>
            </a:r>
            <a:r>
              <a:rPr lang="ja-JP" altLang="en-US" dirty="0" smtClean="0">
                <a:solidFill>
                  <a:prstClr val="black"/>
                </a:solidFill>
              </a:rPr>
              <a:t>なる</a:t>
            </a:r>
            <a:endParaRPr lang="en-US" altLang="ja-JP" dirty="0">
              <a:solidFill>
                <a:prstClr val="black"/>
              </a:solidFill>
            </a:endParaRPr>
          </a:p>
          <a:p>
            <a:r>
              <a:rPr lang="ja-JP" altLang="en-US" dirty="0" smtClean="0">
                <a:solidFill>
                  <a:prstClr val="black"/>
                </a:solidFill>
              </a:rPr>
              <a:t>⇒技術的</a:t>
            </a:r>
            <a:r>
              <a:rPr lang="ja-JP" altLang="en-US" dirty="0">
                <a:solidFill>
                  <a:prstClr val="black"/>
                </a:solidFill>
              </a:rPr>
              <a:t>に都合が良くない</a:t>
            </a:r>
            <a:r>
              <a:rPr lang="ja-JP" altLang="en-US" dirty="0" smtClean="0">
                <a:solidFill>
                  <a:prstClr val="black"/>
                </a:solidFill>
              </a:rPr>
              <a:t>状況があ</a:t>
            </a:r>
            <a:r>
              <a:rPr lang="ja-JP" altLang="en-US" dirty="0">
                <a:solidFill>
                  <a:prstClr val="black"/>
                </a:solidFill>
              </a:rPr>
              <a:t>る</a:t>
            </a:r>
            <a:endParaRPr lang="en-US" altLang="ja-JP" dirty="0" smtClean="0">
              <a:solidFill>
                <a:prstClr val="black"/>
              </a:solidFill>
            </a:endParaRPr>
          </a:p>
        </p:txBody>
      </p:sp>
      <p:sp>
        <p:nvSpPr>
          <p:cNvPr id="27" name="テキスト ボックス 26"/>
          <p:cNvSpPr txBox="1"/>
          <p:nvPr/>
        </p:nvSpPr>
        <p:spPr>
          <a:xfrm>
            <a:off x="5264415" y="2529669"/>
            <a:ext cx="3432740" cy="369332"/>
          </a:xfrm>
          <a:prstGeom prst="rect">
            <a:avLst/>
          </a:prstGeom>
          <a:noFill/>
        </p:spPr>
        <p:txBody>
          <a:bodyPr wrap="square" rtlCol="0">
            <a:spAutoFit/>
          </a:bodyPr>
          <a:lstStyle/>
          <a:p>
            <a:r>
              <a:rPr lang="ja-JP" altLang="en-US" dirty="0">
                <a:solidFill>
                  <a:prstClr val="black"/>
                </a:solidFill>
              </a:rPr>
              <a:t>畳み込み後の画像サイズは</a:t>
            </a:r>
            <a:endParaRPr lang="en-US" altLang="ja-JP" dirty="0">
              <a:solidFill>
                <a:prstClr val="black"/>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87</a:t>
            </a:fld>
            <a:endParaRPr lang="ja-JP" altLang="en-US">
              <a:solidFill>
                <a:prstClr val="white"/>
              </a:solidFill>
            </a:endParaRPr>
          </a:p>
        </p:txBody>
      </p:sp>
      <p:sp>
        <p:nvSpPr>
          <p:cNvPr id="30" name="テキスト ボックス 29"/>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grpSp>
        <p:nvGrpSpPr>
          <p:cNvPr id="41" name="グループ化 40"/>
          <p:cNvGrpSpPr/>
          <p:nvPr/>
        </p:nvGrpSpPr>
        <p:grpSpPr>
          <a:xfrm>
            <a:off x="655890" y="3307904"/>
            <a:ext cx="6031624" cy="3157774"/>
            <a:chOff x="628651" y="3706625"/>
            <a:chExt cx="6031624" cy="3157774"/>
          </a:xfrm>
        </p:grpSpPr>
        <p:pic>
          <p:nvPicPr>
            <p:cNvPr id="16" name="図 15"/>
            <p:cNvPicPr>
              <a:picLocks noChangeAspect="1"/>
            </p:cNvPicPr>
            <p:nvPr/>
          </p:nvPicPr>
          <p:blipFill rotWithShape="1">
            <a:blip r:embed="rId8" cstate="print">
              <a:extLst>
                <a:ext uri="{28A0092B-C50C-407E-A947-70E740481C1C}">
                  <a14:useLocalDpi xmlns:a14="http://schemas.microsoft.com/office/drawing/2010/main" val="0"/>
                </a:ext>
              </a:extLst>
            </a:blip>
            <a:srcRect l="25212" t="20997" r="28602" b="11237"/>
            <a:stretch/>
          </p:blipFill>
          <p:spPr>
            <a:xfrm rot="16200000">
              <a:off x="1764582" y="2892886"/>
              <a:ext cx="2375554" cy="4647415"/>
            </a:xfrm>
            <a:prstGeom prst="rect">
              <a:avLst/>
            </a:prstGeom>
          </p:spPr>
        </p:pic>
        <p:sp>
          <p:nvSpPr>
            <p:cNvPr id="25" name="テキスト ボックス 24"/>
            <p:cNvSpPr txBox="1"/>
            <p:nvPr/>
          </p:nvSpPr>
          <p:spPr>
            <a:xfrm>
              <a:off x="680415" y="3706625"/>
              <a:ext cx="4146436" cy="369332"/>
            </a:xfrm>
            <a:prstGeom prst="rect">
              <a:avLst/>
            </a:prstGeom>
            <a:noFill/>
          </p:spPr>
          <p:txBody>
            <a:bodyPr wrap="square" rtlCol="0">
              <a:spAutoFit/>
            </a:bodyPr>
            <a:lstStyle/>
            <a:p>
              <a:r>
                <a:rPr lang="ja-JP" altLang="en-US" dirty="0" smtClean="0">
                  <a:solidFill>
                    <a:prstClr val="black"/>
                  </a:solidFill>
                </a:rPr>
                <a:t>例：</a:t>
              </a:r>
              <a:r>
                <a:rPr lang="en-US" altLang="ja-JP" dirty="0" smtClean="0">
                  <a:solidFill>
                    <a:prstClr val="black"/>
                  </a:solidFill>
                </a:rPr>
                <a:t>9×9</a:t>
              </a:r>
              <a:r>
                <a:rPr lang="ja-JP" altLang="en-US" dirty="0" smtClean="0">
                  <a:solidFill>
                    <a:prstClr val="black"/>
                  </a:solidFill>
                </a:rPr>
                <a:t>画像へのパディング</a:t>
              </a:r>
              <a:r>
                <a:rPr lang="en-US" altLang="ja-JP" dirty="0" smtClean="0">
                  <a:solidFill>
                    <a:prstClr val="black"/>
                  </a:solidFill>
                </a:rPr>
                <a:t>P=3</a:t>
              </a:r>
              <a:endParaRPr lang="ja-JP" altLang="en-US" dirty="0">
                <a:solidFill>
                  <a:prstClr val="black"/>
                </a:solidFill>
              </a:endParaRPr>
            </a:p>
          </p:txBody>
        </p:sp>
        <p:sp>
          <p:nvSpPr>
            <p:cNvPr id="32" name="右中かっこ 31"/>
            <p:cNvSpPr/>
            <p:nvPr/>
          </p:nvSpPr>
          <p:spPr>
            <a:xfrm>
              <a:off x="5276067" y="5918891"/>
              <a:ext cx="45719" cy="36878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3" name="右中かっこ 32"/>
            <p:cNvSpPr/>
            <p:nvPr/>
          </p:nvSpPr>
          <p:spPr>
            <a:xfrm>
              <a:off x="5276067" y="4216574"/>
              <a:ext cx="45719" cy="368788"/>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4" name="テキスト ボックス 33"/>
            <p:cNvSpPr txBox="1"/>
            <p:nvPr/>
          </p:nvSpPr>
          <p:spPr>
            <a:xfrm>
              <a:off x="5347852" y="4225456"/>
              <a:ext cx="1312423" cy="369332"/>
            </a:xfrm>
            <a:prstGeom prst="rect">
              <a:avLst/>
            </a:prstGeom>
            <a:noFill/>
          </p:spPr>
          <p:txBody>
            <a:bodyPr wrap="square" rtlCol="0">
              <a:spAutoFit/>
            </a:bodyPr>
            <a:lstStyle/>
            <a:p>
              <a:r>
                <a:rPr lang="en-US" altLang="ja-JP" dirty="0" smtClean="0">
                  <a:solidFill>
                    <a:prstClr val="black"/>
                  </a:solidFill>
                </a:rPr>
                <a:t>P=3</a:t>
              </a:r>
              <a:endParaRPr lang="ja-JP" altLang="en-US" dirty="0">
                <a:solidFill>
                  <a:prstClr val="black"/>
                </a:solidFill>
              </a:endParaRPr>
            </a:p>
          </p:txBody>
        </p:sp>
        <p:sp>
          <p:nvSpPr>
            <p:cNvPr id="35" name="テキスト ボックス 34"/>
            <p:cNvSpPr txBox="1"/>
            <p:nvPr/>
          </p:nvSpPr>
          <p:spPr>
            <a:xfrm>
              <a:off x="5347852" y="5928249"/>
              <a:ext cx="1312423" cy="369332"/>
            </a:xfrm>
            <a:prstGeom prst="rect">
              <a:avLst/>
            </a:prstGeom>
            <a:noFill/>
          </p:spPr>
          <p:txBody>
            <a:bodyPr wrap="square" rtlCol="0">
              <a:spAutoFit/>
            </a:bodyPr>
            <a:lstStyle/>
            <a:p>
              <a:r>
                <a:rPr lang="en-US" altLang="ja-JP" dirty="0" smtClean="0">
                  <a:solidFill>
                    <a:prstClr val="black"/>
                  </a:solidFill>
                </a:rPr>
                <a:t>P=3</a:t>
              </a:r>
              <a:endParaRPr lang="ja-JP" altLang="en-US" dirty="0">
                <a:solidFill>
                  <a:prstClr val="black"/>
                </a:solidFill>
              </a:endParaRPr>
            </a:p>
          </p:txBody>
        </p:sp>
        <p:sp>
          <p:nvSpPr>
            <p:cNvPr id="37" name="左中かっこ 36"/>
            <p:cNvSpPr/>
            <p:nvPr/>
          </p:nvSpPr>
          <p:spPr>
            <a:xfrm rot="16200000">
              <a:off x="4869388" y="6226176"/>
              <a:ext cx="122336" cy="41544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8" name="左中かっこ 37"/>
            <p:cNvSpPr/>
            <p:nvPr/>
          </p:nvSpPr>
          <p:spPr>
            <a:xfrm rot="16200000">
              <a:off x="3161959" y="6226175"/>
              <a:ext cx="122336" cy="415447"/>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39" name="テキスト ボックス 38"/>
            <p:cNvSpPr txBox="1"/>
            <p:nvPr/>
          </p:nvSpPr>
          <p:spPr>
            <a:xfrm>
              <a:off x="4619855" y="6495067"/>
              <a:ext cx="1312423" cy="369332"/>
            </a:xfrm>
            <a:prstGeom prst="rect">
              <a:avLst/>
            </a:prstGeom>
            <a:noFill/>
          </p:spPr>
          <p:txBody>
            <a:bodyPr wrap="square" rtlCol="0">
              <a:spAutoFit/>
            </a:bodyPr>
            <a:lstStyle/>
            <a:p>
              <a:r>
                <a:rPr lang="en-US" altLang="ja-JP" dirty="0" smtClean="0">
                  <a:solidFill>
                    <a:prstClr val="black"/>
                  </a:solidFill>
                </a:rPr>
                <a:t>P=3</a:t>
              </a:r>
              <a:endParaRPr lang="ja-JP" altLang="en-US" dirty="0">
                <a:solidFill>
                  <a:prstClr val="black"/>
                </a:solidFill>
              </a:endParaRPr>
            </a:p>
          </p:txBody>
        </p:sp>
        <p:sp>
          <p:nvSpPr>
            <p:cNvPr id="40" name="テキスト ボックス 39"/>
            <p:cNvSpPr txBox="1"/>
            <p:nvPr/>
          </p:nvSpPr>
          <p:spPr>
            <a:xfrm>
              <a:off x="2952359" y="6488668"/>
              <a:ext cx="1312423" cy="369332"/>
            </a:xfrm>
            <a:prstGeom prst="rect">
              <a:avLst/>
            </a:prstGeom>
            <a:noFill/>
          </p:spPr>
          <p:txBody>
            <a:bodyPr wrap="square" rtlCol="0">
              <a:spAutoFit/>
            </a:bodyPr>
            <a:lstStyle/>
            <a:p>
              <a:r>
                <a:rPr lang="en-US" altLang="ja-JP" dirty="0" smtClean="0">
                  <a:solidFill>
                    <a:prstClr val="black"/>
                  </a:solidFill>
                </a:rPr>
                <a:t>P=3</a:t>
              </a:r>
              <a:endParaRPr lang="ja-JP" altLang="en-US" dirty="0">
                <a:solidFill>
                  <a:prstClr val="black"/>
                </a:solidFill>
              </a:endParaRPr>
            </a:p>
          </p:txBody>
        </p:sp>
      </p:grpSp>
      <p:sp>
        <p:nvSpPr>
          <p:cNvPr id="5" name="正方形/長方形 4"/>
          <p:cNvSpPr/>
          <p:nvPr/>
        </p:nvSpPr>
        <p:spPr>
          <a:xfrm>
            <a:off x="796519" y="2031280"/>
            <a:ext cx="6688723" cy="369332"/>
          </a:xfrm>
          <a:prstGeom prst="rect">
            <a:avLst/>
          </a:prstGeom>
        </p:spPr>
        <p:txBody>
          <a:bodyPr wrap="square">
            <a:spAutoFit/>
          </a:bodyPr>
          <a:lstStyle/>
          <a:p>
            <a:r>
              <a:rPr lang="ja-JP" altLang="en-US" b="1" dirty="0">
                <a:solidFill>
                  <a:srgbClr val="FF0000"/>
                </a:solidFill>
              </a:rPr>
              <a:t>パディング</a:t>
            </a:r>
            <a:r>
              <a:rPr lang="en-US" altLang="ja-JP" dirty="0">
                <a:solidFill>
                  <a:prstClr val="black"/>
                </a:solidFill>
              </a:rPr>
              <a:t>P…</a:t>
            </a:r>
            <a:r>
              <a:rPr lang="ja-JP" altLang="en-US" dirty="0">
                <a:solidFill>
                  <a:prstClr val="black"/>
                </a:solidFill>
              </a:rPr>
              <a:t>元の画像の周りに厚さ</a:t>
            </a:r>
            <a:r>
              <a:rPr lang="en-US" altLang="ja-JP" dirty="0">
                <a:solidFill>
                  <a:prstClr val="black"/>
                </a:solidFill>
              </a:rPr>
              <a:t>P</a:t>
            </a:r>
            <a:r>
              <a:rPr lang="ja-JP" altLang="en-US" dirty="0">
                <a:solidFill>
                  <a:prstClr val="black"/>
                </a:solidFill>
              </a:rPr>
              <a:t>の淵を加える操作</a:t>
            </a:r>
            <a:endParaRPr lang="en-US" altLang="ja-JP" dirty="0">
              <a:solidFill>
                <a:prstClr val="black"/>
              </a:solidFill>
            </a:endParaRPr>
          </a:p>
        </p:txBody>
      </p:sp>
    </p:spTree>
    <p:extLst>
      <p:ext uri="{BB962C8B-B14F-4D97-AF65-F5344CB8AC3E}">
        <p14:creationId xmlns:p14="http://schemas.microsoft.com/office/powerpoint/2010/main" val="794264335"/>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lang="en-US" altLang="ja-JP" dirty="0">
                <a:solidFill>
                  <a:schemeClr val="bg1"/>
                </a:solidFill>
              </a:rPr>
              <a:t>Pooling</a:t>
            </a:r>
            <a:endParaRPr kumimoji="1" lang="ja-JP" altLang="en-US" dirty="0">
              <a:solidFill>
                <a:schemeClr val="bg1"/>
              </a:solidFill>
            </a:endParaRPr>
          </a:p>
        </p:txBody>
      </p:sp>
      <p:sp>
        <p:nvSpPr>
          <p:cNvPr id="6" name="テキスト ボックス 5"/>
          <p:cNvSpPr txBox="1"/>
          <p:nvPr/>
        </p:nvSpPr>
        <p:spPr>
          <a:xfrm>
            <a:off x="509535" y="1303767"/>
            <a:ext cx="7430128" cy="369332"/>
          </a:xfrm>
          <a:prstGeom prst="rect">
            <a:avLst/>
          </a:prstGeom>
          <a:noFill/>
        </p:spPr>
        <p:txBody>
          <a:bodyPr wrap="square" rtlCol="0">
            <a:spAutoFit/>
          </a:bodyPr>
          <a:lstStyle/>
          <a:p>
            <a:r>
              <a:rPr lang="ja-JP" altLang="en-US" b="1" dirty="0" smtClean="0">
                <a:solidFill>
                  <a:prstClr val="black"/>
                </a:solidFill>
              </a:rPr>
              <a:t>■</a:t>
            </a:r>
            <a:r>
              <a:rPr lang="ja-JP" altLang="en-US" b="1" dirty="0" smtClean="0">
                <a:solidFill>
                  <a:srgbClr val="FF0000"/>
                </a:solidFill>
              </a:rPr>
              <a:t>プーリング</a:t>
            </a:r>
            <a:r>
              <a:rPr lang="en-US" altLang="ja-JP" dirty="0">
                <a:solidFill>
                  <a:prstClr val="black"/>
                </a:solidFill>
              </a:rPr>
              <a:t>…</a:t>
            </a:r>
            <a:r>
              <a:rPr lang="ja-JP" altLang="en-US" dirty="0">
                <a:solidFill>
                  <a:prstClr val="black"/>
                </a:solidFill>
              </a:rPr>
              <a:t>画像サイズを縮小すること</a:t>
            </a:r>
          </a:p>
        </p:txBody>
      </p:sp>
      <p:graphicFrame>
        <p:nvGraphicFramePr>
          <p:cNvPr id="3" name="表 2"/>
          <p:cNvGraphicFramePr>
            <a:graphicFrameLocks noGrp="1"/>
          </p:cNvGraphicFramePr>
          <p:nvPr>
            <p:extLst/>
          </p:nvPr>
        </p:nvGraphicFramePr>
        <p:xfrm>
          <a:off x="1625536" y="2792318"/>
          <a:ext cx="1737044" cy="1627484"/>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tblGrid>
              <a:tr h="406871">
                <a:tc>
                  <a:txBody>
                    <a:bodyPr/>
                    <a:lstStyle/>
                    <a:p>
                      <a:pPr algn="ctr"/>
                      <a:r>
                        <a:rPr kumimoji="1" lang="en-US" altLang="ja-JP" dirty="0"/>
                        <a:t>5</a:t>
                      </a:r>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6">
                        <a:lumMod val="20000"/>
                        <a:lumOff val="80000"/>
                      </a:schemeClr>
                    </a:solidFill>
                  </a:tcPr>
                </a:tc>
                <a:tc>
                  <a:txBody>
                    <a:bodyPr/>
                    <a:lstStyle/>
                    <a:p>
                      <a:pPr algn="ctr"/>
                      <a:r>
                        <a:rPr kumimoji="1" lang="en-US" altLang="ja-JP" dirty="0"/>
                        <a:t>1</a:t>
                      </a:r>
                      <a:endParaRPr kumimoji="1" lang="ja-JP" altLang="en-US" dirty="0"/>
                    </a:p>
                  </a:txBody>
                  <a:tcPr>
                    <a:solidFill>
                      <a:schemeClr val="accent6">
                        <a:lumMod val="20000"/>
                        <a:lumOff val="80000"/>
                      </a:schemeClr>
                    </a:solidFill>
                  </a:tcPr>
                </a:tc>
                <a:extLst>
                  <a:ext uri="{0D108BD9-81ED-4DB2-BD59-A6C34878D82A}">
                    <a16:rowId xmlns="" xmlns:a16="http://schemas.microsoft.com/office/drawing/2014/main" val="10000"/>
                  </a:ext>
                </a:extLst>
              </a:tr>
              <a:tr h="406871">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solidFill>
                      <a:srgbClr val="00B0F0"/>
                    </a:solidFill>
                  </a:tcPr>
                </a:tc>
                <a:tc>
                  <a:txBody>
                    <a:bodyPr/>
                    <a:lstStyle/>
                    <a:p>
                      <a:pPr algn="ctr"/>
                      <a:r>
                        <a:rPr kumimoji="1" lang="en-US" altLang="ja-JP" dirty="0"/>
                        <a:t>1</a:t>
                      </a:r>
                      <a:endParaRPr kumimoji="1" lang="ja-JP" altLang="en-US" dirty="0"/>
                    </a:p>
                  </a:txBody>
                  <a:tcPr>
                    <a:solidFill>
                      <a:schemeClr val="accent6">
                        <a:lumMod val="20000"/>
                        <a:lumOff val="80000"/>
                      </a:schemeClr>
                    </a:solidFill>
                  </a:tcPr>
                </a:tc>
                <a:tc>
                  <a:txBody>
                    <a:bodyPr/>
                    <a:lstStyle/>
                    <a:p>
                      <a:pPr algn="ctr"/>
                      <a:r>
                        <a:rPr kumimoji="1" lang="en-US" altLang="ja-JP" dirty="0"/>
                        <a:t>7</a:t>
                      </a:r>
                      <a:endParaRPr kumimoji="1" lang="ja-JP" altLang="en-US" dirty="0"/>
                    </a:p>
                  </a:txBody>
                  <a:tcPr>
                    <a:solidFill>
                      <a:srgbClr val="00B050"/>
                    </a:solidFill>
                  </a:tcPr>
                </a:tc>
                <a:extLst>
                  <a:ext uri="{0D108BD9-81ED-4DB2-BD59-A6C34878D82A}">
                    <a16:rowId xmlns="" xmlns:a16="http://schemas.microsoft.com/office/drawing/2014/main" val="10001"/>
                  </a:ext>
                </a:extLst>
              </a:tr>
              <a:tr h="406871">
                <a:tc>
                  <a:txBody>
                    <a:bodyPr/>
                    <a:lstStyle/>
                    <a:p>
                      <a:pPr algn="ctr"/>
                      <a:r>
                        <a:rPr kumimoji="1" lang="en-US" altLang="ja-JP" dirty="0"/>
                        <a:t>4</a:t>
                      </a:r>
                      <a:endParaRPr kumimoji="1" lang="ja-JP" altLang="en-US" dirty="0"/>
                    </a:p>
                  </a:txBody>
                  <a:tcPr>
                    <a:solidFill>
                      <a:schemeClr val="accent4">
                        <a:lumMod val="20000"/>
                        <a:lumOff val="80000"/>
                      </a:schemeClr>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6</a:t>
                      </a:r>
                      <a:endParaRPr kumimoji="1" lang="ja-JP" altLang="en-US" dirty="0"/>
                    </a:p>
                  </a:txBody>
                  <a:tcPr>
                    <a:solidFill>
                      <a:srgbClr val="FF66FF"/>
                    </a:solidFill>
                  </a:tcPr>
                </a:tc>
                <a:tc>
                  <a:txBody>
                    <a:bodyPr/>
                    <a:lstStyle/>
                    <a:p>
                      <a:pPr algn="ctr"/>
                      <a:r>
                        <a:rPr kumimoji="1" lang="en-US" altLang="ja-JP" dirty="0"/>
                        <a:t>3</a:t>
                      </a:r>
                      <a:endParaRPr kumimoji="1" lang="ja-JP" altLang="en-US" dirty="0"/>
                    </a:p>
                  </a:txBody>
                  <a:tcPr>
                    <a:solidFill>
                      <a:srgbClr val="FFCCFF"/>
                    </a:solidFill>
                  </a:tcPr>
                </a:tc>
                <a:extLst>
                  <a:ext uri="{0D108BD9-81ED-4DB2-BD59-A6C34878D82A}">
                    <a16:rowId xmlns="" xmlns:a16="http://schemas.microsoft.com/office/drawing/2014/main" val="10002"/>
                  </a:ext>
                </a:extLst>
              </a:tr>
              <a:tr h="406871">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8</a:t>
                      </a:r>
                      <a:endParaRPr kumimoji="1" lang="ja-JP" altLang="en-US" dirty="0"/>
                    </a:p>
                  </a:txBody>
                  <a:tcPr>
                    <a:solidFill>
                      <a:srgbClr val="FFC000"/>
                    </a:solidFill>
                  </a:tcPr>
                </a:tc>
                <a:tc>
                  <a:txBody>
                    <a:bodyPr/>
                    <a:lstStyle/>
                    <a:p>
                      <a:pPr algn="ctr"/>
                      <a:r>
                        <a:rPr kumimoji="1" lang="en-US" altLang="ja-JP" dirty="0"/>
                        <a:t>0</a:t>
                      </a:r>
                      <a:endParaRPr kumimoji="1" lang="ja-JP" altLang="en-US" dirty="0"/>
                    </a:p>
                  </a:txBody>
                  <a:tcPr>
                    <a:solidFill>
                      <a:srgbClr val="FFCCFF"/>
                    </a:solidFill>
                  </a:tcPr>
                </a:tc>
                <a:tc>
                  <a:txBody>
                    <a:bodyPr/>
                    <a:lstStyle/>
                    <a:p>
                      <a:pPr algn="ctr"/>
                      <a:r>
                        <a:rPr kumimoji="1" lang="en-US" altLang="ja-JP" dirty="0"/>
                        <a:t>1</a:t>
                      </a:r>
                      <a:endParaRPr kumimoji="1" lang="ja-JP" altLang="en-US" dirty="0"/>
                    </a:p>
                  </a:txBody>
                  <a:tcPr>
                    <a:solidFill>
                      <a:srgbClr val="FFCCFF"/>
                    </a:solidFill>
                  </a:tcPr>
                </a:tc>
                <a:extLst>
                  <a:ext uri="{0D108BD9-81ED-4DB2-BD59-A6C34878D82A}">
                    <a16:rowId xmlns="" xmlns:a16="http://schemas.microsoft.com/office/drawing/2014/main" val="10003"/>
                  </a:ext>
                </a:extLst>
              </a:tr>
            </a:tbl>
          </a:graphicData>
        </a:graphic>
      </p:graphicFrame>
      <p:graphicFrame>
        <p:nvGraphicFramePr>
          <p:cNvPr id="7" name="表 6"/>
          <p:cNvGraphicFramePr>
            <a:graphicFrameLocks noGrp="1"/>
          </p:cNvGraphicFramePr>
          <p:nvPr>
            <p:extLst/>
          </p:nvPr>
        </p:nvGraphicFramePr>
        <p:xfrm>
          <a:off x="2057914" y="4935367"/>
          <a:ext cx="868522" cy="813742"/>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tblGrid>
              <a:tr h="406871">
                <a:tc>
                  <a:txBody>
                    <a:bodyPr/>
                    <a:lstStyle/>
                    <a:p>
                      <a:pPr algn="ctr"/>
                      <a:r>
                        <a:rPr kumimoji="1" lang="en-US" altLang="ja-JP" dirty="0"/>
                        <a:t>6</a:t>
                      </a:r>
                      <a:endParaRPr kumimoji="1" lang="ja-JP" altLang="en-US" dirty="0"/>
                    </a:p>
                  </a:txBody>
                  <a:tcPr>
                    <a:solidFill>
                      <a:srgbClr val="00B0F0"/>
                    </a:solidFill>
                  </a:tcPr>
                </a:tc>
                <a:tc>
                  <a:txBody>
                    <a:bodyPr/>
                    <a:lstStyle/>
                    <a:p>
                      <a:pPr algn="ctr"/>
                      <a:r>
                        <a:rPr kumimoji="1" lang="en-US" altLang="ja-JP" dirty="0"/>
                        <a:t>7</a:t>
                      </a:r>
                      <a:endParaRPr kumimoji="1" lang="ja-JP" altLang="en-US" dirty="0"/>
                    </a:p>
                  </a:txBody>
                  <a:tcPr>
                    <a:solidFill>
                      <a:srgbClr val="00B050"/>
                    </a:solidFill>
                  </a:tcPr>
                </a:tc>
                <a:extLst>
                  <a:ext uri="{0D108BD9-81ED-4DB2-BD59-A6C34878D82A}">
                    <a16:rowId xmlns="" xmlns:a16="http://schemas.microsoft.com/office/drawing/2014/main" val="10000"/>
                  </a:ext>
                </a:extLst>
              </a:tr>
              <a:tr h="406871">
                <a:tc>
                  <a:txBody>
                    <a:bodyPr/>
                    <a:lstStyle/>
                    <a:p>
                      <a:pPr algn="ctr"/>
                      <a:r>
                        <a:rPr kumimoji="1" lang="en-US" altLang="ja-JP" dirty="0"/>
                        <a:t>8</a:t>
                      </a:r>
                      <a:endParaRPr kumimoji="1" lang="ja-JP" altLang="en-US" dirty="0"/>
                    </a:p>
                  </a:txBody>
                  <a:tcPr>
                    <a:solidFill>
                      <a:srgbClr val="FFC000"/>
                    </a:solidFill>
                  </a:tcPr>
                </a:tc>
                <a:tc>
                  <a:txBody>
                    <a:bodyPr/>
                    <a:lstStyle/>
                    <a:p>
                      <a:pPr algn="ctr"/>
                      <a:r>
                        <a:rPr kumimoji="1" lang="en-US" altLang="ja-JP" dirty="0"/>
                        <a:t>6</a:t>
                      </a:r>
                      <a:endParaRPr kumimoji="1" lang="ja-JP" altLang="en-US" dirty="0"/>
                    </a:p>
                  </a:txBody>
                  <a:tcPr>
                    <a:solidFill>
                      <a:srgbClr val="FF66FF"/>
                    </a:solidFill>
                  </a:tcPr>
                </a:tc>
                <a:extLst>
                  <a:ext uri="{0D108BD9-81ED-4DB2-BD59-A6C34878D82A}">
                    <a16:rowId xmlns="" xmlns:a16="http://schemas.microsoft.com/office/drawing/2014/main" val="10001"/>
                  </a:ext>
                </a:extLst>
              </a:tr>
            </a:tbl>
          </a:graphicData>
        </a:graphic>
      </p:graphicFrame>
      <p:sp>
        <p:nvSpPr>
          <p:cNvPr id="8" name="右矢印 7"/>
          <p:cNvSpPr/>
          <p:nvPr/>
        </p:nvSpPr>
        <p:spPr>
          <a:xfrm rot="5400000">
            <a:off x="2313693" y="4502700"/>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9" name="テキスト ボックス 8"/>
          <p:cNvSpPr txBox="1"/>
          <p:nvPr/>
        </p:nvSpPr>
        <p:spPr>
          <a:xfrm>
            <a:off x="202089" y="2281956"/>
            <a:ext cx="2846895" cy="369332"/>
          </a:xfrm>
          <a:prstGeom prst="rect">
            <a:avLst/>
          </a:prstGeom>
          <a:noFill/>
        </p:spPr>
        <p:txBody>
          <a:bodyPr wrap="square" rtlCol="0">
            <a:spAutoFit/>
          </a:bodyPr>
          <a:lstStyle/>
          <a:p>
            <a:r>
              <a:rPr lang="ja-JP" altLang="en-US" dirty="0">
                <a:solidFill>
                  <a:prstClr val="black"/>
                </a:solidFill>
              </a:rPr>
              <a:t>●</a:t>
            </a:r>
            <a:r>
              <a:rPr lang="ja-JP" altLang="en-US" b="1" u="sng" dirty="0">
                <a:solidFill>
                  <a:srgbClr val="7030A0"/>
                </a:solidFill>
              </a:rPr>
              <a:t>最大プーリング</a:t>
            </a:r>
          </a:p>
        </p:txBody>
      </p:sp>
      <mc:AlternateContent xmlns:mc="http://schemas.openxmlformats.org/markup-compatibility/2006" xmlns:a14="http://schemas.microsoft.com/office/drawing/2010/main">
        <mc:Choice Requires="a14">
          <p:sp>
            <p:nvSpPr>
              <p:cNvPr id="10" name="テキスト ボックス 9"/>
              <p:cNvSpPr txBox="1"/>
              <p:nvPr/>
            </p:nvSpPr>
            <p:spPr>
              <a:xfrm>
                <a:off x="2255898" y="2225017"/>
                <a:ext cx="2087816" cy="48320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func>
                        <m:funcPr>
                          <m:ctrlPr>
                            <a:rPr lang="en-US" altLang="ja-JP" i="1" smtClean="0">
                              <a:solidFill>
                                <a:prstClr val="black"/>
                              </a:solidFill>
                              <a:latin typeface="Cambria Math" panose="02040503050406030204" pitchFamily="18" charset="0"/>
                            </a:rPr>
                          </m:ctrlPr>
                        </m:funcPr>
                        <m:fName>
                          <m:limLow>
                            <m:limLowPr>
                              <m:ctrlPr>
                                <a:rPr lang="en-US" altLang="ja-JP" i="1" smtClean="0">
                                  <a:solidFill>
                                    <a:prstClr val="black"/>
                                  </a:solidFill>
                                  <a:latin typeface="Cambria Math" panose="02040503050406030204" pitchFamily="18" charset="0"/>
                                </a:rPr>
                              </m:ctrlPr>
                            </m:limLowPr>
                            <m:e>
                              <m:r>
                                <m:rPr>
                                  <m:sty m:val="p"/>
                                </m:rPr>
                                <a:rPr lang="en-US" altLang="ja-JP" smtClean="0">
                                  <a:solidFill>
                                    <a:prstClr val="black"/>
                                  </a:solidFill>
                                  <a:latin typeface="Cambria Math" panose="02040503050406030204" pitchFamily="18" charset="0"/>
                                </a:rPr>
                                <m:t>max</m:t>
                              </m:r>
                            </m:e>
                            <m:lim>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smtClean="0">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𝑄</m:t>
                                  </m:r>
                                </m:e>
                                <m:sub>
                                  <m:r>
                                    <a:rPr lang="en-US" altLang="ja-JP" i="1" smtClean="0">
                                      <a:solidFill>
                                        <a:prstClr val="black"/>
                                      </a:solidFill>
                                      <a:latin typeface="Cambria Math" panose="02040503050406030204" pitchFamily="18" charset="0"/>
                                    </a:rPr>
                                    <m:t>𝑖𝑗</m:t>
                                  </m:r>
                                </m:sub>
                              </m:sSub>
                            </m:lim>
                          </m:limLow>
                        </m:fName>
                        <m:e>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𝑝𝑞𝑘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−1)</m:t>
                              </m:r>
                            </m:sup>
                          </m:sSubSup>
                        </m:e>
                      </m:func>
                    </m:oMath>
                  </m:oMathPara>
                </a14:m>
                <a:endParaRPr lang="ja-JP" altLang="en-US" dirty="0">
                  <a:solidFill>
                    <a:prstClr val="black"/>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2255898" y="2225017"/>
                <a:ext cx="2087816" cy="483209"/>
              </a:xfrm>
              <a:prstGeom prst="rect">
                <a:avLst/>
              </a:prstGeom>
              <a:blipFill rotWithShape="0">
                <a:blip r:embed="rId2"/>
                <a:stretch>
                  <a:fillRect l="-875" t="-2532" r="-1749" b="-13924"/>
                </a:stretch>
              </a:blipFill>
            </p:spPr>
            <p:txBody>
              <a:bodyPr/>
              <a:lstStyle/>
              <a:p>
                <a:r>
                  <a:rPr lang="ja-JP" altLang="en-US">
                    <a:noFill/>
                  </a:rPr>
                  <a:t> </a:t>
                </a:r>
              </a:p>
            </p:txBody>
          </p:sp>
        </mc:Fallback>
      </mc:AlternateContent>
      <p:grpSp>
        <p:nvGrpSpPr>
          <p:cNvPr id="15" name="グループ化 14"/>
          <p:cNvGrpSpPr/>
          <p:nvPr/>
        </p:nvGrpSpPr>
        <p:grpSpPr>
          <a:xfrm>
            <a:off x="1625536" y="2780209"/>
            <a:ext cx="1734534" cy="1668544"/>
            <a:chOff x="801278" y="3940404"/>
            <a:chExt cx="1734534" cy="1668544"/>
          </a:xfrm>
        </p:grpSpPr>
        <p:sp>
          <p:nvSpPr>
            <p:cNvPr id="11" name="正方形/長方形 10"/>
            <p:cNvSpPr/>
            <p:nvPr/>
          </p:nvSpPr>
          <p:spPr>
            <a:xfrm>
              <a:off x="801278" y="3940404"/>
              <a:ext cx="867267" cy="8342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2" name="正方形/長方形 11"/>
            <p:cNvSpPr/>
            <p:nvPr/>
          </p:nvSpPr>
          <p:spPr>
            <a:xfrm>
              <a:off x="1668545" y="3940404"/>
              <a:ext cx="867267" cy="834272"/>
            </a:xfrm>
            <a:prstGeom prst="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3" name="正方形/長方形 12"/>
            <p:cNvSpPr/>
            <p:nvPr/>
          </p:nvSpPr>
          <p:spPr>
            <a:xfrm>
              <a:off x="801278" y="4774676"/>
              <a:ext cx="867267" cy="834272"/>
            </a:xfrm>
            <a:prstGeom prst="rect">
              <a:avLst/>
            </a:prstGeom>
            <a:noFill/>
            <a:ln w="38100">
              <a:solidFill>
                <a:srgbClr val="FC6E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4" name="正方形/長方形 13"/>
            <p:cNvSpPr/>
            <p:nvPr/>
          </p:nvSpPr>
          <p:spPr>
            <a:xfrm>
              <a:off x="1668545" y="4774676"/>
              <a:ext cx="867267" cy="834272"/>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nvGrpSpPr>
          <p:cNvPr id="26" name="グループ化 25"/>
          <p:cNvGrpSpPr/>
          <p:nvPr/>
        </p:nvGrpSpPr>
        <p:grpSpPr>
          <a:xfrm>
            <a:off x="1039252" y="2878613"/>
            <a:ext cx="2997726" cy="1275056"/>
            <a:chOff x="169682" y="2919070"/>
            <a:chExt cx="2997726" cy="1275056"/>
          </a:xfrm>
        </p:grpSpPr>
        <mc:AlternateContent xmlns:mc="http://schemas.openxmlformats.org/markup-compatibility/2006" xmlns:a14="http://schemas.microsoft.com/office/drawing/2010/main">
          <mc:Choice Requires="a14">
            <p:sp>
              <p:nvSpPr>
                <p:cNvPr id="16" name="テキスト ボックス 15"/>
                <p:cNvSpPr txBox="1"/>
                <p:nvPr/>
              </p:nvSpPr>
              <p:spPr>
                <a:xfrm>
                  <a:off x="169682" y="2919070"/>
                  <a:ext cx="631596"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70C0"/>
                                </a:solidFill>
                                <a:latin typeface="Cambria Math" panose="02040503050406030204" pitchFamily="18" charset="0"/>
                              </a:rPr>
                            </m:ctrlPr>
                          </m:sSubPr>
                          <m:e>
                            <m:r>
                              <a:rPr lang="en-US" altLang="ja-JP" i="1">
                                <a:solidFill>
                                  <a:srgbClr val="0070C0"/>
                                </a:solidFill>
                                <a:latin typeface="Cambria Math" panose="02040503050406030204" pitchFamily="18" charset="0"/>
                              </a:rPr>
                              <m:t>𝑄</m:t>
                            </m:r>
                          </m:e>
                          <m:sub>
                            <m:r>
                              <a:rPr lang="en-US" altLang="ja-JP" i="1">
                                <a:solidFill>
                                  <a:srgbClr val="0070C0"/>
                                </a:solidFill>
                                <a:latin typeface="Cambria Math" panose="02040503050406030204" pitchFamily="18" charset="0"/>
                              </a:rPr>
                              <m:t>𝑖𝑗</m:t>
                            </m:r>
                          </m:sub>
                        </m:sSub>
                      </m:oMath>
                    </m:oMathPara>
                  </a14:m>
                  <a:endParaRPr lang="ja-JP" altLang="en-US" dirty="0">
                    <a:solidFill>
                      <a:srgbClr val="0070C0"/>
                    </a:solidFill>
                  </a:endParaRPr>
                </a:p>
              </p:txBody>
            </p:sp>
          </mc:Choice>
          <mc:Fallback xmlns="">
            <p:sp>
              <p:nvSpPr>
                <p:cNvPr id="16" name="テキスト ボックス 15"/>
                <p:cNvSpPr txBox="1">
                  <a:spLocks noRot="1" noChangeAspect="1" noMove="1" noResize="1" noEditPoints="1" noAdjustHandles="1" noChangeArrowheads="1" noChangeShapeType="1" noTextEdit="1"/>
                </p:cNvSpPr>
                <p:nvPr/>
              </p:nvSpPr>
              <p:spPr>
                <a:xfrm>
                  <a:off x="169682" y="2919070"/>
                  <a:ext cx="631596" cy="391646"/>
                </a:xfrm>
                <a:prstGeom prst="rect">
                  <a:avLst/>
                </a:prstGeom>
                <a:blipFill rotWithShape="0">
                  <a:blip r:embed="rId3"/>
                  <a:stretch>
                    <a:fillRect b="-9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7" name="テキスト ボックス 16"/>
                <p:cNvSpPr txBox="1"/>
                <p:nvPr/>
              </p:nvSpPr>
              <p:spPr>
                <a:xfrm>
                  <a:off x="169682" y="3753342"/>
                  <a:ext cx="631596"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C6E04"/>
                                </a:solidFill>
                                <a:latin typeface="Cambria Math" panose="02040503050406030204" pitchFamily="18" charset="0"/>
                              </a:rPr>
                            </m:ctrlPr>
                          </m:sSubPr>
                          <m:e>
                            <m:r>
                              <a:rPr lang="en-US" altLang="ja-JP" i="1">
                                <a:solidFill>
                                  <a:srgbClr val="FC6E04"/>
                                </a:solidFill>
                                <a:latin typeface="Cambria Math" panose="02040503050406030204" pitchFamily="18" charset="0"/>
                              </a:rPr>
                              <m:t>𝑄</m:t>
                            </m:r>
                          </m:e>
                          <m:sub>
                            <m:r>
                              <a:rPr lang="en-US" altLang="ja-JP" i="1">
                                <a:solidFill>
                                  <a:srgbClr val="FC6E04"/>
                                </a:solidFill>
                                <a:latin typeface="Cambria Math" panose="02040503050406030204" pitchFamily="18" charset="0"/>
                              </a:rPr>
                              <m:t>𝑖𝑗</m:t>
                            </m:r>
                          </m:sub>
                        </m:sSub>
                      </m:oMath>
                    </m:oMathPara>
                  </a14:m>
                  <a:endParaRPr lang="ja-JP" altLang="en-US" dirty="0">
                    <a:solidFill>
                      <a:srgbClr val="FC6E04"/>
                    </a:solidFill>
                  </a:endParaRPr>
                </a:p>
              </p:txBody>
            </p:sp>
          </mc:Choice>
          <mc:Fallback xmlns="">
            <p:sp>
              <p:nvSpPr>
                <p:cNvPr id="17" name="テキスト ボックス 16"/>
                <p:cNvSpPr txBox="1">
                  <a:spLocks noRot="1" noChangeAspect="1" noMove="1" noResize="1" noEditPoints="1" noAdjustHandles="1" noChangeArrowheads="1" noChangeShapeType="1" noTextEdit="1"/>
                </p:cNvSpPr>
                <p:nvPr/>
              </p:nvSpPr>
              <p:spPr>
                <a:xfrm>
                  <a:off x="169682" y="3753342"/>
                  <a:ext cx="631596" cy="391646"/>
                </a:xfrm>
                <a:prstGeom prst="rect">
                  <a:avLst/>
                </a:prstGeom>
                <a:blipFill rotWithShape="0">
                  <a:blip r:embed="rId4"/>
                  <a:stretch>
                    <a:fillRect b="-937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8" name="テキスト ボックス 17"/>
                <p:cNvSpPr txBox="1"/>
                <p:nvPr/>
              </p:nvSpPr>
              <p:spPr>
                <a:xfrm>
                  <a:off x="2535812" y="2974288"/>
                  <a:ext cx="631596"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00B050"/>
                                </a:solidFill>
                                <a:latin typeface="Cambria Math" panose="02040503050406030204" pitchFamily="18" charset="0"/>
                              </a:rPr>
                            </m:ctrlPr>
                          </m:sSubPr>
                          <m:e>
                            <m:r>
                              <a:rPr lang="en-US" altLang="ja-JP" i="1">
                                <a:solidFill>
                                  <a:srgbClr val="00B050"/>
                                </a:solidFill>
                                <a:latin typeface="Cambria Math" panose="02040503050406030204" pitchFamily="18" charset="0"/>
                              </a:rPr>
                              <m:t>𝑄</m:t>
                            </m:r>
                          </m:e>
                          <m:sub>
                            <m:r>
                              <a:rPr lang="en-US" altLang="ja-JP" i="1">
                                <a:solidFill>
                                  <a:srgbClr val="00B050"/>
                                </a:solidFill>
                                <a:latin typeface="Cambria Math" panose="02040503050406030204" pitchFamily="18" charset="0"/>
                              </a:rPr>
                              <m:t>𝑖𝑗</m:t>
                            </m:r>
                          </m:sub>
                        </m:sSub>
                      </m:oMath>
                    </m:oMathPara>
                  </a14:m>
                  <a:endParaRPr lang="ja-JP" altLang="en-US" dirty="0">
                    <a:solidFill>
                      <a:srgbClr val="0070C0"/>
                    </a:solidFill>
                  </a:endParaRPr>
                </a:p>
              </p:txBody>
            </p:sp>
          </mc:Choice>
          <mc:Fallback xmlns="">
            <p:sp>
              <p:nvSpPr>
                <p:cNvPr id="18" name="テキスト ボックス 17"/>
                <p:cNvSpPr txBox="1">
                  <a:spLocks noRot="1" noChangeAspect="1" noMove="1" noResize="1" noEditPoints="1" noAdjustHandles="1" noChangeArrowheads="1" noChangeShapeType="1" noTextEdit="1"/>
                </p:cNvSpPr>
                <p:nvPr/>
              </p:nvSpPr>
              <p:spPr>
                <a:xfrm>
                  <a:off x="2535812" y="2974288"/>
                  <a:ext cx="631596" cy="391646"/>
                </a:xfrm>
                <a:prstGeom prst="rect">
                  <a:avLst/>
                </a:prstGeom>
                <a:blipFill rotWithShape="0">
                  <a:blip r:embed="rId5"/>
                  <a:stretch>
                    <a:fillRect b="-7692"/>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9" name="テキスト ボックス 18"/>
                <p:cNvSpPr txBox="1"/>
                <p:nvPr/>
              </p:nvSpPr>
              <p:spPr>
                <a:xfrm>
                  <a:off x="2535812" y="3802480"/>
                  <a:ext cx="631596" cy="3916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srgbClr val="FF00FF"/>
                                </a:solidFill>
                                <a:latin typeface="Cambria Math" panose="02040503050406030204" pitchFamily="18" charset="0"/>
                              </a:rPr>
                            </m:ctrlPr>
                          </m:sSubPr>
                          <m:e>
                            <m:r>
                              <a:rPr lang="en-US" altLang="ja-JP" i="1">
                                <a:solidFill>
                                  <a:srgbClr val="FF00FF"/>
                                </a:solidFill>
                                <a:latin typeface="Cambria Math" panose="02040503050406030204" pitchFamily="18" charset="0"/>
                              </a:rPr>
                              <m:t>𝑄</m:t>
                            </m:r>
                          </m:e>
                          <m:sub>
                            <m:r>
                              <a:rPr lang="en-US" altLang="ja-JP" i="1">
                                <a:solidFill>
                                  <a:srgbClr val="FF00FF"/>
                                </a:solidFill>
                                <a:latin typeface="Cambria Math" panose="02040503050406030204" pitchFamily="18" charset="0"/>
                              </a:rPr>
                              <m:t>𝑖𝑗</m:t>
                            </m:r>
                          </m:sub>
                        </m:sSub>
                      </m:oMath>
                    </m:oMathPara>
                  </a14:m>
                  <a:endParaRPr lang="ja-JP" altLang="en-US" dirty="0">
                    <a:solidFill>
                      <a:srgbClr val="0070C0"/>
                    </a:solidFill>
                  </a:endParaRPr>
                </a:p>
              </p:txBody>
            </p:sp>
          </mc:Choice>
          <mc:Fallback xmlns="">
            <p:sp>
              <p:nvSpPr>
                <p:cNvPr id="19" name="テキスト ボックス 18"/>
                <p:cNvSpPr txBox="1">
                  <a:spLocks noRot="1" noChangeAspect="1" noMove="1" noResize="1" noEditPoints="1" noAdjustHandles="1" noChangeArrowheads="1" noChangeShapeType="1" noTextEdit="1"/>
                </p:cNvSpPr>
                <p:nvPr/>
              </p:nvSpPr>
              <p:spPr>
                <a:xfrm>
                  <a:off x="2535812" y="3802480"/>
                  <a:ext cx="631596" cy="391646"/>
                </a:xfrm>
                <a:prstGeom prst="rect">
                  <a:avLst/>
                </a:prstGeom>
                <a:blipFill rotWithShape="0">
                  <a:blip r:embed="rId6"/>
                  <a:stretch>
                    <a:fillRect b="-9375"/>
                  </a:stretch>
                </a:blipFill>
              </p:spPr>
              <p:txBody>
                <a:bodyPr/>
                <a:lstStyle/>
                <a:p>
                  <a:r>
                    <a:rPr lang="ja-JP" altLang="en-US">
                      <a:noFill/>
                    </a:rPr>
                    <a:t> </a:t>
                  </a:r>
                </a:p>
              </p:txBody>
            </p:sp>
          </mc:Fallback>
        </mc:AlternateContent>
      </p:grpSp>
      <p:cxnSp>
        <p:nvCxnSpPr>
          <p:cNvPr id="21" name="直線コネクタ 20"/>
          <p:cNvCxnSpPr/>
          <p:nvPr/>
        </p:nvCxnSpPr>
        <p:spPr>
          <a:xfrm>
            <a:off x="4516052" y="2321726"/>
            <a:ext cx="14141" cy="4111724"/>
          </a:xfrm>
          <a:prstGeom prst="line">
            <a:avLst/>
          </a:prstGeom>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4675695" y="2281956"/>
            <a:ext cx="2846895" cy="369332"/>
          </a:xfrm>
          <a:prstGeom prst="rect">
            <a:avLst/>
          </a:prstGeom>
          <a:noFill/>
        </p:spPr>
        <p:txBody>
          <a:bodyPr wrap="square" rtlCol="0">
            <a:spAutoFit/>
          </a:bodyPr>
          <a:lstStyle/>
          <a:p>
            <a:r>
              <a:rPr lang="ja-JP" altLang="en-US" dirty="0">
                <a:solidFill>
                  <a:prstClr val="black"/>
                </a:solidFill>
              </a:rPr>
              <a:t>●</a:t>
            </a:r>
            <a:r>
              <a:rPr lang="ja-JP" altLang="en-US" b="1" u="sng" dirty="0">
                <a:solidFill>
                  <a:srgbClr val="C00000"/>
                </a:solidFill>
              </a:rPr>
              <a:t>平均プーリング</a:t>
            </a:r>
          </a:p>
        </p:txBody>
      </p:sp>
      <mc:AlternateContent xmlns:mc="http://schemas.openxmlformats.org/markup-compatibility/2006" xmlns:a14="http://schemas.microsoft.com/office/drawing/2010/main">
        <mc:Choice Requires="a14">
          <p:sp>
            <p:nvSpPr>
              <p:cNvPr id="25" name="テキスト ボックス 24"/>
              <p:cNvSpPr txBox="1"/>
              <p:nvPr/>
            </p:nvSpPr>
            <p:spPr>
              <a:xfrm>
                <a:off x="6735327" y="2186435"/>
                <a:ext cx="2408673" cy="7362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func>
                        <m:funcPr>
                          <m:ctrlPr>
                            <a:rPr lang="en-US" altLang="ja-JP" i="1" smtClean="0">
                              <a:solidFill>
                                <a:prstClr val="black"/>
                              </a:solidFill>
                              <a:latin typeface="Cambria Math" panose="02040503050406030204" pitchFamily="18" charset="0"/>
                            </a:rPr>
                          </m:ctrlPr>
                        </m:funcPr>
                        <m:fName>
                          <m:f>
                            <m:fPr>
                              <m:ctrlPr>
                                <a:rPr lang="en-US" altLang="ja-JP" i="1" smtClean="0">
                                  <a:solidFill>
                                    <a:prstClr val="black"/>
                                  </a:solidFill>
                                  <a:latin typeface="Cambria Math" panose="02040503050406030204" pitchFamily="18" charset="0"/>
                                </a:rPr>
                              </m:ctrlPr>
                            </m:fPr>
                            <m:num>
                              <m:r>
                                <a:rPr lang="en-US" altLang="ja-JP" i="1" smtClean="0">
                                  <a:solidFill>
                                    <a:prstClr val="black"/>
                                  </a:solidFill>
                                  <a:latin typeface="Cambria Math" panose="02040503050406030204" pitchFamily="18" charset="0"/>
                                </a:rPr>
                                <m:t>1</m:t>
                              </m:r>
                            </m:num>
                            <m:den>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𝐻</m:t>
                                  </m:r>
                                </m:e>
                                <m:sup>
                                  <m:r>
                                    <a:rPr lang="en-US" altLang="ja-JP" i="1" smtClean="0">
                                      <a:solidFill>
                                        <a:prstClr val="black"/>
                                      </a:solidFill>
                                      <a:latin typeface="Cambria Math" panose="02040503050406030204" pitchFamily="18" charset="0"/>
                                    </a:rPr>
                                    <m:t>2</m:t>
                                  </m:r>
                                </m:sup>
                              </m:sSup>
                            </m:den>
                          </m:f>
                        </m:fName>
                        <m:e>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𝑄</m:t>
                                  </m:r>
                                </m:e>
                                <m:sub>
                                  <m:r>
                                    <a:rPr lang="en-US" altLang="ja-JP" i="1">
                                      <a:solidFill>
                                        <a:prstClr val="black"/>
                                      </a:solidFill>
                                      <a:latin typeface="Cambria Math" panose="02040503050406030204" pitchFamily="18" charset="0"/>
                                    </a:rPr>
                                    <m:t>𝑖𝑗</m:t>
                                  </m:r>
                                </m:sub>
                              </m:sSub>
                            </m:sub>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e>
                          </m:nary>
                        </m:e>
                      </m:func>
                    </m:oMath>
                  </m:oMathPara>
                </a14:m>
                <a:endParaRPr lang="ja-JP" altLang="en-US" dirty="0">
                  <a:solidFill>
                    <a:prstClr val="black"/>
                  </a:solidFill>
                </a:endParaRPr>
              </a:p>
            </p:txBody>
          </p:sp>
        </mc:Choice>
        <mc:Fallback xmlns="">
          <p:sp>
            <p:nvSpPr>
              <p:cNvPr id="25" name="テキスト ボックス 24"/>
              <p:cNvSpPr txBox="1">
                <a:spLocks noRot="1" noChangeAspect="1" noMove="1" noResize="1" noEditPoints="1" noAdjustHandles="1" noChangeArrowheads="1" noChangeShapeType="1" noTextEdit="1"/>
              </p:cNvSpPr>
              <p:nvPr/>
            </p:nvSpPr>
            <p:spPr>
              <a:xfrm>
                <a:off x="6735327" y="2186435"/>
                <a:ext cx="2408673" cy="736227"/>
              </a:xfrm>
              <a:prstGeom prst="rect">
                <a:avLst/>
              </a:prstGeom>
              <a:blipFill rotWithShape="0">
                <a:blip r:embed="rId7"/>
                <a:stretch>
                  <a:fillRect/>
                </a:stretch>
              </a:blipFill>
            </p:spPr>
            <p:txBody>
              <a:bodyPr/>
              <a:lstStyle/>
              <a:p>
                <a:r>
                  <a:rPr lang="ja-JP" altLang="en-US">
                    <a:noFill/>
                  </a:rPr>
                  <a:t> </a:t>
                </a:r>
              </a:p>
            </p:txBody>
          </p:sp>
        </mc:Fallback>
      </mc:AlternateContent>
      <p:graphicFrame>
        <p:nvGraphicFramePr>
          <p:cNvPr id="27" name="表 26"/>
          <p:cNvGraphicFramePr>
            <a:graphicFrameLocks noGrp="1"/>
          </p:cNvGraphicFramePr>
          <p:nvPr>
            <p:extLst/>
          </p:nvPr>
        </p:nvGraphicFramePr>
        <p:xfrm>
          <a:off x="5251517" y="2779762"/>
          <a:ext cx="1737044" cy="1627484"/>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tblGrid>
              <a:tr h="406871">
                <a:tc>
                  <a:txBody>
                    <a:bodyPr/>
                    <a:lstStyle/>
                    <a:p>
                      <a:pPr algn="ctr"/>
                      <a:r>
                        <a:rPr kumimoji="1" lang="en-US" altLang="ja-JP" dirty="0"/>
                        <a:t>5</a:t>
                      </a:r>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0</a:t>
                      </a:r>
                      <a:endParaRPr kumimoji="1" lang="ja-JP" altLang="en-US" dirty="0"/>
                    </a:p>
                  </a:txBody>
                  <a:tcPr>
                    <a:solidFill>
                      <a:schemeClr val="accent6">
                        <a:lumMod val="20000"/>
                        <a:lumOff val="80000"/>
                      </a:schemeClr>
                    </a:solidFill>
                  </a:tcPr>
                </a:tc>
                <a:tc>
                  <a:txBody>
                    <a:bodyPr/>
                    <a:lstStyle/>
                    <a:p>
                      <a:pPr algn="ctr"/>
                      <a:r>
                        <a:rPr kumimoji="1" lang="en-US" altLang="ja-JP" dirty="0"/>
                        <a:t>1</a:t>
                      </a:r>
                      <a:endParaRPr kumimoji="1" lang="ja-JP" altLang="en-US" dirty="0"/>
                    </a:p>
                  </a:txBody>
                  <a:tcPr>
                    <a:solidFill>
                      <a:schemeClr val="accent6">
                        <a:lumMod val="20000"/>
                        <a:lumOff val="80000"/>
                      </a:schemeClr>
                    </a:solidFill>
                  </a:tcPr>
                </a:tc>
                <a:extLst>
                  <a:ext uri="{0D108BD9-81ED-4DB2-BD59-A6C34878D82A}">
                    <a16:rowId xmlns="" xmlns:a16="http://schemas.microsoft.com/office/drawing/2014/main" val="10000"/>
                  </a:ext>
                </a:extLst>
              </a:tr>
              <a:tr h="406871">
                <a:tc>
                  <a:txBody>
                    <a:bodyPr/>
                    <a:lstStyle/>
                    <a:p>
                      <a:pPr algn="ctr"/>
                      <a:r>
                        <a:rPr kumimoji="1" lang="en-US" altLang="ja-JP" dirty="0"/>
                        <a:t>1</a:t>
                      </a:r>
                      <a:endParaRPr kumimoji="1" lang="ja-JP" altLang="en-US" dirty="0"/>
                    </a:p>
                  </a:txBody>
                  <a:tcPr>
                    <a:solidFill>
                      <a:schemeClr val="accent1">
                        <a:lumMod val="20000"/>
                        <a:lumOff val="80000"/>
                      </a:schemeClr>
                    </a:solidFill>
                  </a:tcPr>
                </a:tc>
                <a:tc>
                  <a:txBody>
                    <a:bodyPr/>
                    <a:lstStyle/>
                    <a:p>
                      <a:pPr algn="ctr"/>
                      <a:r>
                        <a:rPr kumimoji="1" lang="en-US" altLang="ja-JP" dirty="0"/>
                        <a:t>6</a:t>
                      </a:r>
                      <a:endParaRPr kumimoji="1" lang="ja-JP" altLang="en-US" dirty="0"/>
                    </a:p>
                  </a:txBody>
                  <a:tcPr>
                    <a:solidFill>
                      <a:schemeClr val="accent1">
                        <a:lumMod val="20000"/>
                        <a:lumOff val="80000"/>
                      </a:schemeClr>
                    </a:solidFill>
                  </a:tcPr>
                </a:tc>
                <a:tc>
                  <a:txBody>
                    <a:bodyPr/>
                    <a:lstStyle/>
                    <a:p>
                      <a:pPr algn="ctr"/>
                      <a:r>
                        <a:rPr kumimoji="1" lang="en-US" altLang="ja-JP" dirty="0"/>
                        <a:t>1</a:t>
                      </a:r>
                      <a:endParaRPr kumimoji="1" lang="ja-JP" altLang="en-US" dirty="0"/>
                    </a:p>
                  </a:txBody>
                  <a:tcPr>
                    <a:solidFill>
                      <a:schemeClr val="accent6">
                        <a:lumMod val="20000"/>
                        <a:lumOff val="80000"/>
                      </a:schemeClr>
                    </a:solidFill>
                  </a:tcPr>
                </a:tc>
                <a:tc>
                  <a:txBody>
                    <a:bodyPr/>
                    <a:lstStyle/>
                    <a:p>
                      <a:pPr algn="ctr"/>
                      <a:r>
                        <a:rPr kumimoji="1" lang="en-US" altLang="ja-JP" dirty="0"/>
                        <a:t>7</a:t>
                      </a:r>
                      <a:endParaRPr kumimoji="1" lang="ja-JP" altLang="en-US" dirty="0"/>
                    </a:p>
                  </a:txBody>
                  <a:tcPr>
                    <a:solidFill>
                      <a:schemeClr val="accent6">
                        <a:lumMod val="20000"/>
                        <a:lumOff val="80000"/>
                      </a:schemeClr>
                    </a:solidFill>
                  </a:tcPr>
                </a:tc>
                <a:extLst>
                  <a:ext uri="{0D108BD9-81ED-4DB2-BD59-A6C34878D82A}">
                    <a16:rowId xmlns="" xmlns:a16="http://schemas.microsoft.com/office/drawing/2014/main" val="10001"/>
                  </a:ext>
                </a:extLst>
              </a:tr>
              <a:tr h="406871">
                <a:tc>
                  <a:txBody>
                    <a:bodyPr/>
                    <a:lstStyle/>
                    <a:p>
                      <a:pPr algn="ctr"/>
                      <a:r>
                        <a:rPr kumimoji="1" lang="en-US" altLang="ja-JP" dirty="0"/>
                        <a:t>4</a:t>
                      </a:r>
                      <a:endParaRPr kumimoji="1" lang="ja-JP" altLang="en-US" dirty="0"/>
                    </a:p>
                  </a:txBody>
                  <a:tcPr>
                    <a:solidFill>
                      <a:schemeClr val="accent4">
                        <a:lumMod val="20000"/>
                        <a:lumOff val="80000"/>
                      </a:schemeClr>
                    </a:solidFill>
                  </a:tcPr>
                </a:tc>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6</a:t>
                      </a:r>
                      <a:endParaRPr kumimoji="1" lang="ja-JP" altLang="en-US" dirty="0"/>
                    </a:p>
                  </a:txBody>
                  <a:tcPr>
                    <a:solidFill>
                      <a:srgbClr val="FFCCFF"/>
                    </a:solidFill>
                  </a:tcPr>
                </a:tc>
                <a:tc>
                  <a:txBody>
                    <a:bodyPr/>
                    <a:lstStyle/>
                    <a:p>
                      <a:pPr algn="ctr"/>
                      <a:r>
                        <a:rPr kumimoji="1" lang="en-US" altLang="ja-JP" dirty="0"/>
                        <a:t>3</a:t>
                      </a:r>
                      <a:endParaRPr kumimoji="1" lang="ja-JP" altLang="en-US" dirty="0"/>
                    </a:p>
                  </a:txBody>
                  <a:tcPr>
                    <a:solidFill>
                      <a:srgbClr val="FFCCFF"/>
                    </a:solidFill>
                  </a:tcPr>
                </a:tc>
                <a:extLst>
                  <a:ext uri="{0D108BD9-81ED-4DB2-BD59-A6C34878D82A}">
                    <a16:rowId xmlns="" xmlns:a16="http://schemas.microsoft.com/office/drawing/2014/main" val="10002"/>
                  </a:ext>
                </a:extLst>
              </a:tr>
              <a:tr h="406871">
                <a:tc>
                  <a:txBody>
                    <a:bodyPr/>
                    <a:lstStyle/>
                    <a:p>
                      <a:pPr algn="ctr"/>
                      <a:r>
                        <a:rPr kumimoji="1" lang="en-US" altLang="ja-JP" dirty="0"/>
                        <a:t>1</a:t>
                      </a:r>
                      <a:endParaRPr kumimoji="1" lang="ja-JP" altLang="en-US" dirty="0"/>
                    </a:p>
                  </a:txBody>
                  <a:tcPr>
                    <a:solidFill>
                      <a:schemeClr val="accent4">
                        <a:lumMod val="20000"/>
                        <a:lumOff val="80000"/>
                      </a:schemeClr>
                    </a:solidFill>
                  </a:tcPr>
                </a:tc>
                <a:tc>
                  <a:txBody>
                    <a:bodyPr/>
                    <a:lstStyle/>
                    <a:p>
                      <a:pPr algn="ctr"/>
                      <a:r>
                        <a:rPr kumimoji="1" lang="en-US" altLang="ja-JP" dirty="0"/>
                        <a:t>8</a:t>
                      </a:r>
                      <a:endParaRPr kumimoji="1" lang="ja-JP" altLang="en-US" dirty="0"/>
                    </a:p>
                  </a:txBody>
                  <a:tcPr>
                    <a:solidFill>
                      <a:schemeClr val="accent4">
                        <a:lumMod val="20000"/>
                        <a:lumOff val="80000"/>
                      </a:schemeClr>
                    </a:solidFill>
                  </a:tcPr>
                </a:tc>
                <a:tc>
                  <a:txBody>
                    <a:bodyPr/>
                    <a:lstStyle/>
                    <a:p>
                      <a:pPr algn="ctr"/>
                      <a:r>
                        <a:rPr kumimoji="1" lang="en-US" altLang="ja-JP" dirty="0"/>
                        <a:t>0</a:t>
                      </a:r>
                      <a:endParaRPr kumimoji="1" lang="ja-JP" altLang="en-US" dirty="0"/>
                    </a:p>
                  </a:txBody>
                  <a:tcPr>
                    <a:solidFill>
                      <a:srgbClr val="FFCCFF"/>
                    </a:solidFill>
                  </a:tcPr>
                </a:tc>
                <a:tc>
                  <a:txBody>
                    <a:bodyPr/>
                    <a:lstStyle/>
                    <a:p>
                      <a:pPr algn="ctr"/>
                      <a:r>
                        <a:rPr kumimoji="1" lang="en-US" altLang="ja-JP" dirty="0"/>
                        <a:t>1</a:t>
                      </a:r>
                      <a:endParaRPr kumimoji="1" lang="ja-JP" altLang="en-US" dirty="0"/>
                    </a:p>
                  </a:txBody>
                  <a:tcPr>
                    <a:solidFill>
                      <a:srgbClr val="FFCCFF"/>
                    </a:solidFill>
                  </a:tcPr>
                </a:tc>
                <a:extLst>
                  <a:ext uri="{0D108BD9-81ED-4DB2-BD59-A6C34878D82A}">
                    <a16:rowId xmlns="" xmlns:a16="http://schemas.microsoft.com/office/drawing/2014/main" val="10003"/>
                  </a:ext>
                </a:extLst>
              </a:tr>
            </a:tbl>
          </a:graphicData>
        </a:graphic>
      </p:graphicFrame>
      <p:sp>
        <p:nvSpPr>
          <p:cNvPr id="28" name="右矢印 27"/>
          <p:cNvSpPr/>
          <p:nvPr/>
        </p:nvSpPr>
        <p:spPr>
          <a:xfrm rot="5400000">
            <a:off x="5920032" y="4531307"/>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9" name="テキスト ボックス 28"/>
          <p:cNvSpPr txBox="1"/>
          <p:nvPr/>
        </p:nvSpPr>
        <p:spPr>
          <a:xfrm>
            <a:off x="6242112" y="1825916"/>
            <a:ext cx="2092751" cy="369332"/>
          </a:xfrm>
          <a:prstGeom prst="rect">
            <a:avLst/>
          </a:prstGeom>
          <a:noFill/>
        </p:spPr>
        <p:txBody>
          <a:bodyPr wrap="square" rtlCol="0">
            <a:spAutoFit/>
          </a:bodyPr>
          <a:lstStyle/>
          <a:p>
            <a:r>
              <a:rPr lang="en-US" altLang="ja-JP" dirty="0">
                <a:solidFill>
                  <a:prstClr val="black"/>
                </a:solidFill>
              </a:rPr>
              <a:t>※H×H</a:t>
            </a:r>
            <a:r>
              <a:rPr lang="ja-JP" altLang="en-US" dirty="0">
                <a:solidFill>
                  <a:prstClr val="black"/>
                </a:solidFill>
              </a:rPr>
              <a:t>領域</a:t>
            </a:r>
          </a:p>
        </p:txBody>
      </p:sp>
      <p:graphicFrame>
        <p:nvGraphicFramePr>
          <p:cNvPr id="30" name="表 29"/>
          <p:cNvGraphicFramePr>
            <a:graphicFrameLocks noGrp="1"/>
          </p:cNvGraphicFramePr>
          <p:nvPr>
            <p:extLst/>
          </p:nvPr>
        </p:nvGraphicFramePr>
        <p:xfrm>
          <a:off x="5592876" y="5078331"/>
          <a:ext cx="1004530" cy="806908"/>
        </p:xfrm>
        <a:graphic>
          <a:graphicData uri="http://schemas.openxmlformats.org/drawingml/2006/table">
            <a:tbl>
              <a:tblPr firstRow="1" bandRow="1">
                <a:tableStyleId>{5940675A-B579-460E-94D1-54222C63F5DA}</a:tableStyleId>
              </a:tblPr>
              <a:tblGrid>
                <a:gridCol w="502265">
                  <a:extLst>
                    <a:ext uri="{9D8B030D-6E8A-4147-A177-3AD203B41FA5}">
                      <a16:colId xmlns="" xmlns:a16="http://schemas.microsoft.com/office/drawing/2014/main" val="20000"/>
                    </a:ext>
                  </a:extLst>
                </a:gridCol>
                <a:gridCol w="502265">
                  <a:extLst>
                    <a:ext uri="{9D8B030D-6E8A-4147-A177-3AD203B41FA5}">
                      <a16:colId xmlns="" xmlns:a16="http://schemas.microsoft.com/office/drawing/2014/main" val="20001"/>
                    </a:ext>
                  </a:extLst>
                </a:gridCol>
              </a:tblGrid>
              <a:tr h="403454">
                <a:tc>
                  <a:txBody>
                    <a:bodyPr/>
                    <a:lstStyle/>
                    <a:p>
                      <a:pPr algn="ctr"/>
                      <a:r>
                        <a:rPr kumimoji="1" lang="en-US" altLang="ja-JP" sz="1200" dirty="0"/>
                        <a:t>3.25</a:t>
                      </a:r>
                    </a:p>
                  </a:txBody>
                  <a:tcPr>
                    <a:solidFill>
                      <a:schemeClr val="accent5">
                        <a:lumMod val="20000"/>
                        <a:lumOff val="80000"/>
                      </a:schemeClr>
                    </a:solidFill>
                  </a:tcPr>
                </a:tc>
                <a:tc>
                  <a:txBody>
                    <a:bodyPr/>
                    <a:lstStyle/>
                    <a:p>
                      <a:pPr algn="ctr"/>
                      <a:r>
                        <a:rPr kumimoji="1" lang="en-US" altLang="ja-JP" sz="1200" dirty="0"/>
                        <a:t>2.25</a:t>
                      </a:r>
                      <a:endParaRPr kumimoji="1" lang="ja-JP" altLang="en-US" sz="1200" dirty="0"/>
                    </a:p>
                  </a:txBody>
                  <a:tcPr>
                    <a:solidFill>
                      <a:schemeClr val="accent6">
                        <a:lumMod val="20000"/>
                        <a:lumOff val="80000"/>
                      </a:schemeClr>
                    </a:solidFill>
                  </a:tcPr>
                </a:tc>
                <a:extLst>
                  <a:ext uri="{0D108BD9-81ED-4DB2-BD59-A6C34878D82A}">
                    <a16:rowId xmlns="" xmlns:a16="http://schemas.microsoft.com/office/drawing/2014/main" val="10000"/>
                  </a:ext>
                </a:extLst>
              </a:tr>
              <a:tr h="403454">
                <a:tc>
                  <a:txBody>
                    <a:bodyPr/>
                    <a:lstStyle/>
                    <a:p>
                      <a:pPr algn="ctr"/>
                      <a:r>
                        <a:rPr kumimoji="1" lang="en-US" altLang="ja-JP" sz="1200" dirty="0"/>
                        <a:t>3.5</a:t>
                      </a:r>
                      <a:endParaRPr kumimoji="1" lang="ja-JP" altLang="en-US" sz="1200" dirty="0"/>
                    </a:p>
                  </a:txBody>
                  <a:tcPr>
                    <a:solidFill>
                      <a:schemeClr val="accent4">
                        <a:lumMod val="20000"/>
                        <a:lumOff val="80000"/>
                      </a:schemeClr>
                    </a:solidFill>
                  </a:tcPr>
                </a:tc>
                <a:tc>
                  <a:txBody>
                    <a:bodyPr/>
                    <a:lstStyle/>
                    <a:p>
                      <a:pPr algn="ctr"/>
                      <a:r>
                        <a:rPr kumimoji="1" lang="en-US" altLang="ja-JP" sz="1200" dirty="0"/>
                        <a:t>2.5</a:t>
                      </a:r>
                      <a:endParaRPr kumimoji="1" lang="ja-JP" altLang="en-US" sz="1200" dirty="0"/>
                    </a:p>
                  </a:txBody>
                  <a:tcPr>
                    <a:solidFill>
                      <a:srgbClr val="FFCCFF"/>
                    </a:solidFill>
                  </a:tcPr>
                </a:tc>
                <a:extLst>
                  <a:ext uri="{0D108BD9-81ED-4DB2-BD59-A6C34878D82A}">
                    <a16:rowId xmlns="" xmlns:a16="http://schemas.microsoft.com/office/drawing/2014/main" val="10001"/>
                  </a:ext>
                </a:extLst>
              </a:tr>
            </a:tbl>
          </a:graphicData>
        </a:graphic>
      </p:graphicFrame>
      <p:sp>
        <p:nvSpPr>
          <p:cNvPr id="32" name="テキスト ボックス 31"/>
          <p:cNvSpPr txBox="1"/>
          <p:nvPr/>
        </p:nvSpPr>
        <p:spPr>
          <a:xfrm>
            <a:off x="1190700" y="6064118"/>
            <a:ext cx="3249325" cy="369332"/>
          </a:xfrm>
          <a:prstGeom prst="rect">
            <a:avLst/>
          </a:prstGeom>
          <a:noFill/>
        </p:spPr>
        <p:txBody>
          <a:bodyPr wrap="square" rtlCol="0">
            <a:spAutoFit/>
          </a:bodyPr>
          <a:lstStyle/>
          <a:p>
            <a:r>
              <a:rPr lang="ja-JP" altLang="en-US" dirty="0">
                <a:solidFill>
                  <a:prstClr val="black"/>
                </a:solidFill>
              </a:rPr>
              <a:t>⇒過学習に陥りやすい</a:t>
            </a:r>
          </a:p>
        </p:txBody>
      </p:sp>
      <p:sp>
        <p:nvSpPr>
          <p:cNvPr id="33" name="テキスト ボックス 32"/>
          <p:cNvSpPr txBox="1"/>
          <p:nvPr/>
        </p:nvSpPr>
        <p:spPr>
          <a:xfrm>
            <a:off x="5036835" y="6064118"/>
            <a:ext cx="4078884" cy="369332"/>
          </a:xfrm>
          <a:prstGeom prst="rect">
            <a:avLst/>
          </a:prstGeom>
          <a:noFill/>
        </p:spPr>
        <p:txBody>
          <a:bodyPr wrap="square" rtlCol="0">
            <a:spAutoFit/>
          </a:bodyPr>
          <a:lstStyle/>
          <a:p>
            <a:r>
              <a:rPr lang="ja-JP" altLang="en-US" dirty="0">
                <a:solidFill>
                  <a:prstClr val="black"/>
                </a:solidFill>
              </a:rPr>
              <a:t>⇒画像が粗くなる</a:t>
            </a:r>
          </a:p>
        </p:txBody>
      </p:sp>
      <mc:AlternateContent xmlns:mc="http://schemas.openxmlformats.org/markup-compatibility/2006" xmlns:a14="http://schemas.microsoft.com/office/drawing/2010/main">
        <mc:Choice Requires="a14">
          <p:sp>
            <p:nvSpPr>
              <p:cNvPr id="35" name="正方形/長方形 34"/>
              <p:cNvSpPr/>
              <p:nvPr/>
            </p:nvSpPr>
            <p:spPr>
              <a:xfrm>
                <a:off x="675197" y="1649827"/>
                <a:ext cx="4076757" cy="391646"/>
              </a:xfrm>
              <a:prstGeom prst="rect">
                <a:avLst/>
              </a:prstGeom>
            </p:spPr>
            <p:txBody>
              <a:bodyPr wrap="none">
                <a:spAutoFit/>
              </a:bodyPr>
              <a:lstStyle/>
              <a:p>
                <a14:m>
                  <m:oMath xmlns:m="http://schemas.openxmlformats.org/officeDocument/2006/math">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𝑄</m:t>
                        </m:r>
                      </m:e>
                      <m:sub>
                        <m:r>
                          <a:rPr lang="en-US" altLang="ja-JP" i="1">
                            <a:solidFill>
                              <a:prstClr val="black"/>
                            </a:solidFill>
                            <a:latin typeface="Cambria Math" panose="02040503050406030204" pitchFamily="18" charset="0"/>
                          </a:rPr>
                          <m:t>𝑖𝑗</m:t>
                        </m:r>
                      </m:sub>
                    </m:sSub>
                  </m:oMath>
                </a14:m>
                <a:r>
                  <a:rPr lang="ja-JP" altLang="en-US" dirty="0">
                    <a:solidFill>
                      <a:prstClr val="black"/>
                    </a:solidFill>
                  </a:rPr>
                  <a:t>の範囲内で</a:t>
                </a:r>
                <a:r>
                  <a:rPr lang="en-US" altLang="ja-JP" dirty="0">
                    <a:solidFill>
                      <a:prstClr val="black"/>
                    </a:solidFill>
                  </a:rPr>
                  <a:t>1</a:t>
                </a:r>
                <a:r>
                  <a:rPr lang="ja-JP" altLang="en-US" dirty="0" err="1">
                    <a:solidFill>
                      <a:prstClr val="black"/>
                    </a:solidFill>
                  </a:rPr>
                  <a:t>つの</a:t>
                </a:r>
                <a:r>
                  <a:rPr lang="ja-JP" altLang="en-US" dirty="0">
                    <a:solidFill>
                      <a:prstClr val="black"/>
                    </a:solidFill>
                  </a:rPr>
                  <a:t>代表データを採る</a:t>
                </a:r>
              </a:p>
            </p:txBody>
          </p:sp>
        </mc:Choice>
        <mc:Fallback xmlns="">
          <p:sp>
            <p:nvSpPr>
              <p:cNvPr id="35" name="正方形/長方形 34"/>
              <p:cNvSpPr>
                <a:spLocks noRot="1" noChangeAspect="1" noMove="1" noResize="1" noEditPoints="1" noAdjustHandles="1" noChangeArrowheads="1" noChangeShapeType="1" noTextEdit="1"/>
              </p:cNvSpPr>
              <p:nvPr/>
            </p:nvSpPr>
            <p:spPr>
              <a:xfrm>
                <a:off x="675197" y="1649827"/>
                <a:ext cx="4076757" cy="391646"/>
              </a:xfrm>
              <a:prstGeom prst="rect">
                <a:avLst/>
              </a:prstGeom>
              <a:blipFill rotWithShape="0">
                <a:blip r:embed="rId8"/>
                <a:stretch>
                  <a:fillRect l="-299" t="-10938" r="-598" b="-26563"/>
                </a:stretch>
              </a:blipFill>
            </p:spPr>
            <p:txBody>
              <a:bodyPr/>
              <a:lstStyle/>
              <a:p>
                <a:r>
                  <a:rPr lang="ja-JP" altLang="en-US">
                    <a:noFill/>
                  </a:rPr>
                  <a:t> </a:t>
                </a:r>
              </a:p>
            </p:txBody>
          </p:sp>
        </mc:Fallback>
      </mc:AlternateContent>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88</a:t>
            </a:fld>
            <a:endParaRPr lang="ja-JP" altLang="en-US">
              <a:solidFill>
                <a:prstClr val="white"/>
              </a:solidFill>
            </a:endParaRPr>
          </a:p>
        </p:txBody>
      </p:sp>
      <p:sp>
        <p:nvSpPr>
          <p:cNvPr id="36" name="テキスト ボックス 35"/>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spTree>
    <p:extLst>
      <p:ext uri="{BB962C8B-B14F-4D97-AF65-F5344CB8AC3E}">
        <p14:creationId xmlns:p14="http://schemas.microsoft.com/office/powerpoint/2010/main" val="57581134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表 18"/>
          <p:cNvGraphicFramePr>
            <a:graphicFrameLocks noGrp="1"/>
          </p:cNvGraphicFramePr>
          <p:nvPr>
            <p:extLst/>
          </p:nvPr>
        </p:nvGraphicFramePr>
        <p:xfrm>
          <a:off x="2949900" y="4553011"/>
          <a:ext cx="1737044" cy="813742"/>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gridCol w="434261">
                  <a:extLst>
                    <a:ext uri="{9D8B030D-6E8A-4147-A177-3AD203B41FA5}">
                      <a16:colId xmlns="" xmlns:a16="http://schemas.microsoft.com/office/drawing/2014/main" val="20002"/>
                    </a:ext>
                  </a:extLst>
                </a:gridCol>
                <a:gridCol w="434261">
                  <a:extLst>
                    <a:ext uri="{9D8B030D-6E8A-4147-A177-3AD203B41FA5}">
                      <a16:colId xmlns="" xmlns:a16="http://schemas.microsoft.com/office/drawing/2014/main" val="20003"/>
                    </a:ext>
                  </a:extLst>
                </a:gridCol>
              </a:tblGrid>
              <a:tr h="406871">
                <a:tc>
                  <a:txBody>
                    <a:bodyPr/>
                    <a:lstStyle/>
                    <a:p>
                      <a:pPr algn="ctr"/>
                      <a:r>
                        <a:rPr kumimoji="1" lang="en-US" altLang="ja-JP" dirty="0" smtClean="0"/>
                        <a:t>2</a:t>
                      </a:r>
                      <a:endParaRPr kumimoji="1" lang="en-US" altLang="ja-JP" dirty="0"/>
                    </a:p>
                  </a:txBody>
                  <a:tcPr>
                    <a:solidFill>
                      <a:srgbClr val="00CCFF"/>
                    </a:solidFill>
                  </a:tcPr>
                </a:tc>
                <a:tc>
                  <a:txBody>
                    <a:bodyPr/>
                    <a:lstStyle/>
                    <a:p>
                      <a:pPr algn="ctr"/>
                      <a:r>
                        <a:rPr kumimoji="1" lang="en-US" altLang="ja-JP" dirty="0" smtClean="0"/>
                        <a:t>0</a:t>
                      </a:r>
                      <a:endParaRPr kumimoji="1" lang="ja-JP" altLang="en-US" dirty="0"/>
                    </a:p>
                  </a:txBody>
                  <a:tcPr>
                    <a:solidFill>
                      <a:schemeClr val="accent1">
                        <a:lumMod val="20000"/>
                        <a:lumOff val="80000"/>
                      </a:schemeClr>
                    </a:solidFill>
                  </a:tcPr>
                </a:tc>
                <a:tc>
                  <a:txBody>
                    <a:bodyPr/>
                    <a:lstStyle/>
                    <a:p>
                      <a:pPr algn="ctr"/>
                      <a:r>
                        <a:rPr kumimoji="1" lang="en-US" altLang="ja-JP" dirty="0" smtClean="0"/>
                        <a:t>6</a:t>
                      </a:r>
                      <a:endParaRPr kumimoji="1" lang="ja-JP" altLang="en-US" dirty="0"/>
                    </a:p>
                  </a:txBody>
                  <a:tcPr>
                    <a:solidFill>
                      <a:srgbClr val="FF66FF"/>
                    </a:solidFill>
                  </a:tcPr>
                </a:tc>
                <a:tc>
                  <a:txBody>
                    <a:bodyPr/>
                    <a:lstStyle/>
                    <a:p>
                      <a:pPr algn="ctr"/>
                      <a:r>
                        <a:rPr kumimoji="1" lang="en-US" altLang="ja-JP" dirty="0" smtClean="0"/>
                        <a:t>0</a:t>
                      </a:r>
                      <a:endParaRPr kumimoji="1" lang="ja-JP" altLang="en-US" dirty="0"/>
                    </a:p>
                  </a:txBody>
                  <a:tcPr>
                    <a:solidFill>
                      <a:srgbClr val="FFD3EA"/>
                    </a:solidFill>
                  </a:tcPr>
                </a:tc>
                <a:extLst>
                  <a:ext uri="{0D108BD9-81ED-4DB2-BD59-A6C34878D82A}">
                    <a16:rowId xmlns="" xmlns:a16="http://schemas.microsoft.com/office/drawing/2014/main" val="10000"/>
                  </a:ext>
                </a:extLst>
              </a:tr>
              <a:tr h="406871">
                <a:tc>
                  <a:txBody>
                    <a:bodyPr/>
                    <a:lstStyle/>
                    <a:p>
                      <a:pPr algn="ctr"/>
                      <a:r>
                        <a:rPr kumimoji="1" lang="en-US" altLang="ja-JP" dirty="0" smtClean="0"/>
                        <a:t>0</a:t>
                      </a:r>
                      <a:endParaRPr kumimoji="1" lang="ja-JP" altLang="en-US" dirty="0"/>
                    </a:p>
                  </a:txBody>
                  <a:tcPr>
                    <a:solidFill>
                      <a:schemeClr val="accent1">
                        <a:lumMod val="20000"/>
                        <a:lumOff val="80000"/>
                      </a:schemeClr>
                    </a:solidFill>
                  </a:tcPr>
                </a:tc>
                <a:tc>
                  <a:txBody>
                    <a:bodyPr/>
                    <a:lstStyle/>
                    <a:p>
                      <a:pPr algn="ctr"/>
                      <a:r>
                        <a:rPr kumimoji="1" lang="en-US" altLang="ja-JP" dirty="0" smtClean="0"/>
                        <a:t>0</a:t>
                      </a:r>
                      <a:endParaRPr kumimoji="1" lang="ja-JP" altLang="en-US" dirty="0"/>
                    </a:p>
                  </a:txBody>
                  <a:tcPr>
                    <a:solidFill>
                      <a:schemeClr val="accent1">
                        <a:lumMod val="20000"/>
                        <a:lumOff val="80000"/>
                      </a:schemeClr>
                    </a:solidFill>
                  </a:tcPr>
                </a:tc>
                <a:tc>
                  <a:txBody>
                    <a:bodyPr/>
                    <a:lstStyle/>
                    <a:p>
                      <a:pPr algn="ctr"/>
                      <a:r>
                        <a:rPr kumimoji="1" lang="en-US" altLang="ja-JP" dirty="0" smtClean="0"/>
                        <a:t>0</a:t>
                      </a:r>
                      <a:endParaRPr kumimoji="1" lang="ja-JP" altLang="en-US" dirty="0"/>
                    </a:p>
                  </a:txBody>
                  <a:tcPr>
                    <a:solidFill>
                      <a:srgbClr val="FFD3EA"/>
                    </a:solidFill>
                  </a:tcPr>
                </a:tc>
                <a:tc>
                  <a:txBody>
                    <a:bodyPr/>
                    <a:lstStyle/>
                    <a:p>
                      <a:pPr algn="ctr"/>
                      <a:r>
                        <a:rPr kumimoji="1" lang="en-US" altLang="ja-JP" dirty="0" smtClean="0"/>
                        <a:t>0</a:t>
                      </a:r>
                      <a:endParaRPr kumimoji="1" lang="ja-JP" altLang="en-US" dirty="0"/>
                    </a:p>
                  </a:txBody>
                  <a:tcPr>
                    <a:solidFill>
                      <a:srgbClr val="FFD3EA"/>
                    </a:solidFill>
                  </a:tcPr>
                </a:tc>
                <a:extLst>
                  <a:ext uri="{0D108BD9-81ED-4DB2-BD59-A6C34878D82A}">
                    <a16:rowId xmlns="" xmlns:a16="http://schemas.microsoft.com/office/drawing/2014/main" val="10001"/>
                  </a:ext>
                </a:extLst>
              </a:tr>
            </a:tbl>
          </a:graphicData>
        </a:graphic>
      </p:graphicFrame>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smtClean="0">
                <a:solidFill>
                  <a:schemeClr val="bg1"/>
                </a:solidFill>
              </a:rPr>
              <a:t>Pooling / </a:t>
            </a:r>
            <a:r>
              <a:rPr kumimoji="1" lang="en-US" altLang="ja-JP" dirty="0" err="1" smtClean="0">
                <a:solidFill>
                  <a:schemeClr val="bg1"/>
                </a:solidFill>
              </a:rPr>
              <a:t>Unpooling</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7" name="テキスト ボックス 6"/>
              <p:cNvSpPr txBox="1"/>
              <p:nvPr/>
            </p:nvSpPr>
            <p:spPr>
              <a:xfrm>
                <a:off x="443060" y="1442301"/>
                <a:ext cx="6504495" cy="374270"/>
              </a:xfrm>
              <a:prstGeom prst="rect">
                <a:avLst/>
              </a:prstGeom>
              <a:noFill/>
            </p:spPr>
            <p:txBody>
              <a:bodyPr wrap="square" rtlCol="0">
                <a:spAutoFit/>
              </a:bodyPr>
              <a:lstStyle/>
              <a:p>
                <a:r>
                  <a:rPr lang="ja-JP" altLang="en-US" dirty="0">
                    <a:solidFill>
                      <a:prstClr val="black"/>
                    </a:solidFill>
                  </a:rPr>
                  <a:t>●</a:t>
                </a:r>
                <a14:m>
                  <m:oMath xmlns:m="http://schemas.openxmlformats.org/officeDocument/2006/math">
                    <m:sSup>
                      <m:sSupPr>
                        <m:ctrlPr>
                          <a:rPr lang="en-US" altLang="ja-JP" b="1" i="1" u="sng" smtClean="0">
                            <a:solidFill>
                              <a:srgbClr val="00B050"/>
                            </a:solidFill>
                            <a:latin typeface="Cambria Math" panose="02040503050406030204" pitchFamily="18" charset="0"/>
                          </a:rPr>
                        </m:ctrlPr>
                      </m:sSupPr>
                      <m:e>
                        <m:r>
                          <a:rPr lang="en-US" altLang="ja-JP" b="1" i="1" u="sng" smtClean="0">
                            <a:solidFill>
                              <a:srgbClr val="00B050"/>
                            </a:solidFill>
                            <a:latin typeface="Cambria Math" panose="02040503050406030204" pitchFamily="18" charset="0"/>
                          </a:rPr>
                          <m:t>𝑳</m:t>
                        </m:r>
                      </m:e>
                      <m:sup>
                        <m:r>
                          <a:rPr lang="en-US" altLang="ja-JP" b="1" i="1" u="sng" smtClean="0">
                            <a:solidFill>
                              <a:srgbClr val="00B050"/>
                            </a:solidFill>
                            <a:latin typeface="Cambria Math" panose="02040503050406030204" pitchFamily="18" charset="0"/>
                          </a:rPr>
                          <m:t>𝑷</m:t>
                        </m:r>
                      </m:sup>
                    </m:sSup>
                  </m:oMath>
                </a14:m>
                <a:r>
                  <a:rPr lang="ja-JP" altLang="en-US" b="1" u="sng" dirty="0">
                    <a:solidFill>
                      <a:srgbClr val="00B050"/>
                    </a:solidFill>
                  </a:rPr>
                  <a:t>プーリング </a:t>
                </a:r>
                <a:r>
                  <a:rPr lang="en-US" altLang="ja-JP" dirty="0">
                    <a:solidFill>
                      <a:prstClr val="black"/>
                    </a:solidFill>
                  </a:rPr>
                  <a:t>: </a:t>
                </a:r>
                <a:r>
                  <a:rPr lang="ja-JP" altLang="en-US" dirty="0">
                    <a:solidFill>
                      <a:prstClr val="black"/>
                    </a:solidFill>
                  </a:rPr>
                  <a:t>最大プーリングと平均プーリングの拡張</a:t>
                </a: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443060" y="1442301"/>
                <a:ext cx="6504495" cy="374270"/>
              </a:xfrm>
              <a:prstGeom prst="rect">
                <a:avLst/>
              </a:prstGeom>
              <a:blipFill rotWithShape="0">
                <a:blip r:embed="rId3"/>
                <a:stretch>
                  <a:fillRect l="-843" t="-14754" b="-2950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 name="テキスト ボックス 7"/>
              <p:cNvSpPr txBox="1"/>
              <p:nvPr/>
            </p:nvSpPr>
            <p:spPr>
              <a:xfrm>
                <a:off x="946265" y="1816378"/>
                <a:ext cx="3275769" cy="8899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func>
                                <m:funcPr>
                                  <m:ctrlPr>
                                    <a:rPr lang="en-US" altLang="ja-JP" i="1">
                                      <a:solidFill>
                                        <a:prstClr val="black"/>
                                      </a:solidFill>
                                      <a:latin typeface="Cambria Math" panose="02040503050406030204" pitchFamily="18" charset="0"/>
                                    </a:rPr>
                                  </m:ctrlPr>
                                </m:funcPr>
                                <m:fName>
                                  <m:f>
                                    <m:fPr>
                                      <m:ctrlPr>
                                        <a:rPr lang="en-US" altLang="ja-JP" i="1">
                                          <a:solidFill>
                                            <a:prstClr val="black"/>
                                          </a:solidFill>
                                          <a:latin typeface="Cambria Math" panose="02040503050406030204" pitchFamily="18" charset="0"/>
                                        </a:rPr>
                                      </m:ctrlPr>
                                    </m:fPr>
                                    <m:num>
                                      <m:r>
                                        <a:rPr lang="en-US" altLang="ja-JP" i="1">
                                          <a:solidFill>
                                            <a:prstClr val="black"/>
                                          </a:solidFill>
                                          <a:latin typeface="Cambria Math" panose="02040503050406030204" pitchFamily="18" charset="0"/>
                                        </a:rPr>
                                        <m:t>1</m:t>
                                      </m:r>
                                    </m:num>
                                    <m:den>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𝐻</m:t>
                                          </m:r>
                                        </m:e>
                                        <m:sup>
                                          <m:r>
                                            <a:rPr lang="en-US" altLang="ja-JP" i="1">
                                              <a:solidFill>
                                                <a:prstClr val="black"/>
                                              </a:solidFill>
                                              <a:latin typeface="Cambria Math" panose="02040503050406030204" pitchFamily="18" charset="0"/>
                                            </a:rPr>
                                            <m:t>2</m:t>
                                          </m:r>
                                        </m:sup>
                                      </m:sSup>
                                    </m:den>
                                  </m:f>
                                </m:fName>
                                <m:e>
                                  <m:nary>
                                    <m:naryPr>
                                      <m:chr m:val="∑"/>
                                      <m:supHide m:val="on"/>
                                      <m:ctrlPr>
                                        <a:rPr lang="en-US" altLang="ja-JP" i="1">
                                          <a:solidFill>
                                            <a:prstClr val="black"/>
                                          </a:solidFill>
                                          <a:latin typeface="Cambria Math" panose="02040503050406030204" pitchFamily="18" charset="0"/>
                                        </a:rPr>
                                      </m:ctrlPr>
                                    </m:naryPr>
                                    <m:sub>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e>
                                      </m:d>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𝑄</m:t>
                                          </m:r>
                                        </m:e>
                                        <m:sub>
                                          <m:r>
                                            <a:rPr lang="en-US" altLang="ja-JP" i="1">
                                              <a:solidFill>
                                                <a:prstClr val="black"/>
                                              </a:solidFill>
                                              <a:latin typeface="Cambria Math" panose="02040503050406030204" pitchFamily="18" charset="0"/>
                                            </a:rPr>
                                            <m:t>𝑖𝑗</m:t>
                                          </m:r>
                                        </m:sub>
                                      </m:sSub>
                                    </m:sub>
                                    <m:sup/>
                                    <m:e>
                                      <m:sSup>
                                        <m:sSupPr>
                                          <m:ctrlPr>
                                            <a:rPr lang="en-US" altLang="ja-JP" i="1" smtClean="0">
                                              <a:solidFill>
                                                <a:prstClr val="black"/>
                                              </a:solidFill>
                                              <a:latin typeface="Cambria Math" panose="02040503050406030204" pitchFamily="18" charset="0"/>
                                            </a:rPr>
                                          </m:ctrlPr>
                                        </m:sSupPr>
                                        <m:e>
                                          <m:d>
                                            <m:dPr>
                                              <m:ctrlPr>
                                                <a:rPr lang="en-US" altLang="ja-JP" i="1" smtClean="0">
                                                  <a:solidFill>
                                                    <a:prstClr val="black"/>
                                                  </a:solidFill>
                                                  <a:latin typeface="Cambria Math" panose="02040503050406030204" pitchFamily="18" charset="0"/>
                                                </a:rPr>
                                              </m:ctrlPr>
                                            </m:dPr>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e>
                                          </m:d>
                                        </m:e>
                                        <m:sup>
                                          <m:r>
                                            <a:rPr lang="en-US" altLang="ja-JP" i="1" smtClean="0">
                                              <a:solidFill>
                                                <a:prstClr val="black"/>
                                              </a:solidFill>
                                              <a:latin typeface="Cambria Math" panose="02040503050406030204" pitchFamily="18" charset="0"/>
                                            </a:rPr>
                                            <m:t>𝑃</m:t>
                                          </m:r>
                                        </m:sup>
                                      </m:sSup>
                                    </m:e>
                                  </m:nary>
                                </m:e>
                              </m:func>
                            </m:e>
                          </m:d>
                        </m:e>
                        <m:sup>
                          <m:f>
                            <m:fPr>
                              <m:ctrlPr>
                                <a:rPr lang="en-US" altLang="ja-JP" i="1" smtClean="0">
                                  <a:solidFill>
                                    <a:prstClr val="black"/>
                                  </a:solidFill>
                                  <a:latin typeface="Cambria Math" panose="02040503050406030204" pitchFamily="18" charset="0"/>
                                </a:rPr>
                              </m:ctrlPr>
                            </m:fPr>
                            <m:num>
                              <m:r>
                                <a:rPr lang="en-US" altLang="ja-JP" i="1" smtClean="0">
                                  <a:solidFill>
                                    <a:prstClr val="black"/>
                                  </a:solidFill>
                                  <a:latin typeface="Cambria Math" panose="02040503050406030204" pitchFamily="18" charset="0"/>
                                </a:rPr>
                                <m:t>1</m:t>
                              </m:r>
                            </m:num>
                            <m:den>
                              <m:r>
                                <a:rPr lang="en-US" altLang="ja-JP" i="1" smtClean="0">
                                  <a:solidFill>
                                    <a:prstClr val="black"/>
                                  </a:solidFill>
                                  <a:latin typeface="Cambria Math" panose="02040503050406030204" pitchFamily="18" charset="0"/>
                                </a:rPr>
                                <m:t>𝑃</m:t>
                              </m:r>
                            </m:den>
                          </m:f>
                        </m:sup>
                      </m:sSup>
                    </m:oMath>
                  </m:oMathPara>
                </a14:m>
                <a:endParaRPr lang="ja-JP" altLang="en-US" dirty="0">
                  <a:solidFill>
                    <a:prstClr val="black"/>
                  </a:solidFill>
                </a:endParaRPr>
              </a:p>
            </p:txBody>
          </p:sp>
        </mc:Choice>
        <mc:Fallback xmlns="">
          <p:sp>
            <p:nvSpPr>
              <p:cNvPr id="8" name="テキスト ボックス 7"/>
              <p:cNvSpPr txBox="1">
                <a:spLocks noRot="1" noChangeAspect="1" noMove="1" noResize="1" noEditPoints="1" noAdjustHandles="1" noChangeArrowheads="1" noChangeShapeType="1" noTextEdit="1"/>
              </p:cNvSpPr>
              <p:nvPr/>
            </p:nvSpPr>
            <p:spPr>
              <a:xfrm>
                <a:off x="946265" y="1816378"/>
                <a:ext cx="3275769" cy="889987"/>
              </a:xfrm>
              <a:prstGeom prst="rect">
                <a:avLst/>
              </a:prstGeom>
              <a:blipFill rotWithShape="0">
                <a:blip r:embed="rId4"/>
                <a:stretch>
                  <a:fillRect/>
                </a:stretch>
              </a:blipFill>
            </p:spPr>
            <p:txBody>
              <a:bodyPr/>
              <a:lstStyle/>
              <a:p>
                <a:r>
                  <a:rPr lang="ja-JP" altLang="en-US">
                    <a:noFill/>
                  </a:rPr>
                  <a:t> </a:t>
                </a:r>
              </a:p>
            </p:txBody>
          </p:sp>
        </mc:Fallback>
      </mc:AlternateContent>
      <p:sp>
        <p:nvSpPr>
          <p:cNvPr id="9" name="テキスト ボックス 8"/>
          <p:cNvSpPr txBox="1"/>
          <p:nvPr/>
        </p:nvSpPr>
        <p:spPr>
          <a:xfrm>
            <a:off x="4664795" y="2053235"/>
            <a:ext cx="2837468" cy="646331"/>
          </a:xfrm>
          <a:prstGeom prst="rect">
            <a:avLst/>
          </a:prstGeom>
          <a:noFill/>
        </p:spPr>
        <p:txBody>
          <a:bodyPr wrap="square" rtlCol="0">
            <a:spAutoFit/>
          </a:bodyPr>
          <a:lstStyle/>
          <a:p>
            <a:r>
              <a:rPr lang="en-US" altLang="ja-JP" dirty="0">
                <a:solidFill>
                  <a:prstClr val="black"/>
                </a:solidFill>
              </a:rPr>
              <a:t>P=1   : </a:t>
            </a:r>
            <a:r>
              <a:rPr lang="ja-JP" altLang="en-US" dirty="0">
                <a:solidFill>
                  <a:prstClr val="black"/>
                </a:solidFill>
              </a:rPr>
              <a:t>平均プーリング</a:t>
            </a:r>
            <a:endParaRPr lang="en-US" altLang="ja-JP" dirty="0">
              <a:solidFill>
                <a:prstClr val="black"/>
              </a:solidFill>
            </a:endParaRPr>
          </a:p>
          <a:p>
            <a:r>
              <a:rPr lang="en-US" altLang="ja-JP" dirty="0">
                <a:solidFill>
                  <a:prstClr val="black"/>
                </a:solidFill>
              </a:rPr>
              <a:t>P</a:t>
            </a:r>
            <a:r>
              <a:rPr lang="ja-JP" altLang="en-US" dirty="0">
                <a:solidFill>
                  <a:prstClr val="black"/>
                </a:solidFill>
              </a:rPr>
              <a:t>→∞ </a:t>
            </a:r>
            <a:r>
              <a:rPr lang="en-US" altLang="ja-JP" dirty="0">
                <a:solidFill>
                  <a:prstClr val="black"/>
                </a:solidFill>
              </a:rPr>
              <a:t>: </a:t>
            </a:r>
            <a:r>
              <a:rPr lang="ja-JP" altLang="en-US" dirty="0">
                <a:solidFill>
                  <a:prstClr val="black"/>
                </a:solidFill>
              </a:rPr>
              <a:t>最大プーリング</a:t>
            </a: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89</a:t>
            </a:fld>
            <a:endParaRPr lang="ja-JP" altLang="en-US">
              <a:solidFill>
                <a:prstClr val="white"/>
              </a:solidFill>
            </a:endParaRPr>
          </a:p>
        </p:txBody>
      </p:sp>
      <p:sp>
        <p:nvSpPr>
          <p:cNvPr id="12" name="テキスト ボックス 11"/>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graphicFrame>
        <p:nvGraphicFramePr>
          <p:cNvPr id="11" name="表 10"/>
          <p:cNvGraphicFramePr>
            <a:graphicFrameLocks noGrp="1"/>
          </p:cNvGraphicFramePr>
          <p:nvPr>
            <p:extLst/>
          </p:nvPr>
        </p:nvGraphicFramePr>
        <p:xfrm>
          <a:off x="1174836" y="4813766"/>
          <a:ext cx="868522" cy="406871"/>
        </p:xfrm>
        <a:graphic>
          <a:graphicData uri="http://schemas.openxmlformats.org/drawingml/2006/table">
            <a:tbl>
              <a:tblPr firstRow="1" bandRow="1">
                <a:tableStyleId>{5940675A-B579-460E-94D1-54222C63F5DA}</a:tableStyleId>
              </a:tblPr>
              <a:tblGrid>
                <a:gridCol w="434261">
                  <a:extLst>
                    <a:ext uri="{9D8B030D-6E8A-4147-A177-3AD203B41FA5}">
                      <a16:colId xmlns="" xmlns:a16="http://schemas.microsoft.com/office/drawing/2014/main" val="20000"/>
                    </a:ext>
                  </a:extLst>
                </a:gridCol>
                <a:gridCol w="434261">
                  <a:extLst>
                    <a:ext uri="{9D8B030D-6E8A-4147-A177-3AD203B41FA5}">
                      <a16:colId xmlns="" xmlns:a16="http://schemas.microsoft.com/office/drawing/2014/main" val="20001"/>
                    </a:ext>
                  </a:extLst>
                </a:gridCol>
              </a:tblGrid>
              <a:tr h="406871">
                <a:tc>
                  <a:txBody>
                    <a:bodyPr/>
                    <a:lstStyle/>
                    <a:p>
                      <a:pPr algn="ctr"/>
                      <a:r>
                        <a:rPr kumimoji="1" lang="en-US" altLang="ja-JP" dirty="0" smtClean="0"/>
                        <a:t>2</a:t>
                      </a:r>
                      <a:endParaRPr kumimoji="1" lang="ja-JP" altLang="en-US" dirty="0"/>
                    </a:p>
                  </a:txBody>
                  <a:tcPr>
                    <a:solidFill>
                      <a:srgbClr val="00B0F0"/>
                    </a:solidFill>
                  </a:tcPr>
                </a:tc>
                <a:tc>
                  <a:txBody>
                    <a:bodyPr/>
                    <a:lstStyle/>
                    <a:p>
                      <a:pPr algn="ctr"/>
                      <a:r>
                        <a:rPr kumimoji="1" lang="en-US" altLang="ja-JP" dirty="0" smtClean="0"/>
                        <a:t>6</a:t>
                      </a:r>
                      <a:endParaRPr kumimoji="1" lang="ja-JP" altLang="en-US" dirty="0"/>
                    </a:p>
                  </a:txBody>
                  <a:tcPr>
                    <a:solidFill>
                      <a:srgbClr val="FF66FF"/>
                    </a:solidFill>
                  </a:tcPr>
                </a:tc>
                <a:extLst>
                  <a:ext uri="{0D108BD9-81ED-4DB2-BD59-A6C34878D82A}">
                    <a16:rowId xmlns="" xmlns:a16="http://schemas.microsoft.com/office/drawing/2014/main" val="10000"/>
                  </a:ext>
                </a:extLst>
              </a:tr>
            </a:tbl>
          </a:graphicData>
        </a:graphic>
      </p:graphicFrame>
      <p:sp>
        <p:nvSpPr>
          <p:cNvPr id="13" name="右矢印 12"/>
          <p:cNvSpPr/>
          <p:nvPr/>
        </p:nvSpPr>
        <p:spPr>
          <a:xfrm>
            <a:off x="2317520" y="4815284"/>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nvGrpSpPr>
          <p:cNvPr id="14" name="グループ化 13"/>
          <p:cNvGrpSpPr/>
          <p:nvPr/>
        </p:nvGrpSpPr>
        <p:grpSpPr>
          <a:xfrm>
            <a:off x="2949900" y="4532481"/>
            <a:ext cx="1734534" cy="834272"/>
            <a:chOff x="801278" y="3940404"/>
            <a:chExt cx="1734534" cy="834272"/>
          </a:xfrm>
        </p:grpSpPr>
        <p:sp>
          <p:nvSpPr>
            <p:cNvPr id="15" name="正方形/長方形 14"/>
            <p:cNvSpPr/>
            <p:nvPr/>
          </p:nvSpPr>
          <p:spPr>
            <a:xfrm>
              <a:off x="801278" y="3940404"/>
              <a:ext cx="867267" cy="834272"/>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6" name="正方形/長方形 15"/>
            <p:cNvSpPr/>
            <p:nvPr/>
          </p:nvSpPr>
          <p:spPr>
            <a:xfrm>
              <a:off x="1668545" y="3940404"/>
              <a:ext cx="867267" cy="834272"/>
            </a:xfrm>
            <a:prstGeom prst="rect">
              <a:avLst/>
            </a:prstGeom>
            <a:noFill/>
            <a:ln w="3810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sp>
        <p:nvSpPr>
          <p:cNvPr id="5" name="テキスト ボックス 4"/>
          <p:cNvSpPr txBox="1"/>
          <p:nvPr/>
        </p:nvSpPr>
        <p:spPr>
          <a:xfrm>
            <a:off x="443060" y="3507212"/>
            <a:ext cx="5311419" cy="369332"/>
          </a:xfrm>
          <a:prstGeom prst="rect">
            <a:avLst/>
          </a:prstGeom>
          <a:noFill/>
        </p:spPr>
        <p:txBody>
          <a:bodyPr wrap="square" rtlCol="0">
            <a:spAutoFit/>
          </a:bodyPr>
          <a:lstStyle/>
          <a:p>
            <a:r>
              <a:rPr lang="ja-JP" altLang="en-US" dirty="0" smtClean="0">
                <a:solidFill>
                  <a:prstClr val="black"/>
                </a:solidFill>
              </a:rPr>
              <a:t>■</a:t>
            </a:r>
            <a:r>
              <a:rPr lang="ja-JP" altLang="en-US" b="1" u="sng" dirty="0" smtClean="0">
                <a:solidFill>
                  <a:srgbClr val="FF3300"/>
                </a:solidFill>
              </a:rPr>
              <a:t>脱畳み込み</a:t>
            </a:r>
            <a:r>
              <a:rPr lang="ja-JP" altLang="en-US" dirty="0" smtClean="0">
                <a:solidFill>
                  <a:prstClr val="black"/>
                </a:solidFill>
              </a:rPr>
              <a:t>：小さな画像から大きな画像を生成</a:t>
            </a:r>
            <a:endParaRPr lang="ja-JP" altLang="en-US" dirty="0">
              <a:solidFill>
                <a:prstClr val="black"/>
              </a:solidFill>
            </a:endParaRPr>
          </a:p>
        </p:txBody>
      </p:sp>
      <p:sp>
        <p:nvSpPr>
          <p:cNvPr id="20" name="右矢印 19"/>
          <p:cNvSpPr/>
          <p:nvPr/>
        </p:nvSpPr>
        <p:spPr>
          <a:xfrm>
            <a:off x="4958596" y="4815284"/>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aphicFrame>
        <p:nvGraphicFramePr>
          <p:cNvPr id="6" name="表 5"/>
          <p:cNvGraphicFramePr>
            <a:graphicFrameLocks noGrp="1"/>
          </p:cNvGraphicFramePr>
          <p:nvPr>
            <p:extLst/>
          </p:nvPr>
        </p:nvGraphicFramePr>
        <p:xfrm>
          <a:off x="5502307" y="4532481"/>
          <a:ext cx="1737044" cy="813742"/>
        </p:xfrm>
        <a:graphic>
          <a:graphicData uri="http://schemas.openxmlformats.org/drawingml/2006/table">
            <a:tbl>
              <a:tblPr firstRow="1" bandRow="1">
                <a:tableStyleId>{5940675A-B579-460E-94D1-54222C63F5DA}</a:tableStyleId>
              </a:tblPr>
              <a:tblGrid>
                <a:gridCol w="434261"/>
                <a:gridCol w="434261"/>
                <a:gridCol w="434261"/>
                <a:gridCol w="434261"/>
              </a:tblGrid>
              <a:tr h="406871">
                <a:tc>
                  <a:txBody>
                    <a:bodyPr/>
                    <a:lstStyle/>
                    <a:p>
                      <a:pPr algn="ctr"/>
                      <a:r>
                        <a:rPr kumimoji="1" lang="en-US" altLang="ja-JP" dirty="0" smtClean="0"/>
                        <a:t>2</a:t>
                      </a:r>
                      <a:endParaRPr kumimoji="1" lang="en-US" altLang="ja-JP" dirty="0"/>
                    </a:p>
                  </a:txBody>
                  <a:tcPr>
                    <a:solidFill>
                      <a:srgbClr val="00CCFF"/>
                    </a:solidFill>
                  </a:tcPr>
                </a:tc>
                <a:tc>
                  <a:txBody>
                    <a:bodyPr/>
                    <a:lstStyle/>
                    <a:p>
                      <a:pPr algn="ctr"/>
                      <a:r>
                        <a:rPr kumimoji="1" lang="en-US" altLang="ja-JP" dirty="0" smtClean="0"/>
                        <a:t>4</a:t>
                      </a:r>
                      <a:endParaRPr kumimoji="1" lang="ja-JP" altLang="en-US" dirty="0"/>
                    </a:p>
                  </a:txBody>
                  <a:tcPr>
                    <a:solidFill>
                      <a:srgbClr val="B24BFF"/>
                    </a:solidFill>
                  </a:tcPr>
                </a:tc>
                <a:tc>
                  <a:txBody>
                    <a:bodyPr/>
                    <a:lstStyle/>
                    <a:p>
                      <a:pPr algn="ctr"/>
                      <a:r>
                        <a:rPr kumimoji="1" lang="en-US" altLang="ja-JP" dirty="0" smtClean="0"/>
                        <a:t>6</a:t>
                      </a:r>
                      <a:endParaRPr kumimoji="1" lang="ja-JP" altLang="en-US" dirty="0"/>
                    </a:p>
                  </a:txBody>
                  <a:tcPr>
                    <a:solidFill>
                      <a:srgbClr val="FF66FF"/>
                    </a:solidFill>
                  </a:tcPr>
                </a:tc>
                <a:tc>
                  <a:txBody>
                    <a:bodyPr/>
                    <a:lstStyle/>
                    <a:p>
                      <a:pPr algn="ctr"/>
                      <a:r>
                        <a:rPr kumimoji="1" lang="en-US" altLang="ja-JP" dirty="0" smtClean="0"/>
                        <a:t>6</a:t>
                      </a:r>
                      <a:endParaRPr kumimoji="1" lang="ja-JP" altLang="en-US" dirty="0"/>
                    </a:p>
                  </a:txBody>
                  <a:tcPr>
                    <a:solidFill>
                      <a:srgbClr val="FF66FF"/>
                    </a:solidFill>
                  </a:tcPr>
                </a:tc>
              </a:tr>
              <a:tr h="406871">
                <a:tc>
                  <a:txBody>
                    <a:bodyPr/>
                    <a:lstStyle/>
                    <a:p>
                      <a:pPr algn="ctr"/>
                      <a:r>
                        <a:rPr kumimoji="1" lang="en-US" altLang="ja-JP" dirty="0" smtClean="0"/>
                        <a:t>2</a:t>
                      </a:r>
                      <a:endParaRPr kumimoji="1" lang="ja-JP" altLang="en-US" dirty="0"/>
                    </a:p>
                  </a:txBody>
                  <a:tcPr>
                    <a:solidFill>
                      <a:srgbClr val="00CCFF"/>
                    </a:solidFill>
                  </a:tcPr>
                </a:tc>
                <a:tc>
                  <a:txBody>
                    <a:bodyPr/>
                    <a:lstStyle/>
                    <a:p>
                      <a:pPr algn="ctr"/>
                      <a:r>
                        <a:rPr kumimoji="1" lang="en-US" altLang="ja-JP" dirty="0" smtClean="0"/>
                        <a:t>4</a:t>
                      </a:r>
                      <a:endParaRPr kumimoji="1" lang="ja-JP" altLang="en-US" dirty="0"/>
                    </a:p>
                  </a:txBody>
                  <a:tcPr>
                    <a:solidFill>
                      <a:srgbClr val="B24BFF"/>
                    </a:solidFill>
                  </a:tcPr>
                </a:tc>
                <a:tc>
                  <a:txBody>
                    <a:bodyPr/>
                    <a:lstStyle/>
                    <a:p>
                      <a:pPr algn="ctr"/>
                      <a:r>
                        <a:rPr kumimoji="1" lang="en-US" altLang="ja-JP" dirty="0" smtClean="0"/>
                        <a:t>6</a:t>
                      </a:r>
                      <a:endParaRPr kumimoji="1" lang="ja-JP" altLang="en-US" dirty="0"/>
                    </a:p>
                  </a:txBody>
                  <a:tcPr>
                    <a:solidFill>
                      <a:srgbClr val="FF66FF"/>
                    </a:solidFill>
                  </a:tcPr>
                </a:tc>
                <a:tc>
                  <a:txBody>
                    <a:bodyPr/>
                    <a:lstStyle/>
                    <a:p>
                      <a:pPr algn="ctr"/>
                      <a:r>
                        <a:rPr kumimoji="1" lang="en-US" altLang="ja-JP" dirty="0" smtClean="0"/>
                        <a:t>6</a:t>
                      </a:r>
                      <a:endParaRPr kumimoji="1" lang="ja-JP" altLang="en-US" dirty="0"/>
                    </a:p>
                  </a:txBody>
                  <a:tcPr>
                    <a:solidFill>
                      <a:srgbClr val="FF66FF"/>
                    </a:solidFill>
                  </a:tcPr>
                </a:tc>
              </a:tr>
            </a:tbl>
          </a:graphicData>
        </a:graphic>
      </p:graphicFrame>
      <p:sp>
        <p:nvSpPr>
          <p:cNvPr id="24" name="四角形吹き出し 23"/>
          <p:cNvSpPr/>
          <p:nvPr/>
        </p:nvSpPr>
        <p:spPr>
          <a:xfrm>
            <a:off x="2007221" y="3884981"/>
            <a:ext cx="1809946" cy="555044"/>
          </a:xfrm>
          <a:prstGeom prst="wedgeRectCallout">
            <a:avLst>
              <a:gd name="adj1" fmla="val -20312"/>
              <a:gd name="adj2" fmla="val 93112"/>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prstClr val="black"/>
                </a:solidFill>
              </a:rPr>
              <a:t>アンプーリング</a:t>
            </a:r>
            <a:endParaRPr lang="en-US" altLang="ja-JP" sz="1600" dirty="0" smtClean="0">
              <a:solidFill>
                <a:prstClr val="black"/>
              </a:solidFill>
            </a:endParaRPr>
          </a:p>
          <a:p>
            <a:pPr algn="ctr"/>
            <a:r>
              <a:rPr lang="ja-JP" altLang="en-US" sz="1600" dirty="0" smtClean="0">
                <a:solidFill>
                  <a:prstClr val="black"/>
                </a:solidFill>
              </a:rPr>
              <a:t>⇒領域の左上に</a:t>
            </a:r>
            <a:endParaRPr lang="ja-JP" altLang="en-US" sz="1600" dirty="0">
              <a:solidFill>
                <a:prstClr val="black"/>
              </a:solidFill>
            </a:endParaRPr>
          </a:p>
        </p:txBody>
      </p:sp>
      <p:sp>
        <p:nvSpPr>
          <p:cNvPr id="25" name="四角形吹き出し 24"/>
          <p:cNvSpPr/>
          <p:nvPr/>
        </p:nvSpPr>
        <p:spPr>
          <a:xfrm>
            <a:off x="4334953" y="3881306"/>
            <a:ext cx="3167310" cy="461914"/>
          </a:xfrm>
          <a:prstGeom prst="wedgeRectCallout">
            <a:avLst>
              <a:gd name="adj1" fmla="val -26190"/>
              <a:gd name="adj2" fmla="val 99235"/>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畳み込みによる画像の</a:t>
            </a:r>
            <a:r>
              <a:rPr lang="ja-JP" altLang="en-US" dirty="0" smtClean="0">
                <a:solidFill>
                  <a:prstClr val="black"/>
                </a:solidFill>
              </a:rPr>
              <a:t>ならし</a:t>
            </a:r>
            <a:endParaRPr lang="ja-JP" altLang="en-US" dirty="0">
              <a:solidFill>
                <a:prstClr val="black"/>
              </a:solidFill>
            </a:endParaRPr>
          </a:p>
        </p:txBody>
      </p:sp>
      <p:sp>
        <p:nvSpPr>
          <p:cNvPr id="26" name="角丸四角形吹き出し 25"/>
          <p:cNvSpPr/>
          <p:nvPr/>
        </p:nvSpPr>
        <p:spPr>
          <a:xfrm>
            <a:off x="5137705" y="5692701"/>
            <a:ext cx="3234867" cy="642112"/>
          </a:xfrm>
          <a:prstGeom prst="wedgeRoundRectCallout">
            <a:avLst>
              <a:gd name="adj1" fmla="val -20833"/>
              <a:gd name="adj2" fmla="val -94947"/>
              <a:gd name="adj3" fmla="val 16667"/>
            </a:avLst>
          </a:prstGeom>
          <a:solidFill>
            <a:srgbClr val="CC99FF"/>
          </a:solidFill>
          <a:ln>
            <a:solidFill>
              <a:srgbClr val="7030A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フィルタ</a:t>
            </a:r>
            <a:r>
              <a:rPr lang="ja-JP" altLang="en-US" dirty="0" smtClean="0">
                <a:solidFill>
                  <a:prstClr val="black"/>
                </a:solidFill>
              </a:rPr>
              <a:t>の重なる</a:t>
            </a:r>
            <a:r>
              <a:rPr lang="ja-JP" altLang="en-US" dirty="0">
                <a:solidFill>
                  <a:prstClr val="black"/>
                </a:solidFill>
              </a:rPr>
              <a:t>領域</a:t>
            </a:r>
            <a:r>
              <a:rPr lang="ja-JP" altLang="en-US" dirty="0" smtClean="0">
                <a:solidFill>
                  <a:prstClr val="black"/>
                </a:solidFill>
              </a:rPr>
              <a:t>ではデータが混ぜ合わさっている</a:t>
            </a:r>
            <a:endParaRPr lang="ja-JP" altLang="en-US" dirty="0">
              <a:solidFill>
                <a:prstClr val="black"/>
              </a:solidFill>
            </a:endParaRPr>
          </a:p>
        </p:txBody>
      </p:sp>
      <p:cxnSp>
        <p:nvCxnSpPr>
          <p:cNvPr id="28" name="直線コネクタ 27"/>
          <p:cNvCxnSpPr/>
          <p:nvPr/>
        </p:nvCxnSpPr>
        <p:spPr>
          <a:xfrm>
            <a:off x="0" y="3186260"/>
            <a:ext cx="914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テキスト ボックス 28"/>
          <p:cNvSpPr txBox="1"/>
          <p:nvPr/>
        </p:nvSpPr>
        <p:spPr>
          <a:xfrm>
            <a:off x="6752783" y="2754969"/>
            <a:ext cx="2725034" cy="261610"/>
          </a:xfrm>
          <a:prstGeom prst="rect">
            <a:avLst/>
          </a:prstGeom>
          <a:noFill/>
        </p:spPr>
        <p:txBody>
          <a:bodyPr wrap="square" rtlCol="0">
            <a:spAutoFit/>
          </a:bodyPr>
          <a:lstStyle/>
          <a:p>
            <a:r>
              <a:rPr lang="ja-JP" altLang="en-US" sz="1100" dirty="0" smtClean="0">
                <a:solidFill>
                  <a:prstClr val="black"/>
                </a:solidFill>
              </a:rPr>
              <a:t>となる理由は</a:t>
            </a:r>
            <a:r>
              <a:rPr lang="en-US" altLang="ja-JP" sz="1100" dirty="0" smtClean="0">
                <a:solidFill>
                  <a:prstClr val="black"/>
                </a:solidFill>
              </a:rPr>
              <a:t>p28</a:t>
            </a:r>
            <a:r>
              <a:rPr lang="ja-JP" altLang="en-US" sz="1100" dirty="0">
                <a:solidFill>
                  <a:prstClr val="black"/>
                </a:solidFill>
              </a:rPr>
              <a:t>補足</a:t>
            </a:r>
            <a:r>
              <a:rPr lang="ja-JP" altLang="en-US" sz="1100" dirty="0" smtClean="0">
                <a:solidFill>
                  <a:prstClr val="black"/>
                </a:solidFill>
              </a:rPr>
              <a:t>へ</a:t>
            </a:r>
            <a:endParaRPr lang="ja-JP" altLang="en-US" sz="1100" dirty="0">
              <a:solidFill>
                <a:prstClr val="black"/>
              </a:solidFill>
            </a:endParaRPr>
          </a:p>
        </p:txBody>
      </p:sp>
    </p:spTree>
    <p:extLst>
      <p:ext uri="{BB962C8B-B14F-4D97-AF65-F5344CB8AC3E}">
        <p14:creationId xmlns:p14="http://schemas.microsoft.com/office/powerpoint/2010/main" val="496269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596173" y="5618205"/>
            <a:ext cx="8547827" cy="9949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5" name="正方形/長方形 4"/>
          <p:cNvSpPr/>
          <p:nvPr/>
        </p:nvSpPr>
        <p:spPr>
          <a:xfrm>
            <a:off x="596173" y="1736152"/>
            <a:ext cx="8547827" cy="994963"/>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ja-JP" altLang="en-US">
              <a:solidFill>
                <a:prstClr val="white"/>
              </a:solidFill>
            </a:endParaRPr>
          </a:p>
        </p:txBody>
      </p:sp>
      <p:sp>
        <p:nvSpPr>
          <p:cNvPr id="2" name="タイトル 1">
            <a:extLst>
              <a:ext uri="{FF2B5EF4-FFF2-40B4-BE49-F238E27FC236}">
                <a16:creationId xmlns:a16="http://schemas.microsoft.com/office/drawing/2014/main" xmlns="" id="{845C1B70-2185-46B2-8F1F-AE8EF7D5B87D}"/>
              </a:ext>
            </a:extLst>
          </p:cNvPr>
          <p:cNvSpPr>
            <a:spLocks noGrp="1"/>
          </p:cNvSpPr>
          <p:nvPr>
            <p:ph type="title"/>
          </p:nvPr>
        </p:nvSpPr>
        <p:spPr>
          <a:xfrm>
            <a:off x="0" y="1"/>
            <a:ext cx="9144000" cy="566442"/>
          </a:xfrm>
          <a:solidFill>
            <a:schemeClr val="tx1"/>
          </a:solidFill>
        </p:spPr>
        <p:txBody>
          <a:bodyPr>
            <a:noAutofit/>
          </a:bodyPr>
          <a:lstStyle/>
          <a:p>
            <a:r>
              <a:rPr lang="en-US" altLang="ja-JP" sz="2800" dirty="0">
                <a:solidFill>
                  <a:schemeClr val="bg1"/>
                </a:solidFill>
              </a:rPr>
              <a:t>2.4</a:t>
            </a:r>
            <a:r>
              <a:rPr lang="ja-JP" altLang="en-US" sz="2800" dirty="0">
                <a:solidFill>
                  <a:schemeClr val="bg1"/>
                </a:solidFill>
              </a:rPr>
              <a:t>　機械学習の基礎</a:t>
            </a:r>
            <a:endParaRPr kumimoji="1" lang="ja-JP" altLang="en-US" sz="2800" dirty="0">
              <a:solidFill>
                <a:schemeClr val="bg1"/>
              </a:solidFill>
            </a:endParaRPr>
          </a:p>
        </p:txBody>
      </p:sp>
      <p:sp>
        <p:nvSpPr>
          <p:cNvPr id="3" name="コンテンツ プレースホルダー 2">
            <a:extLst>
              <a:ext uri="{FF2B5EF4-FFF2-40B4-BE49-F238E27FC236}">
                <a16:creationId xmlns:a16="http://schemas.microsoft.com/office/drawing/2014/main" xmlns="" id="{CA7448DA-3850-4E6C-B04D-298E8C6FF26F}"/>
              </a:ext>
            </a:extLst>
          </p:cNvPr>
          <p:cNvSpPr>
            <a:spLocks noGrp="1"/>
          </p:cNvSpPr>
          <p:nvPr>
            <p:ph idx="1"/>
          </p:nvPr>
        </p:nvSpPr>
        <p:spPr>
          <a:xfrm>
            <a:off x="0" y="571360"/>
            <a:ext cx="7886700" cy="4351338"/>
          </a:xfrm>
        </p:spPr>
        <p:txBody>
          <a:bodyPr>
            <a:normAutofit lnSpcReduction="10000"/>
          </a:bodyPr>
          <a:lstStyle/>
          <a:p>
            <a:pPr marL="0" indent="0">
              <a:buNone/>
            </a:pPr>
            <a:r>
              <a:rPr lang="en-US" altLang="ja-JP" sz="1800" dirty="0"/>
              <a:t>2.4.1 (1)(2) </a:t>
            </a:r>
            <a:r>
              <a:rPr lang="ja-JP" altLang="en-US" sz="1800" dirty="0"/>
              <a:t>質的変数と量的変数について（略）</a:t>
            </a:r>
            <a:endParaRPr lang="en-US" altLang="ja-JP" sz="1800" dirty="0"/>
          </a:p>
          <a:p>
            <a:pPr marL="0" indent="0">
              <a:buNone/>
            </a:pPr>
            <a:endParaRPr lang="en-US" altLang="ja-JP" sz="1800" dirty="0"/>
          </a:p>
          <a:p>
            <a:pPr marL="0" indent="0">
              <a:buNone/>
            </a:pPr>
            <a:r>
              <a:rPr kumimoji="1" lang="en-US" altLang="ja-JP" sz="1800" dirty="0"/>
              <a:t>2.4.2 </a:t>
            </a:r>
            <a:r>
              <a:rPr kumimoji="1" lang="ja-JP" altLang="en-US" sz="1800" dirty="0"/>
              <a:t>最小二乗法による線形回帰</a:t>
            </a:r>
            <a:r>
              <a:rPr lang="ja-JP" altLang="en-US" sz="1800" dirty="0"/>
              <a:t>（概ね略）</a:t>
            </a: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endParaRPr lang="en-US" altLang="ja-JP" sz="1800" dirty="0"/>
          </a:p>
          <a:p>
            <a:pPr marL="0" indent="0">
              <a:buNone/>
            </a:pPr>
            <a:r>
              <a:rPr lang="en-US" altLang="ja-JP" sz="1800" dirty="0"/>
              <a:t>2.4.3 </a:t>
            </a:r>
            <a:r>
              <a:rPr lang="ja-JP" altLang="en-US" sz="1800" dirty="0"/>
              <a:t>線形回帰の確率的アプローチ</a:t>
            </a:r>
            <a:r>
              <a:rPr lang="en-US" altLang="ja-JP" sz="1800" dirty="0"/>
              <a:t/>
            </a:r>
            <a:br>
              <a:rPr lang="en-US" altLang="ja-JP" sz="1800" dirty="0"/>
            </a:br>
            <a:endParaRPr lang="en-US" altLang="ja-JP" sz="1800" dirty="0"/>
          </a:p>
          <a:p>
            <a:pPr marL="0" indent="0">
              <a:buNone/>
            </a:pPr>
            <a:endParaRPr lang="en-US" altLang="ja-JP" sz="1800" dirty="0"/>
          </a:p>
          <a:p>
            <a:pPr marL="0" indent="0">
              <a:buNone/>
            </a:pPr>
            <a:endParaRPr lang="en-US" altLang="ja-JP" sz="1800" dirty="0"/>
          </a:p>
          <a:p>
            <a:pPr marL="0" indent="0">
              <a:buNone/>
            </a:pPr>
            <a:endParaRPr kumimoji="1" lang="en-US" altLang="ja-JP" sz="1800" dirty="0"/>
          </a:p>
          <a:p>
            <a:pPr marL="0" indent="0">
              <a:buNone/>
            </a:pPr>
            <a:endParaRPr kumimoji="1" lang="en-US" altLang="ja-JP" sz="1800" dirty="0"/>
          </a:p>
          <a:p>
            <a:pPr marL="0" indent="0">
              <a:buNone/>
            </a:pPr>
            <a:endParaRPr kumimoji="1" lang="ja-JP" altLang="en-US" sz="1800" dirty="0"/>
          </a:p>
        </p:txBody>
      </p:sp>
      <mc:AlternateContent xmlns:mc="http://schemas.openxmlformats.org/markup-compatibility/2006" xmlns:a14="http://schemas.microsoft.com/office/drawing/2010/main">
        <mc:Choice Requires="a14">
          <p:sp>
            <p:nvSpPr>
              <p:cNvPr id="4" name="テキスト ボックス 3"/>
              <p:cNvSpPr txBox="1"/>
              <p:nvPr/>
            </p:nvSpPr>
            <p:spPr>
              <a:xfrm>
                <a:off x="527693" y="1764349"/>
                <a:ext cx="8616307" cy="2338461"/>
              </a:xfrm>
              <a:prstGeom prst="rect">
                <a:avLst/>
              </a:prstGeom>
              <a:noFill/>
            </p:spPr>
            <p:txBody>
              <a:bodyPr wrap="square" rtlCol="0">
                <a:spAutoFit/>
              </a:bodyPr>
              <a:lstStyle/>
              <a:p>
                <a:pPr defTabSz="457200"/>
                <a:r>
                  <a:rPr kumimoji="0" lang="ja-JP" altLang="en-US" sz="1600" dirty="0">
                    <a:solidFill>
                      <a:prstClr val="black"/>
                    </a:solidFill>
                  </a:rPr>
                  <a:t>誤差関数（平均事情誤差）の最小化</a:t>
                </a:r>
                <a:endParaRPr kumimoji="0" lang="en-US" altLang="ja-JP" sz="1600" dirty="0">
                  <a:solidFill>
                    <a:prstClr val="black"/>
                  </a:solidFill>
                </a:endParaRPr>
              </a:p>
              <a:p>
                <a:pPr defTabSz="457200"/>
                <a14:m>
                  <m:oMathPara xmlns:m="http://schemas.openxmlformats.org/officeDocument/2006/math">
                    <m:oMathParaPr>
                      <m:jc m:val="center"/>
                    </m:oMathParaPr>
                    <m:oMath xmlns:m="http://schemas.openxmlformats.org/officeDocument/2006/math">
                      <m:sSup>
                        <m:sSupPr>
                          <m:ctrlPr>
                            <a:rPr kumimoji="0" lang="en-US" altLang="ja-JP" sz="1600" b="1" i="1" smtClean="0">
                              <a:solidFill>
                                <a:prstClr val="black"/>
                              </a:solidFill>
                              <a:latin typeface="Cambria Math" panose="02040503050406030204" pitchFamily="18" charset="0"/>
                            </a:rPr>
                          </m:ctrlPr>
                        </m:sSupPr>
                        <m:e>
                          <m:r>
                            <a:rPr kumimoji="0" lang="en-US" altLang="ja-JP" sz="1600" b="1" i="1" smtClean="0">
                              <a:solidFill>
                                <a:prstClr val="black"/>
                              </a:solidFill>
                              <a:latin typeface="Cambria Math" panose="02040503050406030204" pitchFamily="18" charset="0"/>
                            </a:rPr>
                            <m:t>𝒘</m:t>
                          </m:r>
                        </m:e>
                        <m:sup>
                          <m:r>
                            <a:rPr kumimoji="0" lang="en-US" altLang="ja-JP" sz="1600" b="1" i="1" smtClean="0">
                              <a:solidFill>
                                <a:prstClr val="black"/>
                              </a:solidFill>
                              <a:latin typeface="Cambria Math" panose="02040503050406030204" pitchFamily="18" charset="0"/>
                            </a:rPr>
                            <m:t>∗</m:t>
                          </m:r>
                        </m:sup>
                      </m:sSup>
                      <m:r>
                        <a:rPr kumimoji="0" lang="en-US" altLang="ja-JP" sz="1600" i="1" smtClean="0">
                          <a:solidFill>
                            <a:prstClr val="black"/>
                          </a:solidFill>
                          <a:latin typeface="Cambria Math" panose="02040503050406030204" pitchFamily="18" charset="0"/>
                        </a:rPr>
                        <m:t>=</m:t>
                      </m:r>
                      <m:r>
                        <a:rPr kumimoji="0" lang="en-US" altLang="ja-JP" sz="1600" i="1" smtClean="0">
                          <a:solidFill>
                            <a:prstClr val="black"/>
                          </a:solidFill>
                          <a:latin typeface="Cambria Math" panose="02040503050406030204" pitchFamily="18" charset="0"/>
                        </a:rPr>
                        <m:t>𝑎𝑟𝑔𝑚𝑖</m:t>
                      </m:r>
                      <m:sSub>
                        <m:sSubPr>
                          <m:ctrlPr>
                            <a:rPr kumimoji="0" lang="en-US" altLang="ja-JP" sz="1600" i="1" smtClean="0">
                              <a:solidFill>
                                <a:prstClr val="black"/>
                              </a:solidFill>
                              <a:latin typeface="Cambria Math" panose="02040503050406030204" pitchFamily="18" charset="0"/>
                            </a:rPr>
                          </m:ctrlPr>
                        </m:sSubPr>
                        <m:e>
                          <m:r>
                            <a:rPr kumimoji="0" lang="en-US" altLang="ja-JP" sz="1600" i="1" smtClean="0">
                              <a:solidFill>
                                <a:prstClr val="black"/>
                              </a:solidFill>
                              <a:latin typeface="Cambria Math" panose="02040503050406030204" pitchFamily="18" charset="0"/>
                            </a:rPr>
                            <m:t>𝑛</m:t>
                          </m:r>
                        </m:e>
                        <m:sub>
                          <m:r>
                            <a:rPr kumimoji="0" lang="en-US" altLang="ja-JP" sz="1600" i="1" smtClean="0">
                              <a:solidFill>
                                <a:prstClr val="black"/>
                              </a:solidFill>
                              <a:latin typeface="Cambria Math" panose="02040503050406030204" pitchFamily="18" charset="0"/>
                            </a:rPr>
                            <m:t>𝑤</m:t>
                          </m:r>
                        </m:sub>
                      </m:sSub>
                      <m:sSub>
                        <m:sSubPr>
                          <m:ctrlPr>
                            <a:rPr kumimoji="0" lang="en-US" altLang="ja-JP" sz="1600" i="1" smtClean="0">
                              <a:solidFill>
                                <a:prstClr val="black"/>
                              </a:solidFill>
                              <a:latin typeface="Cambria Math" panose="02040503050406030204" pitchFamily="18" charset="0"/>
                            </a:rPr>
                          </m:ctrlPr>
                        </m:sSubPr>
                        <m:e>
                          <m:r>
                            <a:rPr kumimoji="0" lang="en-US" altLang="ja-JP" sz="1600" i="1" smtClean="0">
                              <a:solidFill>
                                <a:prstClr val="black"/>
                              </a:solidFill>
                              <a:latin typeface="Cambria Math" panose="02040503050406030204" pitchFamily="18" charset="0"/>
                            </a:rPr>
                            <m:t>𝐸</m:t>
                          </m:r>
                        </m:e>
                        <m:sub>
                          <m:r>
                            <a:rPr kumimoji="0" lang="en-US" altLang="ja-JP" sz="1600" i="1" smtClean="0">
                              <a:solidFill>
                                <a:prstClr val="black"/>
                              </a:solidFill>
                              <a:latin typeface="Cambria Math" panose="02040503050406030204" pitchFamily="18" charset="0"/>
                            </a:rPr>
                            <m:t>𝐷</m:t>
                          </m:r>
                        </m:sub>
                      </m:sSub>
                      <m:d>
                        <m:dPr>
                          <m:ctrlPr>
                            <a:rPr kumimoji="0" lang="en-US" altLang="ja-JP" sz="1600" b="1" i="1" smtClean="0">
                              <a:solidFill>
                                <a:prstClr val="black"/>
                              </a:solidFill>
                              <a:latin typeface="Cambria Math" panose="02040503050406030204" pitchFamily="18" charset="0"/>
                            </a:rPr>
                          </m:ctrlPr>
                        </m:dPr>
                        <m:e>
                          <m:r>
                            <a:rPr kumimoji="0" lang="en-US" altLang="ja-JP" sz="1600" b="1" i="1" smtClean="0">
                              <a:solidFill>
                                <a:prstClr val="black"/>
                              </a:solidFill>
                              <a:latin typeface="Cambria Math" panose="02040503050406030204" pitchFamily="18" charset="0"/>
                            </a:rPr>
                            <m:t>𝒘</m:t>
                          </m:r>
                        </m:e>
                      </m:d>
                      <m:r>
                        <a:rPr kumimoji="0" lang="en-US" altLang="ja-JP" sz="1600" i="1" smtClean="0">
                          <a:solidFill>
                            <a:prstClr val="black"/>
                          </a:solidFill>
                          <a:latin typeface="Cambria Math" panose="02040503050406030204" pitchFamily="18" charset="0"/>
                        </a:rPr>
                        <m:t> =  </m:t>
                      </m:r>
                      <m:r>
                        <a:rPr kumimoji="0" lang="en-US" altLang="ja-JP" sz="1600" i="1">
                          <a:solidFill>
                            <a:prstClr val="black"/>
                          </a:solidFill>
                          <a:latin typeface="Cambria Math" panose="02040503050406030204" pitchFamily="18" charset="0"/>
                        </a:rPr>
                        <m:t>𝑎𝑟𝑔𝑚𝑖</m:t>
                      </m:r>
                      <m:sSub>
                        <m:sSubPr>
                          <m:ctrlPr>
                            <a:rPr kumimoji="0" lang="en-US" altLang="ja-JP" sz="1600" i="1">
                              <a:solidFill>
                                <a:prstClr val="black"/>
                              </a:solidFill>
                              <a:latin typeface="Cambria Math" panose="02040503050406030204" pitchFamily="18" charset="0"/>
                            </a:rPr>
                          </m:ctrlPr>
                        </m:sSubPr>
                        <m:e>
                          <m:r>
                            <a:rPr kumimoji="0" lang="en-US" altLang="ja-JP" sz="1600" i="1">
                              <a:solidFill>
                                <a:prstClr val="black"/>
                              </a:solidFill>
                              <a:latin typeface="Cambria Math" panose="02040503050406030204" pitchFamily="18" charset="0"/>
                            </a:rPr>
                            <m:t>𝑛</m:t>
                          </m:r>
                        </m:e>
                        <m:sub>
                          <m:r>
                            <a:rPr kumimoji="0" lang="en-US" altLang="ja-JP" sz="1600" i="1">
                              <a:solidFill>
                                <a:prstClr val="black"/>
                              </a:solidFill>
                              <a:latin typeface="Cambria Math" panose="02040503050406030204" pitchFamily="18" charset="0"/>
                            </a:rPr>
                            <m:t>𝑤</m:t>
                          </m:r>
                        </m:sub>
                      </m:sSub>
                      <m:f>
                        <m:fPr>
                          <m:ctrlPr>
                            <a:rPr kumimoji="0" lang="en-US" altLang="ja-JP" sz="1600" i="1" smtClean="0">
                              <a:solidFill>
                                <a:prstClr val="black"/>
                              </a:solidFill>
                              <a:latin typeface="Cambria Math" panose="02040503050406030204" pitchFamily="18" charset="0"/>
                            </a:rPr>
                          </m:ctrlPr>
                        </m:fPr>
                        <m:num>
                          <m:r>
                            <a:rPr kumimoji="0" lang="en-US" altLang="ja-JP" sz="1600" i="1" smtClean="0">
                              <a:solidFill>
                                <a:prstClr val="black"/>
                              </a:solidFill>
                              <a:latin typeface="Cambria Math" panose="02040503050406030204" pitchFamily="18" charset="0"/>
                            </a:rPr>
                            <m:t>1</m:t>
                          </m:r>
                        </m:num>
                        <m:den>
                          <m:r>
                            <a:rPr kumimoji="0" lang="en-US" altLang="ja-JP" sz="1600" i="1" smtClean="0">
                              <a:solidFill>
                                <a:prstClr val="black"/>
                              </a:solidFill>
                              <a:latin typeface="Cambria Math" panose="02040503050406030204" pitchFamily="18" charset="0"/>
                            </a:rPr>
                            <m:t>𝑁</m:t>
                          </m:r>
                        </m:den>
                      </m:f>
                      <m:sSup>
                        <m:sSupPr>
                          <m:ctrlPr>
                            <a:rPr kumimoji="0" lang="en-US" altLang="ja-JP" sz="1600" i="1" smtClean="0">
                              <a:solidFill>
                                <a:prstClr val="black"/>
                              </a:solidFill>
                              <a:latin typeface="Cambria Math" panose="02040503050406030204" pitchFamily="18" charset="0"/>
                            </a:rPr>
                          </m:ctrlPr>
                        </m:sSupPr>
                        <m:e>
                          <m:d>
                            <m:dPr>
                              <m:ctrlPr>
                                <a:rPr kumimoji="0" lang="en-US" altLang="ja-JP" sz="1600" i="1" smtClean="0">
                                  <a:solidFill>
                                    <a:prstClr val="black"/>
                                  </a:solidFill>
                                  <a:latin typeface="Cambria Math" panose="02040503050406030204" pitchFamily="18" charset="0"/>
                                </a:rPr>
                              </m:ctrlPr>
                            </m:dPr>
                            <m:e>
                              <m:acc>
                                <m:accPr>
                                  <m:chr m:val="̂"/>
                                  <m:ctrlPr>
                                    <a:rPr kumimoji="0" lang="en-US" altLang="ja-JP" sz="1600" i="1" smtClean="0">
                                      <a:solidFill>
                                        <a:prstClr val="black"/>
                                      </a:solidFill>
                                      <a:latin typeface="Cambria Math" panose="02040503050406030204" pitchFamily="18" charset="0"/>
                                    </a:rPr>
                                  </m:ctrlPr>
                                </m:accPr>
                                <m:e>
                                  <m:r>
                                    <a:rPr kumimoji="0" lang="en-US" altLang="ja-JP" sz="1600" i="1" smtClean="0">
                                      <a:solidFill>
                                        <a:prstClr val="black"/>
                                      </a:solidFill>
                                      <a:latin typeface="Cambria Math" panose="02040503050406030204" pitchFamily="18" charset="0"/>
                                    </a:rPr>
                                    <m:t>𝑦</m:t>
                                  </m:r>
                                </m:e>
                              </m:acc>
                              <m:d>
                                <m:dPr>
                                  <m:ctrlPr>
                                    <a:rPr kumimoji="0" lang="en-US" altLang="ja-JP" sz="1600" b="1" i="1" smtClean="0">
                                      <a:solidFill>
                                        <a:prstClr val="black"/>
                                      </a:solidFill>
                                      <a:latin typeface="Cambria Math" panose="02040503050406030204" pitchFamily="18" charset="0"/>
                                    </a:rPr>
                                  </m:ctrlPr>
                                </m:dPr>
                                <m:e>
                                  <m:sSub>
                                    <m:sSubPr>
                                      <m:ctrlPr>
                                        <a:rPr kumimoji="0" lang="en-US" altLang="ja-JP" sz="1600" b="1" i="1" smtClean="0">
                                          <a:solidFill>
                                            <a:prstClr val="black"/>
                                          </a:solidFill>
                                          <a:latin typeface="Cambria Math" panose="02040503050406030204" pitchFamily="18" charset="0"/>
                                        </a:rPr>
                                      </m:ctrlPr>
                                    </m:sSubPr>
                                    <m:e>
                                      <m:r>
                                        <a:rPr kumimoji="0" lang="en-US" altLang="ja-JP" sz="1600" b="1" i="1" smtClean="0">
                                          <a:solidFill>
                                            <a:prstClr val="black"/>
                                          </a:solidFill>
                                          <a:latin typeface="Cambria Math" panose="02040503050406030204" pitchFamily="18" charset="0"/>
                                        </a:rPr>
                                        <m:t>𝒙</m:t>
                                      </m:r>
                                    </m:e>
                                    <m:sub>
                                      <m:r>
                                        <a:rPr kumimoji="0" lang="en-US" altLang="ja-JP" sz="1600" b="1" i="1" smtClean="0">
                                          <a:solidFill>
                                            <a:prstClr val="black"/>
                                          </a:solidFill>
                                          <a:latin typeface="Cambria Math" panose="02040503050406030204" pitchFamily="18" charset="0"/>
                                        </a:rPr>
                                        <m:t>𝒏</m:t>
                                      </m:r>
                                    </m:sub>
                                  </m:sSub>
                                  <m:r>
                                    <a:rPr kumimoji="0" lang="en-US" altLang="ja-JP" sz="1600" b="1" i="1" smtClean="0">
                                      <a:solidFill>
                                        <a:prstClr val="black"/>
                                      </a:solidFill>
                                      <a:latin typeface="Cambria Math" panose="02040503050406030204" pitchFamily="18" charset="0"/>
                                    </a:rPr>
                                    <m:t>;</m:t>
                                  </m:r>
                                  <m:r>
                                    <a:rPr kumimoji="0" lang="en-US" altLang="ja-JP" sz="1600" b="1" i="1" smtClean="0">
                                      <a:solidFill>
                                        <a:prstClr val="black"/>
                                      </a:solidFill>
                                      <a:latin typeface="Cambria Math" panose="02040503050406030204" pitchFamily="18" charset="0"/>
                                    </a:rPr>
                                    <m:t>𝒘</m:t>
                                  </m:r>
                                </m:e>
                              </m:d>
                              <m:r>
                                <a:rPr kumimoji="0" lang="en-US" altLang="ja-JP" sz="1600" i="1" smtClean="0">
                                  <a:solidFill>
                                    <a:prstClr val="black"/>
                                  </a:solidFill>
                                  <a:latin typeface="Cambria Math" panose="02040503050406030204" pitchFamily="18" charset="0"/>
                                </a:rPr>
                                <m:t>−</m:t>
                              </m:r>
                              <m:sSub>
                                <m:sSubPr>
                                  <m:ctrlPr>
                                    <a:rPr kumimoji="0" lang="en-US" altLang="ja-JP" sz="1600" i="1" smtClean="0">
                                      <a:solidFill>
                                        <a:prstClr val="black"/>
                                      </a:solidFill>
                                      <a:latin typeface="Cambria Math" panose="02040503050406030204" pitchFamily="18" charset="0"/>
                                    </a:rPr>
                                  </m:ctrlPr>
                                </m:sSubPr>
                                <m:e>
                                  <m:r>
                                    <a:rPr kumimoji="0" lang="en-US" altLang="ja-JP" sz="1600" i="1" smtClean="0">
                                      <a:solidFill>
                                        <a:prstClr val="black"/>
                                      </a:solidFill>
                                      <a:latin typeface="Cambria Math" panose="02040503050406030204" pitchFamily="18" charset="0"/>
                                    </a:rPr>
                                    <m:t>𝑦</m:t>
                                  </m:r>
                                </m:e>
                                <m:sub>
                                  <m:r>
                                    <a:rPr kumimoji="0" lang="en-US" altLang="ja-JP" sz="1600" i="1" smtClean="0">
                                      <a:solidFill>
                                        <a:prstClr val="black"/>
                                      </a:solidFill>
                                      <a:latin typeface="Cambria Math" panose="02040503050406030204" pitchFamily="18" charset="0"/>
                                    </a:rPr>
                                    <m:t>𝑛</m:t>
                                  </m:r>
                                </m:sub>
                              </m:sSub>
                            </m:e>
                          </m:d>
                        </m:e>
                        <m:sup>
                          <m:r>
                            <a:rPr kumimoji="0" lang="en-US" altLang="ja-JP" sz="1600" i="1" smtClean="0">
                              <a:solidFill>
                                <a:prstClr val="black"/>
                              </a:solidFill>
                              <a:latin typeface="Cambria Math" panose="02040503050406030204" pitchFamily="18" charset="0"/>
                            </a:rPr>
                            <m:t>2</m:t>
                          </m:r>
                        </m:sup>
                      </m:sSup>
                    </m:oMath>
                  </m:oMathPara>
                </a14:m>
                <a:endParaRPr kumimoji="0" lang="en-US" altLang="ja-JP" sz="1600" dirty="0">
                  <a:solidFill>
                    <a:prstClr val="black"/>
                  </a:solidFill>
                </a:endParaRPr>
              </a:p>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r>
                  <a:rPr kumimoji="0" lang="ja-JP" altLang="en-US" sz="1600" dirty="0">
                    <a:solidFill>
                      <a:prstClr val="black"/>
                    </a:solidFill>
                  </a:rPr>
                  <a:t>訓練誤差：手持ちのデータのサンプル平均で作った誤差</a:t>
                </a:r>
                <a:endParaRPr kumimoji="0" lang="en-US" altLang="ja-JP" sz="1600" dirty="0">
                  <a:solidFill>
                    <a:prstClr val="black"/>
                  </a:solidFill>
                </a:endParaRPr>
              </a:p>
              <a:p>
                <a:pPr defTabSz="457200"/>
                <a:r>
                  <a:rPr kumimoji="0" lang="ja-JP" altLang="en-US" sz="1600" dirty="0">
                    <a:solidFill>
                      <a:prstClr val="black"/>
                    </a:solidFill>
                  </a:rPr>
                  <a:t>汎化誤差：訓練データだけなく任意の可能なデータに対して測られた誤差</a:t>
                </a:r>
                <a:endParaRPr kumimoji="0" lang="en-US" altLang="ja-JP" sz="1600" dirty="0">
                  <a:solidFill>
                    <a:prstClr val="black"/>
                  </a:solidFill>
                </a:endParaRPr>
              </a:p>
              <a:p>
                <a:pPr defTabSz="457200"/>
                <a:endParaRPr lang="en-US" altLang="ja-JP" dirty="0">
                  <a:solidFill>
                    <a:prstClr val="black"/>
                  </a:solidFill>
                </a:endParaRPr>
              </a:p>
              <a:p>
                <a:pPr defTabSz="457200"/>
                <a:r>
                  <a:rPr lang="ja-JP" altLang="en-US" dirty="0">
                    <a:solidFill>
                      <a:prstClr val="black"/>
                    </a:solidFill>
                  </a:rPr>
                  <a:t>→理想は</a:t>
                </a:r>
                <a:r>
                  <a:rPr kumimoji="0" lang="ja-JP" altLang="en-US" dirty="0">
                    <a:solidFill>
                      <a:prstClr val="black"/>
                    </a:solidFill>
                  </a:rPr>
                  <a:t>汎化誤差だが，機械学習を使えば訓練誤差を汎化誤差に近づけられる！</a:t>
                </a:r>
                <a:endParaRPr lang="ja-JP" altLang="en-US" dirty="0">
                  <a:solidFill>
                    <a:prstClr val="black"/>
                  </a:solidFill>
                </a:endParaRPr>
              </a:p>
            </p:txBody>
          </p:sp>
        </mc:Choice>
        <mc:Fallback xmlns="">
          <p:sp>
            <p:nvSpPr>
              <p:cNvPr id="4" name="テキスト ボックス 3"/>
              <p:cNvSpPr txBox="1">
                <a:spLocks noRot="1" noChangeAspect="1" noMove="1" noResize="1" noEditPoints="1" noAdjustHandles="1" noChangeArrowheads="1" noChangeShapeType="1" noTextEdit="1"/>
              </p:cNvSpPr>
              <p:nvPr/>
            </p:nvSpPr>
            <p:spPr>
              <a:xfrm>
                <a:off x="527693" y="1764349"/>
                <a:ext cx="8616307" cy="2338461"/>
              </a:xfrm>
              <a:prstGeom prst="rect">
                <a:avLst/>
              </a:prstGeom>
              <a:blipFill>
                <a:blip r:embed="rId2"/>
                <a:stretch>
                  <a:fillRect l="-637" t="-781" b="-312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 name="テキスト ボックス 5"/>
              <p:cNvSpPr txBox="1"/>
              <p:nvPr/>
            </p:nvSpPr>
            <p:spPr>
              <a:xfrm>
                <a:off x="561932" y="4418258"/>
                <a:ext cx="8616307" cy="2187587"/>
              </a:xfrm>
              <a:prstGeom prst="rect">
                <a:avLst/>
              </a:prstGeom>
              <a:noFill/>
            </p:spPr>
            <p:txBody>
              <a:bodyPr wrap="square" rtlCol="0">
                <a:spAutoFit/>
              </a:bodyPr>
              <a:lstStyle/>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endParaRPr kumimoji="0" lang="en-US" altLang="ja-JP" sz="1600" dirty="0">
                  <a:solidFill>
                    <a:prstClr val="black"/>
                  </a:solidFill>
                </a:endParaRPr>
              </a:p>
              <a:p>
                <a:pPr defTabSz="457200"/>
                <a:r>
                  <a:rPr kumimoji="0" lang="ja-JP" altLang="en-US" sz="1600" dirty="0">
                    <a:solidFill>
                      <a:prstClr val="black"/>
                    </a:solidFill>
                  </a:rPr>
                  <a:t>回帰に対する関数的アプローチ（最小二乗法）⇔確率的なアプローチ</a:t>
                </a:r>
                <a:endParaRPr kumimoji="0" lang="en-US" altLang="ja-JP" sz="1600" dirty="0">
                  <a:solidFill>
                    <a:prstClr val="black"/>
                  </a:solidFill>
                </a:endParaRPr>
              </a:p>
              <a:p>
                <a:pPr defTabSz="457200"/>
                <a:endParaRPr lang="en-US" altLang="ja-JP" sz="1600" dirty="0">
                  <a:solidFill>
                    <a:prstClr val="black"/>
                  </a:solidFill>
                </a:endParaRPr>
              </a:p>
              <a:p>
                <a:pPr defTabSz="457200"/>
                <a:r>
                  <a:rPr lang="ja-JP" altLang="en-US" dirty="0">
                    <a:solidFill>
                      <a:prstClr val="black"/>
                    </a:solidFill>
                  </a:rPr>
                  <a:t>確率的アプローチ：</a:t>
                </a:r>
                <a:endParaRPr lang="en-US" altLang="ja-JP" dirty="0">
                  <a:solidFill>
                    <a:prstClr val="black"/>
                  </a:solidFill>
                </a:endParaRPr>
              </a:p>
              <a:p>
                <a:pPr defTabSz="457200"/>
                <a:r>
                  <a:rPr lang="ja-JP" altLang="en-US" dirty="0">
                    <a:solidFill>
                      <a:prstClr val="black"/>
                    </a:solidFill>
                  </a:rPr>
                  <a:t>説明変数</a:t>
                </a:r>
                <a14:m>
                  <m:oMath xmlns:m="http://schemas.openxmlformats.org/officeDocument/2006/math">
                    <m:r>
                      <a:rPr lang="en-US" altLang="ja-JP" b="1" i="1" dirty="0" smtClean="0">
                        <a:solidFill>
                          <a:prstClr val="black"/>
                        </a:solidFill>
                        <a:latin typeface="Cambria Math" panose="02040503050406030204" pitchFamily="18" charset="0"/>
                      </a:rPr>
                      <m:t>𝒙</m:t>
                    </m:r>
                  </m:oMath>
                </a14:m>
                <a:r>
                  <a:rPr lang="en-US" altLang="ja-JP" dirty="0">
                    <a:solidFill>
                      <a:prstClr val="black"/>
                    </a:solidFill>
                  </a:rPr>
                  <a:t>,</a:t>
                </a:r>
                <a:r>
                  <a:rPr lang="ja-JP" altLang="en-US" dirty="0">
                    <a:solidFill>
                      <a:prstClr val="black"/>
                    </a:solidFill>
                  </a:rPr>
                  <a:t>目標変数</a:t>
                </a:r>
                <a14:m>
                  <m:oMath xmlns:m="http://schemas.openxmlformats.org/officeDocument/2006/math">
                    <m:r>
                      <a:rPr lang="en-US" altLang="ja-JP" i="1" dirty="0" smtClean="0">
                        <a:solidFill>
                          <a:prstClr val="black"/>
                        </a:solidFill>
                        <a:latin typeface="Cambria Math" panose="02040503050406030204" pitchFamily="18" charset="0"/>
                      </a:rPr>
                      <m:t>𝑦</m:t>
                    </m:r>
                  </m:oMath>
                </a14:m>
                <a:r>
                  <a:rPr lang="ja-JP" altLang="en-US" dirty="0">
                    <a:solidFill>
                      <a:prstClr val="black"/>
                    </a:solidFill>
                  </a:rPr>
                  <a:t>も確率変数であり，推定量</a:t>
                </a:r>
                <a14:m>
                  <m:oMath xmlns:m="http://schemas.openxmlformats.org/officeDocument/2006/math">
                    <m:acc>
                      <m:accPr>
                        <m:chr m:val="̂"/>
                        <m:ctrlPr>
                          <a:rPr lang="en-US" altLang="ja-JP" i="1" dirty="0" smtClean="0">
                            <a:solidFill>
                              <a:prstClr val="black"/>
                            </a:solidFill>
                            <a:latin typeface="Cambria Math" panose="02040503050406030204" pitchFamily="18" charset="0"/>
                          </a:rPr>
                        </m:ctrlPr>
                      </m:accPr>
                      <m:e>
                        <m:r>
                          <a:rPr lang="en-US" altLang="ja-JP" i="1" dirty="0">
                            <a:solidFill>
                              <a:prstClr val="black"/>
                            </a:solidFill>
                            <a:latin typeface="Cambria Math" panose="02040503050406030204" pitchFamily="18" charset="0"/>
                          </a:rPr>
                          <m:t>𝑦</m:t>
                        </m:r>
                      </m:e>
                    </m:acc>
                  </m:oMath>
                </a14:m>
                <a:r>
                  <a:rPr lang="ja-JP" altLang="en-US" dirty="0">
                    <a:solidFill>
                      <a:prstClr val="black"/>
                    </a:solidFill>
                  </a:rPr>
                  <a:t>は</a:t>
                </a:r>
                <a:r>
                  <a:rPr lang="ja-JP" altLang="en-US" dirty="0">
                    <a:solidFill>
                      <a:srgbClr val="FF0000"/>
                    </a:solidFill>
                  </a:rPr>
                  <a:t>条件付分布</a:t>
                </a:r>
                <a14:m>
                  <m:oMath xmlns:m="http://schemas.openxmlformats.org/officeDocument/2006/math">
                    <m:r>
                      <a:rPr lang="en-US" altLang="ja-JP" i="1" dirty="0" smtClean="0">
                        <a:solidFill>
                          <a:srgbClr val="FF0000"/>
                        </a:solidFill>
                        <a:latin typeface="Cambria Math" panose="02040503050406030204" pitchFamily="18" charset="0"/>
                      </a:rPr>
                      <m:t>𝑃</m:t>
                    </m:r>
                    <m:r>
                      <a:rPr lang="en-US" altLang="ja-JP" i="1" dirty="0" smtClean="0">
                        <a:solidFill>
                          <a:srgbClr val="FF0000"/>
                        </a:solidFill>
                        <a:latin typeface="Cambria Math" panose="02040503050406030204" pitchFamily="18" charset="0"/>
                      </a:rPr>
                      <m:t>(</m:t>
                    </m:r>
                    <m:r>
                      <a:rPr lang="en-US" altLang="ja-JP" i="1" dirty="0" err="1" smtClean="0">
                        <a:solidFill>
                          <a:srgbClr val="FF0000"/>
                        </a:solidFill>
                        <a:latin typeface="Cambria Math" panose="02040503050406030204" pitchFamily="18" charset="0"/>
                      </a:rPr>
                      <m:t>𝑦</m:t>
                    </m:r>
                    <m:r>
                      <a:rPr lang="en-US" altLang="ja-JP" i="1" dirty="0" err="1" smtClean="0">
                        <a:solidFill>
                          <a:srgbClr val="FF0000"/>
                        </a:solidFill>
                        <a:latin typeface="Cambria Math" panose="02040503050406030204" pitchFamily="18" charset="0"/>
                      </a:rPr>
                      <m:t>|</m:t>
                    </m:r>
                    <m:r>
                      <a:rPr lang="en-US" altLang="ja-JP" i="1" dirty="0" err="1" smtClean="0">
                        <a:solidFill>
                          <a:srgbClr val="FF0000"/>
                        </a:solidFill>
                        <a:latin typeface="Cambria Math" panose="02040503050406030204" pitchFamily="18" charset="0"/>
                      </a:rPr>
                      <m:t>𝑥</m:t>
                    </m:r>
                    <m:r>
                      <a:rPr lang="en-US" altLang="ja-JP" i="1" dirty="0" smtClean="0">
                        <a:solidFill>
                          <a:srgbClr val="FF0000"/>
                        </a:solidFill>
                        <a:latin typeface="Cambria Math" panose="02040503050406030204" pitchFamily="18" charset="0"/>
                      </a:rPr>
                      <m:t>)</m:t>
                    </m:r>
                  </m:oMath>
                </a14:m>
                <a:r>
                  <a:rPr lang="ja-JP" altLang="en-US" dirty="0">
                    <a:solidFill>
                      <a:prstClr val="black"/>
                    </a:solidFill>
                  </a:rPr>
                  <a:t>のモデル化で得られる</a:t>
                </a:r>
              </a:p>
            </p:txBody>
          </p:sp>
        </mc:Choice>
        <mc:Fallback xmlns="">
          <p:sp>
            <p:nvSpPr>
              <p:cNvPr id="6" name="テキスト ボックス 5"/>
              <p:cNvSpPr txBox="1">
                <a:spLocks noRot="1" noChangeAspect="1" noMove="1" noResize="1" noEditPoints="1" noAdjustHandles="1" noChangeArrowheads="1" noChangeShapeType="1" noTextEdit="1"/>
              </p:cNvSpPr>
              <p:nvPr/>
            </p:nvSpPr>
            <p:spPr>
              <a:xfrm>
                <a:off x="561932" y="4418258"/>
                <a:ext cx="8616307" cy="2187587"/>
              </a:xfrm>
              <a:prstGeom prst="rect">
                <a:avLst/>
              </a:prstGeom>
              <a:blipFill>
                <a:blip r:embed="rId3"/>
                <a:stretch>
                  <a:fillRect l="-566" b="-2228"/>
                </a:stretch>
              </a:blipFill>
            </p:spPr>
            <p:txBody>
              <a:bodyPr/>
              <a:lstStyle/>
              <a:p>
                <a:r>
                  <a:rPr lang="ja-JP" altLang="en-US">
                    <a:noFill/>
                  </a:rPr>
                  <a:t> </a:t>
                </a:r>
              </a:p>
            </p:txBody>
          </p:sp>
        </mc:Fallback>
      </mc:AlternateContent>
      <p:sp>
        <p:nvSpPr>
          <p:cNvPr id="8" name="テキスト ボックス 7">
            <a:extLst>
              <a:ext uri="{FF2B5EF4-FFF2-40B4-BE49-F238E27FC236}">
                <a16:creationId xmlns:a16="http://schemas.microsoft.com/office/drawing/2014/main" xmlns="" id="{C2073E42-9E01-450D-9877-6DA6B7AE37A9}"/>
              </a:ext>
            </a:extLst>
          </p:cNvPr>
          <p:cNvSpPr txBox="1"/>
          <p:nvPr/>
        </p:nvSpPr>
        <p:spPr>
          <a:xfrm>
            <a:off x="5548144" y="4631966"/>
            <a:ext cx="3595856" cy="523220"/>
          </a:xfrm>
          <a:prstGeom prst="rect">
            <a:avLst/>
          </a:prstGeom>
          <a:noFill/>
          <a:ln>
            <a:noFill/>
            <a:prstDash val="solid"/>
          </a:ln>
        </p:spPr>
        <p:txBody>
          <a:bodyPr wrap="none" rtlCol="0">
            <a:spAutoFit/>
          </a:bodyPr>
          <a:lstStyle/>
          <a:p>
            <a:pPr defTabSz="457200"/>
            <a:r>
              <a:rPr lang="ja-JP" altLang="en-US" sz="1400" dirty="0">
                <a:solidFill>
                  <a:srgbClr val="FF0000"/>
                </a:solidFill>
              </a:rPr>
              <a:t>説明変数が与えられたときに</a:t>
            </a:r>
            <a:endParaRPr lang="en-US" altLang="ja-JP" sz="1400" dirty="0">
              <a:solidFill>
                <a:srgbClr val="FF0000"/>
              </a:solidFill>
            </a:endParaRPr>
          </a:p>
          <a:p>
            <a:pPr defTabSz="457200"/>
            <a:r>
              <a:rPr lang="ja-JP" altLang="en-US" sz="1400" dirty="0">
                <a:solidFill>
                  <a:srgbClr val="FF0000"/>
                </a:solidFill>
              </a:rPr>
              <a:t>目標変数がどのような値をとりやすいか？</a:t>
            </a:r>
          </a:p>
        </p:txBody>
      </p:sp>
      <p:cxnSp>
        <p:nvCxnSpPr>
          <p:cNvPr id="10" name="直線矢印コネクタ 9">
            <a:extLst>
              <a:ext uri="{FF2B5EF4-FFF2-40B4-BE49-F238E27FC236}">
                <a16:creationId xmlns:a16="http://schemas.microsoft.com/office/drawing/2014/main" xmlns="" id="{16EDE259-61ED-4DCD-9830-58445DA5E05B}"/>
              </a:ext>
            </a:extLst>
          </p:cNvPr>
          <p:cNvCxnSpPr>
            <a:cxnSpLocks/>
          </p:cNvCxnSpPr>
          <p:nvPr/>
        </p:nvCxnSpPr>
        <p:spPr>
          <a:xfrm flipV="1">
            <a:off x="6986726" y="5157926"/>
            <a:ext cx="532660" cy="71021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スライド番号プレースホルダー 8">
            <a:extLst>
              <a:ext uri="{FF2B5EF4-FFF2-40B4-BE49-F238E27FC236}">
                <a16:creationId xmlns:a16="http://schemas.microsoft.com/office/drawing/2014/main" xmlns="" id="{A987399A-953B-4303-9035-B0D9B28E9B4B}"/>
              </a:ext>
            </a:extLst>
          </p:cNvPr>
          <p:cNvSpPr>
            <a:spLocks noGrp="1"/>
          </p:cNvSpPr>
          <p:nvPr>
            <p:ph type="sldNum" sz="quarter" idx="12"/>
          </p:nvPr>
        </p:nvSpPr>
        <p:spPr/>
        <p:txBody>
          <a:bodyPr/>
          <a:lstStyle/>
          <a:p>
            <a:fld id="{1E746823-46E5-4E50-B568-F66C4543CD63}" type="slidenum">
              <a:rPr kumimoji="1" lang="ja-JP" altLang="en-US" smtClean="0">
                <a:solidFill>
                  <a:prstClr val="black">
                    <a:tint val="75000"/>
                  </a:prstClr>
                </a:solidFill>
              </a:rPr>
              <a:pPr/>
              <a:t>9</a:t>
            </a:fld>
            <a:endParaRPr kumimoji="1" lang="ja-JP" altLang="en-US">
              <a:solidFill>
                <a:prstClr val="black">
                  <a:tint val="75000"/>
                </a:prstClr>
              </a:solidFill>
            </a:endParaRPr>
          </a:p>
        </p:txBody>
      </p:sp>
    </p:spTree>
    <p:extLst>
      <p:ext uri="{BB962C8B-B14F-4D97-AF65-F5344CB8AC3E}">
        <p14:creationId xmlns:p14="http://schemas.microsoft.com/office/powerpoint/2010/main" val="277091002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lang="ja-JP" altLang="en-US" dirty="0">
                <a:solidFill>
                  <a:schemeClr val="bg1"/>
                </a:solidFill>
              </a:rPr>
              <a:t>畳み込みニューラルネットまとめ</a:t>
            </a:r>
            <a:endParaRPr kumimoji="1" lang="ja-JP" altLang="en-US" dirty="0">
              <a:solidFill>
                <a:schemeClr val="bg1"/>
              </a:solidFill>
            </a:endParaRPr>
          </a:p>
        </p:txBody>
      </p:sp>
      <p:sp>
        <p:nvSpPr>
          <p:cNvPr id="8" name="テキスト ボックス 7"/>
          <p:cNvSpPr txBox="1"/>
          <p:nvPr/>
        </p:nvSpPr>
        <p:spPr>
          <a:xfrm>
            <a:off x="450710" y="1367631"/>
            <a:ext cx="5665510" cy="369332"/>
          </a:xfrm>
          <a:prstGeom prst="rect">
            <a:avLst/>
          </a:prstGeom>
          <a:noFill/>
        </p:spPr>
        <p:txBody>
          <a:bodyPr wrap="square" rtlCol="0">
            <a:spAutoFit/>
          </a:bodyPr>
          <a:lstStyle/>
          <a:p>
            <a:r>
              <a:rPr lang="en-US" altLang="ja-JP" dirty="0">
                <a:solidFill>
                  <a:prstClr val="black"/>
                </a:solidFill>
              </a:rPr>
              <a:t>CNN</a:t>
            </a:r>
            <a:r>
              <a:rPr lang="ja-JP" altLang="en-US" dirty="0">
                <a:solidFill>
                  <a:prstClr val="black"/>
                </a:solidFill>
              </a:rPr>
              <a:t>は各層を繰り返し積み上げることで構成される</a:t>
            </a:r>
          </a:p>
        </p:txBody>
      </p:sp>
      <p:sp>
        <p:nvSpPr>
          <p:cNvPr id="3" name="テキスト ボックス 2">
            <a:extLst>
              <a:ext uri="{FF2B5EF4-FFF2-40B4-BE49-F238E27FC236}">
                <a16:creationId xmlns="" xmlns:a16="http://schemas.microsoft.com/office/drawing/2014/main" id="{2943DB7A-97F1-4A85-9D86-86CABE7B467F}"/>
              </a:ext>
            </a:extLst>
          </p:cNvPr>
          <p:cNvSpPr txBox="1"/>
          <p:nvPr/>
        </p:nvSpPr>
        <p:spPr>
          <a:xfrm>
            <a:off x="3816213" y="5818186"/>
            <a:ext cx="5073384" cy="923330"/>
          </a:xfrm>
          <a:prstGeom prst="rect">
            <a:avLst/>
          </a:prstGeom>
          <a:noFill/>
          <a:ln>
            <a:solidFill>
              <a:schemeClr val="tx1"/>
            </a:solidFill>
          </a:ln>
        </p:spPr>
        <p:txBody>
          <a:bodyPr wrap="square" rtlCol="0">
            <a:spAutoFit/>
          </a:bodyPr>
          <a:lstStyle/>
          <a:p>
            <a:r>
              <a:rPr lang="ja-JP" altLang="en-US" dirty="0">
                <a:solidFill>
                  <a:prstClr val="black"/>
                </a:solidFill>
              </a:rPr>
              <a:t>●</a:t>
            </a:r>
            <a:r>
              <a:rPr lang="ja-JP" altLang="en-US" b="1" u="sng" dirty="0">
                <a:solidFill>
                  <a:srgbClr val="FF0000"/>
                </a:solidFill>
              </a:rPr>
              <a:t>転移学習</a:t>
            </a:r>
            <a:r>
              <a:rPr lang="en-US" altLang="ja-JP" dirty="0">
                <a:solidFill>
                  <a:prstClr val="black"/>
                </a:solidFill>
              </a:rPr>
              <a:t>…</a:t>
            </a:r>
            <a:r>
              <a:rPr lang="ja-JP" altLang="en-US" dirty="0">
                <a:solidFill>
                  <a:prstClr val="black"/>
                </a:solidFill>
              </a:rPr>
              <a:t>学習済みパラメータを別の新た</a:t>
            </a:r>
            <a:r>
              <a:rPr lang="ja-JP" altLang="en-US" dirty="0" smtClean="0">
                <a:solidFill>
                  <a:prstClr val="black"/>
                </a:solidFill>
              </a:rPr>
              <a:t>な</a:t>
            </a:r>
            <a:endParaRPr lang="en-US" altLang="ja-JP" dirty="0" smtClean="0">
              <a:solidFill>
                <a:prstClr val="black"/>
              </a:solidFill>
            </a:endParaRPr>
          </a:p>
          <a:p>
            <a:r>
              <a:rPr lang="ja-JP" altLang="en-US" dirty="0" smtClean="0">
                <a:solidFill>
                  <a:prstClr val="black"/>
                </a:solidFill>
              </a:rPr>
              <a:t>タスク</a:t>
            </a:r>
            <a:r>
              <a:rPr lang="ja-JP" altLang="en-US" dirty="0">
                <a:solidFill>
                  <a:prstClr val="black"/>
                </a:solidFill>
              </a:rPr>
              <a:t>に対する初期値として設定</a:t>
            </a:r>
            <a:endParaRPr lang="en-US" altLang="ja-JP" dirty="0">
              <a:solidFill>
                <a:prstClr val="black"/>
              </a:solidFill>
            </a:endParaRPr>
          </a:p>
          <a:p>
            <a:r>
              <a:rPr lang="ja-JP" altLang="en-US" dirty="0">
                <a:solidFill>
                  <a:prstClr val="black"/>
                </a:solidFill>
              </a:rPr>
              <a:t>⇒学習がスムーズに進行する</a:t>
            </a:r>
          </a:p>
        </p:txBody>
      </p:sp>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90</a:t>
            </a:fld>
            <a:endParaRPr lang="ja-JP" altLang="en-US">
              <a:solidFill>
                <a:prstClr val="white"/>
              </a:solidFill>
            </a:endParaRPr>
          </a:p>
        </p:txBody>
      </p:sp>
      <p:sp>
        <p:nvSpPr>
          <p:cNvPr id="26" name="テキスト ボックス 25"/>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grpSp>
        <p:nvGrpSpPr>
          <p:cNvPr id="1024" name="グループ化 1023"/>
          <p:cNvGrpSpPr/>
          <p:nvPr/>
        </p:nvGrpSpPr>
        <p:grpSpPr>
          <a:xfrm>
            <a:off x="205801" y="1859673"/>
            <a:ext cx="2936140" cy="3773895"/>
            <a:chOff x="6116220" y="2136511"/>
            <a:chExt cx="2936140" cy="3773895"/>
          </a:xfrm>
        </p:grpSpPr>
        <p:grpSp>
          <p:nvGrpSpPr>
            <p:cNvPr id="25" name="グループ化 24"/>
            <p:cNvGrpSpPr/>
            <p:nvPr/>
          </p:nvGrpSpPr>
          <p:grpSpPr>
            <a:xfrm>
              <a:off x="6116220" y="2136511"/>
              <a:ext cx="2399130" cy="3773895"/>
              <a:chOff x="3405421" y="2497607"/>
              <a:chExt cx="2399130" cy="3773895"/>
            </a:xfrm>
          </p:grpSpPr>
          <p:sp>
            <p:nvSpPr>
              <p:cNvPr id="9" name="テキスト ボックス 8"/>
              <p:cNvSpPr txBox="1"/>
              <p:nvPr/>
            </p:nvSpPr>
            <p:spPr>
              <a:xfrm>
                <a:off x="3904265" y="3073138"/>
                <a:ext cx="1357460" cy="369332"/>
              </a:xfrm>
              <a:prstGeom prst="rect">
                <a:avLst/>
              </a:prstGeom>
              <a:solidFill>
                <a:srgbClr val="FFC000"/>
              </a:solidFill>
            </p:spPr>
            <p:txBody>
              <a:bodyPr wrap="square" rtlCol="0">
                <a:spAutoFit/>
              </a:bodyPr>
              <a:lstStyle/>
              <a:p>
                <a:r>
                  <a:rPr lang="ja-JP" altLang="en-US" dirty="0">
                    <a:solidFill>
                      <a:prstClr val="black"/>
                    </a:solidFill>
                  </a:rPr>
                  <a:t>畳み込み層</a:t>
                </a:r>
              </a:p>
            </p:txBody>
          </p:sp>
          <p:cxnSp>
            <p:nvCxnSpPr>
              <p:cNvPr id="11" name="直線矢印コネクタ 10"/>
              <p:cNvCxnSpPr/>
              <p:nvPr/>
            </p:nvCxnSpPr>
            <p:spPr>
              <a:xfrm>
                <a:off x="4573567" y="3388092"/>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矢印コネクタ 12"/>
              <p:cNvCxnSpPr/>
              <p:nvPr/>
            </p:nvCxnSpPr>
            <p:spPr>
              <a:xfrm>
                <a:off x="4573567" y="2812561"/>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p:cNvSpPr txBox="1"/>
              <p:nvPr/>
            </p:nvSpPr>
            <p:spPr>
              <a:xfrm>
                <a:off x="4130506" y="2497607"/>
                <a:ext cx="886122" cy="369332"/>
              </a:xfrm>
              <a:prstGeom prst="rect">
                <a:avLst/>
              </a:prstGeom>
              <a:solidFill>
                <a:schemeClr val="accent1">
                  <a:lumMod val="40000"/>
                  <a:lumOff val="60000"/>
                </a:schemeClr>
              </a:solidFill>
            </p:spPr>
            <p:txBody>
              <a:bodyPr wrap="square" rtlCol="0">
                <a:spAutoFit/>
              </a:bodyPr>
              <a:lstStyle/>
              <a:p>
                <a:r>
                  <a:rPr lang="ja-JP" altLang="en-US" dirty="0">
                    <a:solidFill>
                      <a:prstClr val="black"/>
                    </a:solidFill>
                  </a:rPr>
                  <a:t>入力層</a:t>
                </a:r>
              </a:p>
            </p:txBody>
          </p:sp>
          <p:sp>
            <p:nvSpPr>
              <p:cNvPr id="15" name="テキスト ボックス 14"/>
              <p:cNvSpPr txBox="1"/>
              <p:nvPr/>
            </p:nvSpPr>
            <p:spPr>
              <a:xfrm>
                <a:off x="3756580" y="3629815"/>
                <a:ext cx="1630838" cy="369332"/>
              </a:xfrm>
              <a:prstGeom prst="rect">
                <a:avLst/>
              </a:prstGeom>
              <a:solidFill>
                <a:srgbClr val="FFCCFF"/>
              </a:solidFill>
            </p:spPr>
            <p:txBody>
              <a:bodyPr wrap="square" rtlCol="0">
                <a:spAutoFit/>
              </a:bodyPr>
              <a:lstStyle/>
              <a:p>
                <a:r>
                  <a:rPr lang="ja-JP" altLang="en-US" dirty="0">
                    <a:solidFill>
                      <a:prstClr val="black"/>
                    </a:solidFill>
                  </a:rPr>
                  <a:t>プーリング層</a:t>
                </a:r>
              </a:p>
            </p:txBody>
          </p:sp>
          <p:cxnSp>
            <p:nvCxnSpPr>
              <p:cNvPr id="17" name="直線矢印コネクタ 16"/>
              <p:cNvCxnSpPr/>
              <p:nvPr/>
            </p:nvCxnSpPr>
            <p:spPr>
              <a:xfrm>
                <a:off x="4582995" y="3925915"/>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p:cNvSpPr txBox="1"/>
              <p:nvPr/>
            </p:nvSpPr>
            <p:spPr>
              <a:xfrm>
                <a:off x="3904265" y="4201970"/>
                <a:ext cx="1357460" cy="369332"/>
              </a:xfrm>
              <a:prstGeom prst="rect">
                <a:avLst/>
              </a:prstGeom>
              <a:solidFill>
                <a:srgbClr val="FFC000"/>
              </a:solidFill>
            </p:spPr>
            <p:txBody>
              <a:bodyPr wrap="square" rtlCol="0">
                <a:spAutoFit/>
              </a:bodyPr>
              <a:lstStyle/>
              <a:p>
                <a:r>
                  <a:rPr lang="ja-JP" altLang="en-US" dirty="0">
                    <a:solidFill>
                      <a:prstClr val="black"/>
                    </a:solidFill>
                  </a:rPr>
                  <a:t>畳み込み層</a:t>
                </a:r>
              </a:p>
            </p:txBody>
          </p:sp>
          <p:cxnSp>
            <p:nvCxnSpPr>
              <p:cNvPr id="19" name="直線矢印コネクタ 18"/>
              <p:cNvCxnSpPr/>
              <p:nvPr/>
            </p:nvCxnSpPr>
            <p:spPr>
              <a:xfrm>
                <a:off x="4582995" y="4571302"/>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テキスト ボックス 19"/>
              <p:cNvSpPr txBox="1"/>
              <p:nvPr/>
            </p:nvSpPr>
            <p:spPr>
              <a:xfrm>
                <a:off x="4373250" y="4647265"/>
                <a:ext cx="359787" cy="584775"/>
              </a:xfrm>
              <a:prstGeom prst="rect">
                <a:avLst/>
              </a:prstGeom>
              <a:noFill/>
            </p:spPr>
            <p:txBody>
              <a:bodyPr wrap="square" rtlCol="0">
                <a:spAutoFit/>
              </a:bodyPr>
              <a:lstStyle/>
              <a:p>
                <a:r>
                  <a:rPr lang="ja-JP" altLang="en-US" sz="3200" dirty="0">
                    <a:solidFill>
                      <a:prstClr val="black"/>
                    </a:solidFill>
                  </a:rPr>
                  <a:t>≈</a:t>
                </a:r>
              </a:p>
            </p:txBody>
          </p:sp>
          <p:cxnSp>
            <p:nvCxnSpPr>
              <p:cNvPr id="21" name="直線矢印コネクタ 20"/>
              <p:cNvCxnSpPr/>
              <p:nvPr/>
            </p:nvCxnSpPr>
            <p:spPr>
              <a:xfrm>
                <a:off x="4582995" y="5025788"/>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テキスト ボックス 21"/>
              <p:cNvSpPr txBox="1"/>
              <p:nvPr/>
            </p:nvSpPr>
            <p:spPr>
              <a:xfrm>
                <a:off x="4039378" y="5286365"/>
                <a:ext cx="1131217" cy="369332"/>
              </a:xfrm>
              <a:prstGeom prst="rect">
                <a:avLst/>
              </a:prstGeom>
              <a:solidFill>
                <a:schemeClr val="bg2">
                  <a:lumMod val="90000"/>
                </a:schemeClr>
              </a:solidFill>
            </p:spPr>
            <p:txBody>
              <a:bodyPr wrap="square" rtlCol="0">
                <a:spAutoFit/>
              </a:bodyPr>
              <a:lstStyle/>
              <a:p>
                <a:r>
                  <a:rPr lang="ja-JP" altLang="en-US" dirty="0">
                    <a:solidFill>
                      <a:prstClr val="black"/>
                    </a:solidFill>
                  </a:rPr>
                  <a:t>全結合層</a:t>
                </a:r>
              </a:p>
            </p:txBody>
          </p:sp>
          <p:cxnSp>
            <p:nvCxnSpPr>
              <p:cNvPr id="23" name="直線矢印コネクタ 22"/>
              <p:cNvCxnSpPr/>
              <p:nvPr/>
            </p:nvCxnSpPr>
            <p:spPr>
              <a:xfrm>
                <a:off x="4607026" y="5655697"/>
                <a:ext cx="0" cy="2605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p:cNvSpPr txBox="1"/>
              <p:nvPr/>
            </p:nvSpPr>
            <p:spPr>
              <a:xfrm>
                <a:off x="3405421" y="5902170"/>
                <a:ext cx="2399130" cy="369332"/>
              </a:xfrm>
              <a:prstGeom prst="rect">
                <a:avLst/>
              </a:prstGeom>
              <a:solidFill>
                <a:schemeClr val="accent2">
                  <a:lumMod val="20000"/>
                  <a:lumOff val="80000"/>
                </a:schemeClr>
              </a:solidFill>
            </p:spPr>
            <p:txBody>
              <a:bodyPr wrap="square" rtlCol="0">
                <a:spAutoFit/>
              </a:bodyPr>
              <a:lstStyle/>
              <a:p>
                <a:r>
                  <a:rPr lang="ja-JP" altLang="en-US" dirty="0">
                    <a:solidFill>
                      <a:prstClr val="black"/>
                    </a:solidFill>
                  </a:rPr>
                  <a:t>出力層</a:t>
                </a:r>
                <a:r>
                  <a:rPr lang="en-US" altLang="ja-JP" dirty="0">
                    <a:solidFill>
                      <a:prstClr val="black"/>
                    </a:solidFill>
                  </a:rPr>
                  <a:t>(</a:t>
                </a:r>
                <a:r>
                  <a:rPr lang="en-US" altLang="ja-JP" dirty="0" err="1">
                    <a:solidFill>
                      <a:prstClr val="black"/>
                    </a:solidFill>
                  </a:rPr>
                  <a:t>Softmax</a:t>
                </a:r>
                <a:r>
                  <a:rPr lang="ja-JP" altLang="en-US" dirty="0">
                    <a:solidFill>
                      <a:prstClr val="black"/>
                    </a:solidFill>
                  </a:rPr>
                  <a:t>など</a:t>
                </a:r>
                <a:r>
                  <a:rPr lang="en-US" altLang="ja-JP" dirty="0">
                    <a:solidFill>
                      <a:prstClr val="black"/>
                    </a:solidFill>
                  </a:rPr>
                  <a:t>)</a:t>
                </a:r>
                <a:endParaRPr lang="ja-JP" altLang="en-US" dirty="0">
                  <a:solidFill>
                    <a:prstClr val="black"/>
                  </a:solidFill>
                </a:endParaRPr>
              </a:p>
            </p:txBody>
          </p:sp>
        </p:grpSp>
        <p:sp>
          <p:nvSpPr>
            <p:cNvPr id="6" name="右中かっこ 5"/>
            <p:cNvSpPr/>
            <p:nvPr/>
          </p:nvSpPr>
          <p:spPr>
            <a:xfrm>
              <a:off x="8091139" y="2712042"/>
              <a:ext cx="168116" cy="2582559"/>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7" name="テキスト ボックス 6"/>
            <p:cNvSpPr txBox="1"/>
            <p:nvPr/>
          </p:nvSpPr>
          <p:spPr>
            <a:xfrm>
              <a:off x="8175197" y="3995159"/>
              <a:ext cx="877163" cy="369332"/>
            </a:xfrm>
            <a:prstGeom prst="rect">
              <a:avLst/>
            </a:prstGeom>
            <a:noFill/>
          </p:spPr>
          <p:txBody>
            <a:bodyPr wrap="none" rtlCol="0">
              <a:spAutoFit/>
            </a:bodyPr>
            <a:lstStyle/>
            <a:p>
              <a:r>
                <a:rPr lang="ja-JP" altLang="en-US" dirty="0" smtClean="0">
                  <a:solidFill>
                    <a:prstClr val="black"/>
                  </a:solidFill>
                </a:rPr>
                <a:t>中間層</a:t>
              </a:r>
              <a:endParaRPr lang="ja-JP" altLang="en-US" dirty="0">
                <a:solidFill>
                  <a:prstClr val="black"/>
                </a:solidFill>
              </a:endParaRPr>
            </a:p>
          </p:txBody>
        </p:sp>
      </p:grpSp>
      <p:pic>
        <p:nvPicPr>
          <p:cNvPr id="1026" name="Picture 2" descr="https://d2v9k5u4v94ulw.cloudfront.net/small_light(dw=1440,da=l,ds=s,cc=FFFFFF)/assets/images/1752510/original/7921ea9b-3647-455c-9353-e68d12a814db?150218770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13070" y="2304140"/>
            <a:ext cx="5831925" cy="1702634"/>
          </a:xfrm>
          <a:prstGeom prst="rect">
            <a:avLst/>
          </a:prstGeom>
          <a:noFill/>
          <a:extLst>
            <a:ext uri="{909E8E84-426E-40DD-AFC4-6F175D3DCCD1}">
              <a14:hiddenFill xmlns:a14="http://schemas.microsoft.com/office/drawing/2010/main">
                <a:solidFill>
                  <a:srgbClr val="FFFFFF"/>
                </a:solidFill>
              </a14:hiddenFill>
            </a:ext>
          </a:extLst>
        </p:spPr>
      </p:pic>
      <p:sp>
        <p:nvSpPr>
          <p:cNvPr id="30" name="テキスト ボックス 29"/>
          <p:cNvSpPr txBox="1"/>
          <p:nvPr/>
        </p:nvSpPr>
        <p:spPr>
          <a:xfrm>
            <a:off x="3490733" y="1814161"/>
            <a:ext cx="5316717" cy="646331"/>
          </a:xfrm>
          <a:prstGeom prst="rect">
            <a:avLst/>
          </a:prstGeom>
          <a:noFill/>
        </p:spPr>
        <p:txBody>
          <a:bodyPr wrap="square" rtlCol="0">
            <a:spAutoFit/>
          </a:bodyPr>
          <a:lstStyle/>
          <a:p>
            <a:r>
              <a:rPr lang="ja-JP" altLang="en-US" dirty="0" smtClean="0">
                <a:solidFill>
                  <a:prstClr val="black"/>
                </a:solidFill>
              </a:rPr>
              <a:t>前半：画素を縮小しながら計算⇒計算速度を速く</a:t>
            </a:r>
            <a:endParaRPr lang="en-US" altLang="ja-JP" dirty="0" smtClean="0">
              <a:solidFill>
                <a:prstClr val="black"/>
              </a:solidFill>
            </a:endParaRPr>
          </a:p>
          <a:p>
            <a:r>
              <a:rPr lang="ja-JP" altLang="en-US" dirty="0" smtClean="0">
                <a:solidFill>
                  <a:prstClr val="black"/>
                </a:solidFill>
              </a:rPr>
              <a:t>後半：欲しいサイズまで画素を広げる</a:t>
            </a:r>
            <a:endParaRPr lang="ja-JP" altLang="en-US" dirty="0">
              <a:solidFill>
                <a:prstClr val="black"/>
              </a:solidFill>
            </a:endParaRPr>
          </a:p>
        </p:txBody>
      </p:sp>
      <p:sp>
        <p:nvSpPr>
          <p:cNvPr id="1027" name="テキスト ボックス 1026"/>
          <p:cNvSpPr txBox="1"/>
          <p:nvPr/>
        </p:nvSpPr>
        <p:spPr>
          <a:xfrm>
            <a:off x="2564806" y="4213052"/>
            <a:ext cx="2502814" cy="646331"/>
          </a:xfrm>
          <a:prstGeom prst="rect">
            <a:avLst/>
          </a:prstGeom>
          <a:noFill/>
        </p:spPr>
        <p:txBody>
          <a:bodyPr wrap="square" rtlCol="0">
            <a:spAutoFit/>
          </a:bodyPr>
          <a:lstStyle/>
          <a:p>
            <a:r>
              <a:rPr lang="ja-JP" altLang="en-US" dirty="0" smtClean="0">
                <a:solidFill>
                  <a:prstClr val="black"/>
                </a:solidFill>
              </a:rPr>
              <a:t>必要に応じて</a:t>
            </a:r>
            <a:endParaRPr lang="en-US" altLang="ja-JP" dirty="0" smtClean="0">
              <a:solidFill>
                <a:prstClr val="black"/>
              </a:solidFill>
            </a:endParaRPr>
          </a:p>
          <a:p>
            <a:r>
              <a:rPr lang="ja-JP" altLang="en-US" dirty="0" smtClean="0">
                <a:solidFill>
                  <a:prstClr val="black"/>
                </a:solidFill>
              </a:rPr>
              <a:t>活性化関数の層を挿入</a:t>
            </a:r>
            <a:endParaRPr lang="ja-JP" altLang="en-US" dirty="0">
              <a:solidFill>
                <a:prstClr val="black"/>
              </a:solidFill>
            </a:endParaRPr>
          </a:p>
        </p:txBody>
      </p:sp>
      <p:sp>
        <p:nvSpPr>
          <p:cNvPr id="1028" name="下矢印 1027"/>
          <p:cNvSpPr/>
          <p:nvPr/>
        </p:nvSpPr>
        <p:spPr>
          <a:xfrm rot="5400000">
            <a:off x="2025124" y="4035268"/>
            <a:ext cx="381779" cy="697585"/>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ja-JP" altLang="en-US">
              <a:solidFill>
                <a:prstClr val="white"/>
              </a:solidFill>
            </a:endParaRPr>
          </a:p>
        </p:txBody>
      </p:sp>
      <p:sp>
        <p:nvSpPr>
          <p:cNvPr id="1030" name="テキスト ボックス 1029"/>
          <p:cNvSpPr txBox="1"/>
          <p:nvPr/>
        </p:nvSpPr>
        <p:spPr>
          <a:xfrm>
            <a:off x="337946" y="5869208"/>
            <a:ext cx="2415627" cy="523220"/>
          </a:xfrm>
          <a:prstGeom prst="rect">
            <a:avLst/>
          </a:prstGeom>
          <a:noFill/>
        </p:spPr>
        <p:txBody>
          <a:bodyPr wrap="square" rtlCol="0">
            <a:spAutoFit/>
          </a:bodyPr>
          <a:lstStyle/>
          <a:p>
            <a:r>
              <a:rPr lang="ja-JP" altLang="en-US" sz="1400" dirty="0" smtClean="0">
                <a:solidFill>
                  <a:prstClr val="black"/>
                </a:solidFill>
              </a:rPr>
              <a:t>参考：補足</a:t>
            </a:r>
            <a:r>
              <a:rPr lang="en-US" altLang="ja-JP" sz="1400" dirty="0" smtClean="0">
                <a:solidFill>
                  <a:prstClr val="black"/>
                </a:solidFill>
              </a:rPr>
              <a:t>p29</a:t>
            </a:r>
            <a:r>
              <a:rPr lang="ja-JP" altLang="en-US" sz="1400" dirty="0" smtClean="0">
                <a:solidFill>
                  <a:prstClr val="black"/>
                </a:solidFill>
              </a:rPr>
              <a:t>に正規化層について説明</a:t>
            </a:r>
            <a:endParaRPr lang="ja-JP" altLang="en-US" sz="1400" dirty="0">
              <a:solidFill>
                <a:prstClr val="black"/>
              </a:solidFill>
            </a:endParaRPr>
          </a:p>
        </p:txBody>
      </p:sp>
    </p:spTree>
    <p:extLst>
      <p:ext uri="{BB962C8B-B14F-4D97-AF65-F5344CB8AC3E}">
        <p14:creationId xmlns:p14="http://schemas.microsoft.com/office/powerpoint/2010/main" val="365354287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CNN</a:t>
            </a:r>
            <a:r>
              <a:rPr kumimoji="1" lang="ja-JP" altLang="en-US" dirty="0" err="1">
                <a:solidFill>
                  <a:schemeClr val="bg1"/>
                </a:solidFill>
              </a:rPr>
              <a:t>の誤差逆伝搬</a:t>
            </a:r>
            <a:endParaRPr kumimoji="1" lang="ja-JP" altLang="en-US" dirty="0">
              <a:solidFill>
                <a:schemeClr val="bg1"/>
              </a:solidFill>
            </a:endParaRPr>
          </a:p>
        </p:txBody>
      </p:sp>
      <p:sp>
        <p:nvSpPr>
          <p:cNvPr id="22" name="左中かっこ 21"/>
          <p:cNvSpPr/>
          <p:nvPr/>
        </p:nvSpPr>
        <p:spPr>
          <a:xfrm>
            <a:off x="393475" y="2505620"/>
            <a:ext cx="129586" cy="506183"/>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cxnSp>
        <p:nvCxnSpPr>
          <p:cNvPr id="26" name="直線コネクタ 25"/>
          <p:cNvCxnSpPr/>
          <p:nvPr/>
        </p:nvCxnSpPr>
        <p:spPr>
          <a:xfrm>
            <a:off x="2936446" y="4101808"/>
            <a:ext cx="866761" cy="18434"/>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角丸四角形吹き出し 26"/>
              <p:cNvSpPr/>
              <p:nvPr/>
            </p:nvSpPr>
            <p:spPr>
              <a:xfrm>
                <a:off x="2987784" y="4239824"/>
                <a:ext cx="764083" cy="385770"/>
              </a:xfrm>
              <a:prstGeom prst="wedgeRoundRectCallout">
                <a:avLst>
                  <a:gd name="adj1" fmla="val -18438"/>
                  <a:gd name="adj2" fmla="val -7678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14:m>
                  <m:oMathPara xmlns:m="http://schemas.openxmlformats.org/officeDocument/2006/math">
                    <m:oMathParaPr>
                      <m:jc m:val="centerGroup"/>
                    </m:oMathParaPr>
                    <m:oMath xmlns:m="http://schemas.openxmlformats.org/officeDocument/2006/math">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𝑎𝑏𝑘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oMath>
                  </m:oMathPara>
                </a14:m>
                <a:endParaRPr lang="ja-JP" altLang="en-US">
                  <a:solidFill>
                    <a:prstClr val="black"/>
                  </a:solidFill>
                </a:endParaRPr>
              </a:p>
            </p:txBody>
          </p:sp>
        </mc:Choice>
        <mc:Fallback xmlns="">
          <p:sp>
            <p:nvSpPr>
              <p:cNvPr id="27" name="角丸四角形吹き出し 26"/>
              <p:cNvSpPr>
                <a:spLocks noRot="1" noChangeAspect="1" noMove="1" noResize="1" noEditPoints="1" noAdjustHandles="1" noChangeArrowheads="1" noChangeShapeType="1" noTextEdit="1"/>
              </p:cNvSpPr>
              <p:nvPr/>
            </p:nvSpPr>
            <p:spPr>
              <a:xfrm>
                <a:off x="2987784" y="4239824"/>
                <a:ext cx="764083" cy="385770"/>
              </a:xfrm>
              <a:prstGeom prst="wedgeRoundRectCallout">
                <a:avLst>
                  <a:gd name="adj1" fmla="val -18438"/>
                  <a:gd name="adj2" fmla="val -76787"/>
                  <a:gd name="adj3" fmla="val 16667"/>
                </a:avLst>
              </a:prstGeom>
              <a:blipFill rotWithShape="0">
                <a:blip r:embed="rId9"/>
                <a:stretch>
                  <a:fillRect b="-7229"/>
                </a:stretch>
              </a:blipFill>
            </p:spPr>
            <p:txBody>
              <a:bodyPr/>
              <a:lstStyle/>
              <a:p>
                <a:r>
                  <a:rPr lang="ja-JP" altLang="en-US">
                    <a:noFill/>
                  </a:rPr>
                  <a:t> </a:t>
                </a:r>
              </a:p>
            </p:txBody>
          </p:sp>
        </mc:Fallback>
      </mc:AlternateContent>
      <p:grpSp>
        <p:nvGrpSpPr>
          <p:cNvPr id="3" name="グループ化 2">
            <a:extLst>
              <a:ext uri="{FF2B5EF4-FFF2-40B4-BE49-F238E27FC236}">
                <a16:creationId xmlns="" xmlns:a16="http://schemas.microsoft.com/office/drawing/2014/main" id="{732DAB54-05A7-4C9A-9F03-8EA78BAAB976}"/>
              </a:ext>
            </a:extLst>
          </p:cNvPr>
          <p:cNvGrpSpPr/>
          <p:nvPr/>
        </p:nvGrpSpPr>
        <p:grpSpPr>
          <a:xfrm>
            <a:off x="194752" y="1497091"/>
            <a:ext cx="8754495" cy="4295805"/>
            <a:chOff x="194752" y="1497091"/>
            <a:chExt cx="8754495" cy="4295805"/>
          </a:xfrm>
        </p:grpSpPr>
        <p:grpSp>
          <p:nvGrpSpPr>
            <p:cNvPr id="24" name="グループ化 23"/>
            <p:cNvGrpSpPr/>
            <p:nvPr/>
          </p:nvGrpSpPr>
          <p:grpSpPr>
            <a:xfrm>
              <a:off x="194752" y="1497091"/>
              <a:ext cx="8754495" cy="4295805"/>
              <a:chOff x="181046" y="708647"/>
              <a:chExt cx="8754495" cy="4295805"/>
            </a:xfrm>
          </p:grpSpPr>
          <p:sp>
            <p:nvSpPr>
              <p:cNvPr id="8" name="テキスト ボックス 7"/>
              <p:cNvSpPr txBox="1"/>
              <p:nvPr/>
            </p:nvSpPr>
            <p:spPr>
              <a:xfrm>
                <a:off x="280619" y="708647"/>
                <a:ext cx="3735943" cy="646331"/>
              </a:xfrm>
              <a:prstGeom prst="rect">
                <a:avLst/>
              </a:prstGeom>
              <a:noFill/>
            </p:spPr>
            <p:txBody>
              <a:bodyPr wrap="square" rtlCol="0">
                <a:spAutoFit/>
              </a:bodyPr>
              <a:lstStyle/>
              <a:p>
                <a:r>
                  <a:rPr lang="ja-JP" altLang="en-US" dirty="0">
                    <a:solidFill>
                      <a:prstClr val="black"/>
                    </a:solidFill>
                  </a:rPr>
                  <a:t>●畳み込み層の誤差逆伝播</a:t>
                </a:r>
                <a:endParaRPr lang="en-US" altLang="ja-JP" dirty="0">
                  <a:solidFill>
                    <a:prstClr val="black"/>
                  </a:solidFill>
                </a:endParaRPr>
              </a:p>
              <a:p>
                <a:r>
                  <a:rPr lang="en-US" altLang="ja-JP" dirty="0">
                    <a:solidFill>
                      <a:prstClr val="black"/>
                    </a:solidFill>
                  </a:rPr>
                  <a:t>…</a:t>
                </a:r>
                <a:r>
                  <a:rPr lang="ja-JP" altLang="en-US" dirty="0">
                    <a:solidFill>
                      <a:prstClr val="black"/>
                    </a:solidFill>
                  </a:rPr>
                  <a:t>デルタ</a:t>
                </a:r>
                <a:r>
                  <a:rPr lang="en-US" altLang="ja-JP" dirty="0">
                    <a:solidFill>
                      <a:prstClr val="black"/>
                    </a:solidFill>
                  </a:rPr>
                  <a:t>δ</a:t>
                </a:r>
                <a:r>
                  <a:rPr lang="ja-JP" altLang="en-US" dirty="0" err="1">
                    <a:solidFill>
                      <a:prstClr val="black"/>
                    </a:solidFill>
                  </a:rPr>
                  <a:t>の漸化</a:t>
                </a:r>
                <a:r>
                  <a:rPr lang="ja-JP" altLang="en-US" dirty="0">
                    <a:solidFill>
                      <a:prstClr val="black"/>
                    </a:solidFill>
                  </a:rPr>
                  <a:t>式を作る</a:t>
                </a:r>
              </a:p>
            </p:txBody>
          </p:sp>
          <mc:AlternateContent xmlns:mc="http://schemas.openxmlformats.org/markup-compatibility/2006" xmlns:a14="http://schemas.microsoft.com/office/drawing/2010/main">
            <mc:Choice Requires="a14">
              <p:sp>
                <p:nvSpPr>
                  <p:cNvPr id="9" name="テキスト ボックス 8"/>
                  <p:cNvSpPr txBox="1"/>
                  <p:nvPr/>
                </p:nvSpPr>
                <p:spPr>
                  <a:xfrm>
                    <a:off x="3715514" y="1313262"/>
                    <a:ext cx="4126963" cy="80932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𝑖𝑗𝑚</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m:t>
                              </m:r>
                            </m:sup>
                          </m:sSubSup>
                          <m:r>
                            <a:rPr lang="en-US" altLang="ja-JP" i="1" smtClean="0">
                              <a:solidFill>
                                <a:prstClr val="black"/>
                              </a:solidFill>
                              <a:latin typeface="Cambria Math" panose="02040503050406030204" pitchFamily="18" charset="0"/>
                            </a:rPr>
                            <m:t>=</m:t>
                          </m:r>
                          <m:nary>
                            <m:naryPr>
                              <m:chr m:val="∑"/>
                              <m:ctrlPr>
                                <a:rPr lang="en-US" altLang="ja-JP" i="1" smtClean="0">
                                  <a:solidFill>
                                    <a:prstClr val="black"/>
                                  </a:solidFill>
                                  <a:latin typeface="Cambria Math" panose="02040503050406030204" pitchFamily="18" charset="0"/>
                                </a:rPr>
                              </m:ctrlPr>
                            </m:naryPr>
                            <m:sub>
                              <m:r>
                                <m:rPr>
                                  <m:brk m:alnAt="23"/>
                                </m:rPr>
                                <a:rPr lang="en-US" altLang="ja-JP" i="1" smtClean="0">
                                  <a:solidFill>
                                    <a:prstClr val="black"/>
                                  </a:solidFill>
                                  <a:latin typeface="Cambria Math" panose="02040503050406030204" pitchFamily="18" charset="0"/>
                                </a:rPr>
                                <m:t>𝑘</m:t>
                              </m:r>
                              <m:r>
                                <a:rPr lang="en-US" altLang="ja-JP" i="1" smtClean="0">
                                  <a:solidFill>
                                    <a:prstClr val="black"/>
                                  </a:solidFill>
                                  <a:latin typeface="Cambria Math" panose="02040503050406030204" pitchFamily="18" charset="0"/>
                                </a:rPr>
                                <m:t>=0</m:t>
                              </m:r>
                            </m:sub>
                            <m:sup>
                              <m:r>
                                <a:rPr lang="en-US" altLang="ja-JP" i="1" smtClean="0">
                                  <a:solidFill>
                                    <a:prstClr val="black"/>
                                  </a:solidFill>
                                  <a:latin typeface="Cambria Math" panose="02040503050406030204" pitchFamily="18" charset="0"/>
                                </a:rPr>
                                <m:t>𝐾</m:t>
                              </m:r>
                              <m:r>
                                <a:rPr lang="en-US" altLang="ja-JP" i="1" smtClean="0">
                                  <a:solidFill>
                                    <a:prstClr val="black"/>
                                  </a:solidFill>
                                  <a:latin typeface="Cambria Math" panose="02040503050406030204" pitchFamily="18" charset="0"/>
                                </a:rPr>
                                <m:t>−1</m:t>
                              </m:r>
                            </m:sup>
                            <m:e>
                              <m:nary>
                                <m:naryPr>
                                  <m:chr m:val="∑"/>
                                  <m:ctrlPr>
                                    <a:rPr lang="en-US" altLang="ja-JP" i="1">
                                      <a:solidFill>
                                        <a:prstClr val="black"/>
                                      </a:solidFill>
                                      <a:latin typeface="Cambria Math" panose="02040503050406030204" pitchFamily="18" charset="0"/>
                                    </a:rPr>
                                  </m:ctrlPr>
                                </m:naryPr>
                                <m:sub>
                                  <m:r>
                                    <m:rPr>
                                      <m:brk m:alnAt="23"/>
                                    </m:rP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=0</m:t>
                                  </m:r>
                                </m:sub>
                                <m:sup>
                                  <m:r>
                                    <a:rPr lang="en-US" altLang="ja-JP" i="1">
                                      <a:solidFill>
                                        <a:prstClr val="black"/>
                                      </a:solidFill>
                                      <a:latin typeface="Cambria Math" panose="02040503050406030204" pitchFamily="18" charset="0"/>
                                    </a:rPr>
                                    <m:t>𝐻</m:t>
                                  </m:r>
                                  <m:r>
                                    <a:rPr lang="en-US" altLang="ja-JP" i="1">
                                      <a:solidFill>
                                        <a:prstClr val="black"/>
                                      </a:solidFill>
                                      <a:latin typeface="Cambria Math" panose="02040503050406030204" pitchFamily="18" charset="0"/>
                                    </a:rPr>
                                    <m:t>−1</m:t>
                                  </m:r>
                                </m:sup>
                                <m:e>
                                  <m:sSubSup>
                                    <m:sSubSupPr>
                                      <m:ctrlPr>
                                        <a:rPr lang="en-US" altLang="ja-JP" i="1" smtClean="0">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smtClean="0">
                                          <a:solidFill>
                                            <a:prstClr val="black"/>
                                          </a:solidFill>
                                          <a:latin typeface="Cambria Math" panose="02040503050406030204" pitchFamily="18" charset="0"/>
                                        </a:rPr>
                                        <m:t>𝑆</m:t>
                                      </m:r>
                                      <m:r>
                                        <a:rPr lang="en-US" altLang="ja-JP" i="1">
                                          <a:solidFill>
                                            <a:prstClr val="black"/>
                                          </a:solidFill>
                                          <a:latin typeface="Cambria Math" panose="02040503050406030204" pitchFamily="18" charset="0"/>
                                        </a:rPr>
                                        <m:t>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𝑆</m:t>
                                      </m:r>
                                      <m:r>
                                        <a:rPr lang="en-US" altLang="ja-JP" i="1">
                                          <a:solidFill>
                                            <a:prstClr val="black"/>
                                          </a:solidFill>
                                          <a:latin typeface="Cambria Math" panose="02040503050406030204" pitchFamily="18" charset="0"/>
                                        </a:rPr>
                                        <m:t>𝑗</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e>
                              </m:nary>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𝑝𝑞𝑘𝑚</m:t>
                                  </m:r>
                                </m:sub>
                              </m:sSub>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𝑏</m:t>
                                  </m:r>
                                </m:e>
                                <m:sub>
                                  <m:r>
                                    <a:rPr lang="en-US" altLang="ja-JP" i="1">
                                      <a:solidFill>
                                        <a:prstClr val="black"/>
                                      </a:solidFill>
                                      <a:latin typeface="Cambria Math" panose="02040503050406030204" pitchFamily="18" charset="0"/>
                                    </a:rPr>
                                    <m:t>𝑖𝑗𝑚</m:t>
                                  </m:r>
                                </m:sub>
                              </m:sSub>
                            </m:e>
                          </m:nary>
                        </m:oMath>
                      </m:oMathPara>
                    </a14:m>
                    <a:endParaRPr lang="ja-JP" altLang="en-US" dirty="0">
                      <a:solidFill>
                        <a:prstClr val="black"/>
                      </a:solidFill>
                    </a:endParaRPr>
                  </a:p>
                </p:txBody>
              </p:sp>
            </mc:Choice>
            <mc:Fallback xmlns="">
              <p:sp>
                <p:nvSpPr>
                  <p:cNvPr id="9" name="テキスト ボックス 8"/>
                  <p:cNvSpPr txBox="1">
                    <a:spLocks noRot="1" noChangeAspect="1" noMove="1" noResize="1" noEditPoints="1" noAdjustHandles="1" noChangeArrowheads="1" noChangeShapeType="1" noTextEdit="1"/>
                  </p:cNvSpPr>
                  <p:nvPr/>
                </p:nvSpPr>
                <p:spPr>
                  <a:xfrm>
                    <a:off x="3715514" y="1313262"/>
                    <a:ext cx="4126963" cy="809324"/>
                  </a:xfrm>
                  <a:prstGeom prst="rect">
                    <a:avLst/>
                  </a:prstGeom>
                  <a:blipFill rotWithShape="0">
                    <a:blip r:embed="rId10"/>
                    <a:stretch>
                      <a:fillRect/>
                    </a:stretch>
                  </a:blipFill>
                </p:spPr>
                <p:txBody>
                  <a:bodyPr/>
                  <a:lstStyle/>
                  <a:p>
                    <a:r>
                      <a:rPr lang="ja-JP" altLang="en-US">
                        <a:noFill/>
                      </a:rPr>
                      <a:t> </a:t>
                    </a:r>
                  </a:p>
                </p:txBody>
              </p:sp>
            </mc:Fallback>
          </mc:AlternateContent>
          <p:sp>
            <p:nvSpPr>
              <p:cNvPr id="10" name="テキスト ボックス 9"/>
              <p:cNvSpPr txBox="1"/>
              <p:nvPr/>
            </p:nvSpPr>
            <p:spPr>
              <a:xfrm>
                <a:off x="4016562" y="987242"/>
                <a:ext cx="3825915" cy="369332"/>
              </a:xfrm>
              <a:prstGeom prst="rect">
                <a:avLst/>
              </a:prstGeom>
              <a:noFill/>
            </p:spPr>
            <p:txBody>
              <a:bodyPr wrap="square" rtlCol="0">
                <a:spAutoFit/>
              </a:bodyPr>
              <a:lstStyle/>
              <a:p>
                <a:r>
                  <a:rPr lang="ja-JP" altLang="en-US" dirty="0">
                    <a:solidFill>
                      <a:prstClr val="black"/>
                    </a:solidFill>
                  </a:rPr>
                  <a:t>ストライドの導入式；</a:t>
                </a:r>
                <a:r>
                  <a:rPr lang="en-US" altLang="ja-JP" dirty="0">
                    <a:solidFill>
                      <a:prstClr val="black"/>
                    </a:solidFill>
                  </a:rPr>
                  <a:t>(8.8)</a:t>
                </a:r>
                <a:r>
                  <a:rPr lang="ja-JP" altLang="en-US" dirty="0">
                    <a:solidFill>
                      <a:prstClr val="black"/>
                    </a:solidFill>
                  </a:rPr>
                  <a:t>式</a:t>
                </a:r>
              </a:p>
            </p:txBody>
          </p:sp>
          <mc:AlternateContent xmlns:mc="http://schemas.openxmlformats.org/markup-compatibility/2006" xmlns:a14="http://schemas.microsoft.com/office/drawing/2010/main">
            <mc:Choice Requires="a14">
              <p:sp>
                <p:nvSpPr>
                  <p:cNvPr id="11" name="テキスト ボックス 10"/>
                  <p:cNvSpPr txBox="1"/>
                  <p:nvPr/>
                </p:nvSpPr>
                <p:spPr>
                  <a:xfrm>
                    <a:off x="727795" y="2465518"/>
                    <a:ext cx="4634987" cy="81015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𝑎𝑏𝑘</m:t>
                              </m:r>
                            </m:sub>
                            <m: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𝑙</m:t>
                              </m:r>
                              <m:r>
                                <a:rPr lang="en-US" altLang="ja-JP" i="1" smtClean="0">
                                  <a:solidFill>
                                    <a:prstClr val="black"/>
                                  </a:solidFill>
                                  <a:latin typeface="Cambria Math" panose="02040503050406030204" pitchFamily="18" charset="0"/>
                                </a:rPr>
                                <m:t>−1)</m:t>
                              </m:r>
                            </m:sup>
                          </m:sSubSup>
                          <m:r>
                            <a:rPr lang="en-US" altLang="ja-JP" i="1" smtClean="0">
                              <a:solidFill>
                                <a:prstClr val="black"/>
                              </a:solidFill>
                              <a:latin typeface="Cambria Math" panose="02040503050406030204" pitchFamily="18" charset="0"/>
                            </a:rPr>
                            <m:t>=</m:t>
                          </m:r>
                          <m:f>
                            <m:fPr>
                              <m:ctrlPr>
                                <a:rPr lang="en-US" altLang="ja-JP" i="1" smtClean="0">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𝐸</m:t>
                              </m:r>
                            </m:num>
                            <m:den>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𝑎𝑏𝑘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den>
                          </m:f>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a:rPr lang="en-US" altLang="ja-JP" i="1" smtClean="0">
                                  <a:solidFill>
                                    <a:prstClr val="black"/>
                                  </a:solidFill>
                                  <a:latin typeface="Cambria Math" panose="02040503050406030204" pitchFamily="18" charset="0"/>
                                </a:rPr>
                                <m:t>𝑖</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𝑚</m:t>
                              </m:r>
                            </m:sub>
                            <m:sup/>
                            <m:e>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𝐸</m:t>
                                  </m:r>
                                </m:num>
                                <m:den>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𝑖𝑗𝑚</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e>
                                      </m:d>
                                    </m:sup>
                                  </m:sSubSup>
                                </m:den>
                              </m:f>
                            </m:e>
                          </m:nary>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𝑖𝑗𝑚</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e>
                                  </m:d>
                                </m:sup>
                              </m:sSubSup>
                            </m:num>
                            <m:den>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𝑎𝑏𝑘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den>
                          </m:f>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𝑎𝑏𝑘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r>
                            <a:rPr lang="en-US" altLang="ja-JP"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1" name="テキスト ボックス 10"/>
                  <p:cNvSpPr txBox="1">
                    <a:spLocks noRot="1" noChangeAspect="1" noMove="1" noResize="1" noEditPoints="1" noAdjustHandles="1" noChangeArrowheads="1" noChangeShapeType="1" noTextEdit="1"/>
                  </p:cNvSpPr>
                  <p:nvPr/>
                </p:nvSpPr>
                <p:spPr>
                  <a:xfrm>
                    <a:off x="727795" y="2465518"/>
                    <a:ext cx="4634987" cy="810158"/>
                  </a:xfrm>
                  <a:prstGeom prst="rect">
                    <a:avLst/>
                  </a:prstGeom>
                  <a:blipFill rotWithShape="0">
                    <a:blip r:embed="rId3"/>
                    <a:stretch>
                      <a:fillRect/>
                    </a:stretch>
                  </a:blipFill>
                </p:spPr>
                <p:txBody>
                  <a:bodyPr/>
                  <a:lstStyle/>
                  <a:p>
                    <a:r>
                      <a:rPr lang="ja-JP" altLang="en-US">
                        <a:noFill/>
                      </a:rPr>
                      <a:t> </a:t>
                    </a:r>
                  </a:p>
                </p:txBody>
              </p:sp>
            </mc:Fallback>
          </mc:AlternateContent>
          <p:grpSp>
            <p:nvGrpSpPr>
              <p:cNvPr id="17" name="グループ化 16"/>
              <p:cNvGrpSpPr/>
              <p:nvPr/>
            </p:nvGrpSpPr>
            <p:grpSpPr>
              <a:xfrm>
                <a:off x="5673503" y="2264224"/>
                <a:ext cx="3262038" cy="1767157"/>
                <a:chOff x="884885" y="3670507"/>
                <a:chExt cx="3262038" cy="1767157"/>
              </a:xfrm>
            </p:grpSpPr>
            <p:pic>
              <p:nvPicPr>
                <p:cNvPr id="13" name="図 12"/>
                <p:cNvPicPr>
                  <a:picLocks noChangeAspect="1"/>
                </p:cNvPicPr>
                <p:nvPr/>
              </p:nvPicPr>
              <p:blipFill>
                <a:blip r:embed="rId11"/>
                <a:stretch>
                  <a:fillRect/>
                </a:stretch>
              </p:blipFill>
              <p:spPr>
                <a:xfrm>
                  <a:off x="933520" y="4039994"/>
                  <a:ext cx="1082298" cy="1397670"/>
                </a:xfrm>
                <a:prstGeom prst="rect">
                  <a:avLst/>
                </a:prstGeom>
              </p:spPr>
            </p:pic>
            <p:sp>
              <p:nvSpPr>
                <p:cNvPr id="14" name="雲形吹き出し 13"/>
                <p:cNvSpPr/>
                <p:nvPr/>
              </p:nvSpPr>
              <p:spPr>
                <a:xfrm>
                  <a:off x="1875063" y="3670507"/>
                  <a:ext cx="2271860" cy="921825"/>
                </a:xfrm>
                <a:prstGeom prst="cloudCallout">
                  <a:avLst>
                    <a:gd name="adj1" fmla="val -50294"/>
                    <a:gd name="adj2" fmla="val 76900"/>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dirty="0">
                    <a:solidFill>
                      <a:prstClr val="black"/>
                    </a:solidFill>
                  </a:endParaRPr>
                </a:p>
              </p:txBody>
            </p:sp>
            <mc:AlternateContent xmlns:mc="http://schemas.openxmlformats.org/markup-compatibility/2006" xmlns:a14="http://schemas.microsoft.com/office/drawing/2010/main">
              <mc:Choice Requires="a14">
                <p:sp>
                  <p:nvSpPr>
                    <p:cNvPr id="15" name="正方形/長方形 14"/>
                    <p:cNvSpPr/>
                    <p:nvPr/>
                  </p:nvSpPr>
                  <p:spPr>
                    <a:xfrm>
                      <a:off x="1912560" y="3817004"/>
                      <a:ext cx="2106956" cy="646331"/>
                    </a:xfrm>
                    <a:prstGeom prst="rect">
                      <a:avLst/>
                    </a:prstGeom>
                  </p:spPr>
                  <p:txBody>
                    <a:bodyPr wrap="square">
                      <a:spAutoFit/>
                    </a:bodyPr>
                    <a:lstStyle/>
                    <a:p>
                      <a:pPr algn="ctr"/>
                      <a:r>
                        <a:rPr lang="ja-JP" altLang="en-US" dirty="0">
                          <a:solidFill>
                            <a:prstClr val="black"/>
                          </a:solidFill>
                        </a:rPr>
                        <a:t>連鎖則</a:t>
                      </a:r>
                      <a:endParaRPr lang="en-US" altLang="ja-JP" dirty="0">
                        <a:solidFill>
                          <a:prstClr val="black"/>
                        </a:solidFill>
                      </a:endParaRPr>
                    </a:p>
                    <a:p>
                      <a:pPr algn="ctr"/>
                      <a14:m>
                        <m:oMath xmlns:m="http://schemas.openxmlformats.org/officeDocument/2006/math">
                          <m:r>
                            <a:rPr lang="en-US" altLang="ja-JP" i="1">
                              <a:solidFill>
                                <a:prstClr val="black"/>
                              </a:solidFill>
                              <a:latin typeface="Cambria Math" panose="02040503050406030204" pitchFamily="18" charset="0"/>
                            </a:rPr>
                            <m:t>𝑢</m:t>
                          </m:r>
                        </m:oMath>
                      </a14:m>
                      <a:r>
                        <a:rPr lang="ja-JP" altLang="en-US" dirty="0">
                          <a:solidFill>
                            <a:prstClr val="black"/>
                          </a:solidFill>
                        </a:rPr>
                        <a:t>は</a:t>
                      </a:r>
                      <a14:m>
                        <m:oMath xmlns:m="http://schemas.openxmlformats.org/officeDocument/2006/math">
                          <m:r>
                            <a:rPr lang="en-US" altLang="ja-JP" i="1">
                              <a:solidFill>
                                <a:prstClr val="black"/>
                              </a:solidFill>
                              <a:latin typeface="Cambria Math" panose="02040503050406030204" pitchFamily="18" charset="0"/>
                            </a:rPr>
                            <m:t>𝑧</m:t>
                          </m:r>
                        </m:oMath>
                      </a14:m>
                      <a:r>
                        <a:rPr lang="ja-JP" altLang="en-US" dirty="0">
                          <a:solidFill>
                            <a:prstClr val="black"/>
                          </a:solidFill>
                        </a:rPr>
                        <a:t>のみの関数</a:t>
                      </a:r>
                      <a:endParaRPr lang="en-US" altLang="ja-JP" dirty="0">
                        <a:solidFill>
                          <a:prstClr val="black"/>
                        </a:solidFill>
                      </a:endParaRPr>
                    </a:p>
                  </p:txBody>
                </p:sp>
              </mc:Choice>
              <mc:Fallback xmlns="">
                <p:sp>
                  <p:nvSpPr>
                    <p:cNvPr id="15" name="正方形/長方形 14"/>
                    <p:cNvSpPr>
                      <a:spLocks noRot="1" noChangeAspect="1" noMove="1" noResize="1" noEditPoints="1" noAdjustHandles="1" noChangeArrowheads="1" noChangeShapeType="1" noTextEdit="1"/>
                    </p:cNvSpPr>
                    <p:nvPr/>
                  </p:nvSpPr>
                  <p:spPr>
                    <a:xfrm>
                      <a:off x="1912560" y="3817004"/>
                      <a:ext cx="2106956" cy="646331"/>
                    </a:xfrm>
                    <a:prstGeom prst="rect">
                      <a:avLst/>
                    </a:prstGeom>
                    <a:blipFill rotWithShape="0">
                      <a:blip r:embed="rId5"/>
                      <a:stretch>
                        <a:fillRect t="-3774" b="-16038"/>
                      </a:stretch>
                    </a:blipFill>
                  </p:spPr>
                  <p:txBody>
                    <a:bodyPr/>
                    <a:lstStyle/>
                    <a:p>
                      <a:r>
                        <a:rPr lang="ja-JP" altLang="en-US">
                          <a:noFill/>
                        </a:rPr>
                        <a:t> </a:t>
                      </a:r>
                    </a:p>
                  </p:txBody>
                </p:sp>
              </mc:Fallback>
            </mc:AlternateContent>
            <p:sp>
              <p:nvSpPr>
                <p:cNvPr id="16" name="正方形/長方形 15"/>
                <p:cNvSpPr/>
                <p:nvPr/>
              </p:nvSpPr>
              <p:spPr>
                <a:xfrm>
                  <a:off x="884885" y="5243433"/>
                  <a:ext cx="197963" cy="19103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mc:AlternateContent xmlns:mc="http://schemas.openxmlformats.org/markup-compatibility/2006" xmlns:a14="http://schemas.microsoft.com/office/drawing/2010/main">
            <mc:Choice Requires="a14">
              <p:sp>
                <p:nvSpPr>
                  <p:cNvPr id="19" name="正方形/長方形 18"/>
                  <p:cNvSpPr/>
                  <p:nvPr/>
                </p:nvSpPr>
                <p:spPr>
                  <a:xfrm>
                    <a:off x="181046" y="3618608"/>
                    <a:ext cx="4009752" cy="711092"/>
                  </a:xfrm>
                  <a:prstGeom prst="rect">
                    <a:avLst/>
                  </a:prstGeom>
                </p:spPr>
                <p:txBody>
                  <a:bodyPr wrap="none">
                    <a:spAutoFit/>
                  </a:bodyPr>
                  <a:lstStyle/>
                  <a:p>
                    <a14:m>
                      <m:oMath xmlns:m="http://schemas.openxmlformats.org/officeDocument/2006/math">
                        <m:f>
                          <m:fPr>
                            <m:ctrlPr>
                              <a:rPr lang="en-US" altLang="ja-JP" i="1" smtClean="0">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𝑖𝑗𝑚</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e>
                                </m:d>
                              </m:sup>
                            </m:sSubSup>
                          </m:num>
                          <m:den>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𝑎𝑏𝑘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den>
                        </m:f>
                        <m:r>
                          <a:rPr lang="en-US" altLang="ja-JP" i="1" smtClean="0">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r>
                              <a:rPr lang="en-US" altLang="ja-JP" i="1" smtClean="0">
                                <a:solidFill>
                                  <a:prstClr val="black"/>
                                </a:solidFill>
                                <a:latin typeface="Cambria Math" panose="02040503050406030204" pitchFamily="18" charset="0"/>
                              </a:rPr>
                              <m:t>𝑝</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𝑎</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𝑆𝑖</m:t>
                            </m:r>
                          </m:sub>
                          <m:sup/>
                          <m:e>
                            <m:nary>
                              <m:naryPr>
                                <m:chr m:val="∑"/>
                                <m:supHide m:val="on"/>
                                <m:ctrlPr>
                                  <a:rPr lang="en-US" altLang="ja-JP" i="1">
                                    <a:solidFill>
                                      <a:prstClr val="black"/>
                                    </a:solidFill>
                                    <a:latin typeface="Cambria Math" panose="02040503050406030204" pitchFamily="18" charset="0"/>
                                  </a:rPr>
                                </m:ctrlPr>
                              </m:naryPr>
                              <m:sub>
                                <m:r>
                                  <a:rPr lang="en-US" altLang="ja-JP" i="1" smtClean="0">
                                    <a:solidFill>
                                      <a:prstClr val="black"/>
                                    </a:solidFill>
                                    <a:latin typeface="Cambria Math" panose="02040503050406030204" pitchFamily="18" charset="0"/>
                                  </a:rPr>
                                  <m:t>𝑞</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𝑏</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𝑆𝑗</m:t>
                                </m:r>
                              </m:sub>
                              <m:sup/>
                              <m:e>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𝑝𝑞𝑘𝑚</m:t>
                                    </m:r>
                                  </m:sub>
                                </m:sSub>
                              </m:e>
                            </m:nary>
                          </m:e>
                        </m:nary>
                      </m:oMath>
                    </a14:m>
                    <a:r>
                      <a:rPr lang="ja-JP" altLang="en-US" dirty="0">
                        <a:solidFill>
                          <a:prstClr val="black"/>
                        </a:solidFill>
                      </a:rPr>
                      <a:t>より，</a:t>
                    </a:r>
                  </a:p>
                </p:txBody>
              </p:sp>
            </mc:Choice>
            <mc:Fallback xmlns="">
              <p:sp>
                <p:nvSpPr>
                  <p:cNvPr id="19" name="正方形/長方形 18"/>
                  <p:cNvSpPr>
                    <a:spLocks noRot="1" noChangeAspect="1" noMove="1" noResize="1" noEditPoints="1" noAdjustHandles="1" noChangeArrowheads="1" noChangeShapeType="1" noTextEdit="1"/>
                  </p:cNvSpPr>
                  <p:nvPr/>
                </p:nvSpPr>
                <p:spPr>
                  <a:xfrm>
                    <a:off x="181046" y="3618608"/>
                    <a:ext cx="4009752" cy="711092"/>
                  </a:xfrm>
                  <a:prstGeom prst="rect">
                    <a:avLst/>
                  </a:prstGeom>
                  <a:blipFill rotWithShape="0">
                    <a:blip r:embed="rId6"/>
                    <a:stretch>
                      <a:fillRect r="-456"/>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0" name="テキスト ボックス 19"/>
                  <p:cNvSpPr txBox="1"/>
                  <p:nvPr/>
                </p:nvSpPr>
                <p:spPr>
                  <a:xfrm>
                    <a:off x="444562" y="1664288"/>
                    <a:ext cx="1366887"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𝑎</m:t>
                          </m:r>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𝑆𝑖</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oMath>
                      </m:oMathPara>
                    </a14:m>
                    <a:endParaRPr lang="en-US" altLang="ja-JP" dirty="0">
                      <a:solidFill>
                        <a:prstClr val="black"/>
                      </a:solidFill>
                    </a:endParaRPr>
                  </a:p>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𝑏</m:t>
                          </m:r>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𝑆𝑗</m:t>
                          </m:r>
                          <m:r>
                            <a:rPr lang="en-US" altLang="ja-JP" i="1">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𝑞</m:t>
                          </m:r>
                        </m:oMath>
                      </m:oMathPara>
                    </a14:m>
                    <a:endParaRPr lang="ja-JP" altLang="en-US" dirty="0">
                      <a:solidFill>
                        <a:prstClr val="black"/>
                      </a:solidFill>
                    </a:endParaRPr>
                  </a:p>
                </p:txBody>
              </p:sp>
            </mc:Choice>
            <mc:Fallback xmlns="">
              <p:sp>
                <p:nvSpPr>
                  <p:cNvPr id="20" name="テキスト ボックス 19"/>
                  <p:cNvSpPr txBox="1">
                    <a:spLocks noRot="1" noChangeAspect="1" noMove="1" noResize="1" noEditPoints="1" noAdjustHandles="1" noChangeArrowheads="1" noChangeShapeType="1" noTextEdit="1"/>
                  </p:cNvSpPr>
                  <p:nvPr/>
                </p:nvSpPr>
                <p:spPr>
                  <a:xfrm>
                    <a:off x="444562" y="1664288"/>
                    <a:ext cx="1366887" cy="646331"/>
                  </a:xfrm>
                  <a:prstGeom prst="rect">
                    <a:avLst/>
                  </a:prstGeom>
                  <a:blipFill rotWithShape="0">
                    <a:blip r:embed="rId12"/>
                    <a:stretch>
                      <a:fillRect b="-9434"/>
                    </a:stretch>
                  </a:blipFill>
                </p:spPr>
                <p:txBody>
                  <a:bodyPr/>
                  <a:lstStyle/>
                  <a:p>
                    <a:r>
                      <a:rPr lang="ja-JP" altLang="en-US">
                        <a:noFill/>
                      </a:rPr>
                      <a:t> </a:t>
                    </a:r>
                  </a:p>
                </p:txBody>
              </p:sp>
            </mc:Fallback>
          </mc:AlternateContent>
          <p:sp>
            <p:nvSpPr>
              <p:cNvPr id="21" name="テキスト ボックス 20"/>
              <p:cNvSpPr txBox="1"/>
              <p:nvPr/>
            </p:nvSpPr>
            <p:spPr>
              <a:xfrm>
                <a:off x="1639168" y="1830044"/>
                <a:ext cx="1093509" cy="369332"/>
              </a:xfrm>
              <a:prstGeom prst="rect">
                <a:avLst/>
              </a:prstGeom>
              <a:noFill/>
            </p:spPr>
            <p:txBody>
              <a:bodyPr wrap="square" rtlCol="0">
                <a:spAutoFit/>
              </a:bodyPr>
              <a:lstStyle/>
              <a:p>
                <a:r>
                  <a:rPr lang="ja-JP" altLang="en-US" dirty="0">
                    <a:solidFill>
                      <a:prstClr val="black"/>
                    </a:solidFill>
                  </a:rPr>
                  <a:t>とおく</a:t>
                </a:r>
              </a:p>
            </p:txBody>
          </p:sp>
          <mc:AlternateContent xmlns:mc="http://schemas.openxmlformats.org/markup-compatibility/2006" xmlns:a14="http://schemas.microsoft.com/office/drawing/2010/main">
            <mc:Choice Requires="a14">
              <p:sp>
                <p:nvSpPr>
                  <p:cNvPr id="23" name="正方形/長方形 22"/>
                  <p:cNvSpPr/>
                  <p:nvPr/>
                </p:nvSpPr>
                <p:spPr>
                  <a:xfrm>
                    <a:off x="2427811" y="4208593"/>
                    <a:ext cx="5008679" cy="795859"/>
                  </a:xfrm>
                  <a:prstGeom prst="rect">
                    <a:avLst/>
                  </a:prstGeom>
                  <a:solidFill>
                    <a:schemeClr val="accent4">
                      <a:lumMod val="20000"/>
                      <a:lumOff val="80000"/>
                    </a:schemeClr>
                  </a:solidFill>
                </p:spPr>
                <p:txBody>
                  <a:bodyPr wrap="none">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𝑎𝑏𝑘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r>
                            <a:rPr lang="en-US" altLang="ja-JP" i="1" smtClean="0">
                              <a:solidFill>
                                <a:prstClr val="black"/>
                              </a:solidFill>
                              <a:latin typeface="Cambria Math" panose="02040503050406030204" pitchFamily="18" charset="0"/>
                            </a:rPr>
                            <m:t>=</m:t>
                          </m:r>
                          <m:nary>
                            <m:naryPr>
                              <m:chr m:val="∑"/>
                              <m:supHide m:val="on"/>
                              <m:ctrlPr>
                                <a:rPr lang="en-US" altLang="ja-JP" i="1" smtClean="0">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𝑖</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𝑚</m:t>
                              </m:r>
                            </m:sub>
                            <m:sup/>
                            <m:e>
                              <m:nary>
                                <m:naryPr>
                                  <m:chr m:val="∑"/>
                                  <m:supHide m:val="on"/>
                                  <m:ctrlPr>
                                    <a:rPr lang="en-US" altLang="ja-JP" i="1">
                                      <a:solidFill>
                                        <a:prstClr val="black"/>
                                      </a:solidFill>
                                      <a:latin typeface="Cambria Math" panose="02040503050406030204" pitchFamily="18" charset="0"/>
                                    </a:rPr>
                                  </m:ctrlPr>
                                </m:naryPr>
                                <m:sub>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𝑎</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𝑆𝑖</m:t>
                                  </m:r>
                                </m:sub>
                                <m:sup/>
                                <m:e>
                                  <m:nary>
                                    <m:naryPr>
                                      <m:chr m:val="∑"/>
                                      <m:supHide m:val="on"/>
                                      <m:ctrlPr>
                                        <a:rPr lang="en-US" altLang="ja-JP" i="1">
                                          <a:solidFill>
                                            <a:prstClr val="black"/>
                                          </a:solidFill>
                                          <a:latin typeface="Cambria Math" panose="02040503050406030204" pitchFamily="18" charset="0"/>
                                        </a:rPr>
                                      </m:ctrlPr>
                                    </m:naryPr>
                                    <m:sub>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𝑏</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𝑆𝑗</m:t>
                                      </m:r>
                                    </m:sub>
                                    <m:sup/>
                                    <m:e>
                                      <m:sSub>
                                        <m:sSubPr>
                                          <m:ctrlPr>
                                            <a:rPr lang="en-US" altLang="ja-JP" i="1">
                                              <a:solidFill>
                                                <a:prstClr val="black"/>
                                              </a:solidFill>
                                              <a:latin typeface="Cambria Math" panose="02040503050406030204" pitchFamily="18" charset="0"/>
                                            </a:rPr>
                                          </m:ctrlPr>
                                        </m:sSubPr>
                                        <m:e>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𝑎𝑏𝑘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m:t>
                                              </m:r>
                                            </m:sup>
                                          </m:sSubSup>
                                          <m:r>
                                            <a:rPr lang="en-US" altLang="ja-JP" i="1">
                                              <a:solidFill>
                                                <a:prstClr val="black"/>
                                              </a:solidFill>
                                              <a:latin typeface="Cambria Math" panose="02040503050406030204" pitchFamily="18" charset="0"/>
                                            </a:rPr>
                                            <m:t>h</m:t>
                                          </m:r>
                                        </m:e>
                                        <m:sub>
                                          <m:r>
                                            <a:rPr lang="en-US" altLang="ja-JP" i="1">
                                              <a:solidFill>
                                                <a:prstClr val="black"/>
                                              </a:solidFill>
                                              <a:latin typeface="Cambria Math" panose="02040503050406030204" pitchFamily="18" charset="0"/>
                                            </a:rPr>
                                            <m:t>𝑝𝑞𝑘𝑚</m:t>
                                          </m:r>
                                        </m:sub>
                                      </m:sSub>
                                    </m:e>
                                  </m:nary>
                                </m:e>
                              </m:nary>
                            </m:e>
                          </m:nary>
                          <m:r>
                            <a:rPr lang="en-US" altLang="ja-JP" i="1">
                              <a:solidFill>
                                <a:prstClr val="black"/>
                              </a:solidFill>
                              <a:latin typeface="Cambria Math" panose="02040503050406030204" pitchFamily="18" charset="0"/>
                            </a:rPr>
                            <m:t>𝑓</m:t>
                          </m:r>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𝑢</m:t>
                              </m:r>
                            </m:e>
                            <m:sub>
                              <m:r>
                                <a:rPr lang="en-US" altLang="ja-JP" i="1">
                                  <a:solidFill>
                                    <a:prstClr val="black"/>
                                  </a:solidFill>
                                  <a:latin typeface="Cambria Math" panose="02040503050406030204" pitchFamily="18" charset="0"/>
                                </a:rPr>
                                <m:t>𝑎𝑏𝑘</m:t>
                              </m:r>
                            </m:sub>
                            <m:sup>
                              <m:d>
                                <m:dPr>
                                  <m:ctrlPr>
                                    <a:rPr lang="en-US" altLang="ja-JP" i="1">
                                      <a:solidFill>
                                        <a:prstClr val="black"/>
                                      </a:solidFill>
                                      <a:latin typeface="Cambria Math" panose="02040503050406030204" pitchFamily="18" charset="0"/>
                                    </a:rPr>
                                  </m:ctrlPr>
                                </m:dPr>
                                <m:e>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e>
                              </m:d>
                            </m:sup>
                          </m:sSubSup>
                          <m:r>
                            <a:rPr lang="en-US" altLang="ja-JP">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23" name="正方形/長方形 22"/>
                  <p:cNvSpPr>
                    <a:spLocks noRot="1" noChangeAspect="1" noMove="1" noResize="1" noEditPoints="1" noAdjustHandles="1" noChangeArrowheads="1" noChangeShapeType="1" noTextEdit="1"/>
                  </p:cNvSpPr>
                  <p:nvPr/>
                </p:nvSpPr>
                <p:spPr>
                  <a:xfrm>
                    <a:off x="2427811" y="4208593"/>
                    <a:ext cx="5008679" cy="795859"/>
                  </a:xfrm>
                  <a:prstGeom prst="rect">
                    <a:avLst/>
                  </a:prstGeom>
                  <a:blipFill rotWithShape="0">
                    <a:blip r:embed="rId13"/>
                    <a:stretch>
                      <a:fillRect/>
                    </a:stretch>
                  </a:blipFill>
                </p:spPr>
                <p:txBody>
                  <a:bodyPr/>
                  <a:lstStyle/>
                  <a:p>
                    <a:r>
                      <a:rPr lang="ja-JP" altLang="en-US">
                        <a:noFill/>
                      </a:rPr>
                      <a:t> </a:t>
                    </a:r>
                  </a:p>
                </p:txBody>
              </p:sp>
            </mc:Fallback>
          </mc:AlternateContent>
        </p:grpSp>
        <p:sp>
          <p:nvSpPr>
            <p:cNvPr id="25" name="正方形/長方形 24">
              <a:extLst>
                <a:ext uri="{FF2B5EF4-FFF2-40B4-BE49-F238E27FC236}">
                  <a16:creationId xmlns="" xmlns:a16="http://schemas.microsoft.com/office/drawing/2014/main" id="{9E308A6A-2A8F-4A26-89C8-EFBBB1CBD5A7}"/>
                </a:ext>
              </a:extLst>
            </p:cNvPr>
            <p:cNvSpPr/>
            <p:nvPr/>
          </p:nvSpPr>
          <p:spPr>
            <a:xfrm>
              <a:off x="6719160" y="4214982"/>
              <a:ext cx="392840" cy="4106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mc:AlternateContent xmlns:mc="http://schemas.openxmlformats.org/markup-compatibility/2006" xmlns:a14="http://schemas.microsoft.com/office/drawing/2010/main">
        <mc:Choice Requires="a14">
          <p:sp>
            <p:nvSpPr>
              <p:cNvPr id="28" name="テキスト ボックス 27"/>
              <p:cNvSpPr txBox="1"/>
              <p:nvPr/>
            </p:nvSpPr>
            <p:spPr>
              <a:xfrm>
                <a:off x="5227003" y="5970108"/>
                <a:ext cx="2900768" cy="763799"/>
              </a:xfrm>
              <a:prstGeom prst="rect">
                <a:avLst/>
              </a:prstGeom>
              <a:noFill/>
            </p:spPr>
            <p:txBody>
              <a:bodyPr wrap="square" lIns="0" tIns="0" rIns="0" bIns="0" rtlCol="0">
                <a:spAutoFit/>
              </a:bodyPr>
              <a:lstStyle/>
              <a:p>
                <a:r>
                  <a:rPr lang="ja-JP" altLang="en-US" sz="1400" dirty="0" smtClean="0">
                    <a:solidFill>
                      <a:prstClr val="black"/>
                    </a:solidFill>
                    <a:latin typeface="Cambria Math" panose="02040503050406030204" pitchFamily="18" charset="0"/>
                  </a:rPr>
                  <a:t>参考：デルタの逆伝播　</a:t>
                </a:r>
                <a:r>
                  <a:rPr lang="en-US" altLang="ja-JP" sz="1400" dirty="0" smtClean="0">
                    <a:solidFill>
                      <a:prstClr val="black"/>
                    </a:solidFill>
                    <a:latin typeface="Cambria Math" panose="02040503050406030204" pitchFamily="18" charset="0"/>
                  </a:rPr>
                  <a:t>(6.16)</a:t>
                </a:r>
                <a:r>
                  <a:rPr lang="ja-JP" altLang="en-US" sz="1400" dirty="0" smtClean="0">
                    <a:solidFill>
                      <a:prstClr val="black"/>
                    </a:solidFill>
                    <a:latin typeface="Cambria Math" panose="02040503050406030204" pitchFamily="18" charset="0"/>
                  </a:rPr>
                  <a:t>式</a:t>
                </a:r>
                <a:endParaRPr lang="en-US" altLang="ja-JP" sz="1400" dirty="0" smtClean="0">
                  <a:solidFill>
                    <a:prstClr val="black"/>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altLang="ja-JP" sz="1400" i="1" smtClean="0">
                              <a:solidFill>
                                <a:prstClr val="black"/>
                              </a:solidFill>
                              <a:latin typeface="Cambria Math" panose="02040503050406030204" pitchFamily="18" charset="0"/>
                            </a:rPr>
                          </m:ctrlPr>
                        </m:sSubSupPr>
                        <m:e>
                          <m:r>
                            <m:rPr>
                              <m:sty m:val="p"/>
                            </m:rPr>
                            <a:rPr lang="en-US" altLang="ja-JP" sz="1400" i="1">
                              <a:solidFill>
                                <a:prstClr val="black"/>
                              </a:solidFill>
                              <a:latin typeface="Cambria Math" panose="02040503050406030204" pitchFamily="18" charset="0"/>
                            </a:rPr>
                            <m:t>δ</m:t>
                          </m:r>
                        </m:e>
                        <m:sub>
                          <m:r>
                            <a:rPr lang="en-US" altLang="ja-JP" sz="1400" i="1" smtClean="0">
                              <a:solidFill>
                                <a:prstClr val="black"/>
                              </a:solidFill>
                              <a:latin typeface="Cambria Math" panose="02040503050406030204" pitchFamily="18" charset="0"/>
                            </a:rPr>
                            <m:t>𝑗</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m:t>
                          </m:r>
                        </m:sup>
                      </m:sSubSup>
                      <m:r>
                        <a:rPr lang="en-US" altLang="ja-JP" sz="1400" i="1" smtClean="0">
                          <a:solidFill>
                            <a:prstClr val="black"/>
                          </a:solidFill>
                          <a:latin typeface="Cambria Math" panose="02040503050406030204" pitchFamily="18" charset="0"/>
                        </a:rPr>
                        <m:t>=</m:t>
                      </m:r>
                      <m:f>
                        <m:fPr>
                          <m:ctrlPr>
                            <a:rPr lang="en-US" altLang="ja-JP" sz="1400" i="1" smtClean="0">
                              <a:solidFill>
                                <a:prstClr val="black"/>
                              </a:solidFill>
                              <a:latin typeface="Cambria Math" panose="02040503050406030204" pitchFamily="18" charset="0"/>
                            </a:rPr>
                          </m:ctrlPr>
                        </m:fPr>
                        <m:num>
                          <m:r>
                            <a:rPr lang="ja-JP" altLang="en-US" sz="1400" i="1">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𝐸</m:t>
                          </m:r>
                        </m:num>
                        <m:den>
                          <m:r>
                            <a:rPr lang="ja-JP" altLang="en-US" sz="1400" i="1">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m:t>
                              </m:r>
                            </m:sup>
                          </m:sSubSup>
                        </m:den>
                      </m:f>
                      <m:r>
                        <a:rPr lang="en-US" altLang="ja-JP" sz="1400" i="1" smtClean="0">
                          <a:solidFill>
                            <a:prstClr val="black"/>
                          </a:solidFill>
                          <a:latin typeface="Cambria Math" panose="02040503050406030204" pitchFamily="18" charset="0"/>
                        </a:rPr>
                        <m:t>=</m:t>
                      </m:r>
                      <m:nary>
                        <m:naryPr>
                          <m:chr m:val="∑"/>
                          <m:supHide m:val="on"/>
                          <m:ctrlPr>
                            <a:rPr lang="en-US" altLang="ja-JP" sz="1400" i="1" smtClean="0">
                              <a:solidFill>
                                <a:prstClr val="black"/>
                              </a:solidFill>
                              <a:latin typeface="Cambria Math" panose="02040503050406030204" pitchFamily="18" charset="0"/>
                            </a:rPr>
                          </m:ctrlPr>
                        </m:naryPr>
                        <m:sub>
                          <m:r>
                            <m:rPr>
                              <m:brk m:alnAt="7"/>
                            </m:rPr>
                            <a:rPr lang="en-US" altLang="ja-JP" sz="1400" i="1" smtClean="0">
                              <a:solidFill>
                                <a:prstClr val="black"/>
                              </a:solidFill>
                              <a:latin typeface="Cambria Math" panose="02040503050406030204" pitchFamily="18" charset="0"/>
                            </a:rPr>
                            <m:t>𝑘</m:t>
                          </m:r>
                        </m:sub>
                        <m:sup/>
                        <m:e>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𝑤</m:t>
                              </m:r>
                            </m:e>
                            <m:sub>
                              <m:r>
                                <a:rPr lang="en-US" altLang="ja-JP" sz="1400" i="1" smtClean="0">
                                  <a:solidFill>
                                    <a:prstClr val="black"/>
                                  </a:solidFill>
                                  <a:latin typeface="Cambria Math" panose="02040503050406030204" pitchFamily="18" charset="0"/>
                                </a:rPr>
                                <m:t>𝑘𝑗</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+1)</m:t>
                              </m:r>
                            </m:sup>
                          </m:sSubSup>
                          <m:sSubSup>
                            <m:sSubSupPr>
                              <m:ctrlPr>
                                <a:rPr lang="en-US" altLang="ja-JP" sz="1400" i="1" smtClean="0">
                                  <a:solidFill>
                                    <a:prstClr val="black"/>
                                  </a:solidFill>
                                  <a:latin typeface="Cambria Math" panose="02040503050406030204" pitchFamily="18" charset="0"/>
                                </a:rPr>
                              </m:ctrlPr>
                            </m:sSubSupPr>
                            <m:e>
                              <m:r>
                                <m:rPr>
                                  <m:sty m:val="p"/>
                                </m:rPr>
                                <a:rPr lang="en-US" altLang="ja-JP" sz="1400" i="1">
                                  <a:solidFill>
                                    <a:prstClr val="black"/>
                                  </a:solidFill>
                                  <a:latin typeface="Cambria Math" panose="02040503050406030204" pitchFamily="18" charset="0"/>
                                </a:rPr>
                                <m:t>δ</m:t>
                              </m:r>
                            </m:e>
                            <m:sub>
                              <m:r>
                                <a:rPr lang="en-US" altLang="ja-JP" sz="1400" i="1" smtClean="0">
                                  <a:solidFill>
                                    <a:prstClr val="black"/>
                                  </a:solidFill>
                                  <a:latin typeface="Cambria Math" panose="02040503050406030204" pitchFamily="18" charset="0"/>
                                </a:rPr>
                                <m:t>𝑘</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+1)</m:t>
                              </m:r>
                            </m:sup>
                          </m:sSubSup>
                          <m:r>
                            <a:rPr lang="en-US" altLang="ja-JP" sz="1400" i="1" smtClean="0">
                              <a:solidFill>
                                <a:prstClr val="black"/>
                              </a:solidFill>
                              <a:latin typeface="Cambria Math" panose="02040503050406030204" pitchFamily="18" charset="0"/>
                            </a:rPr>
                            <m:t>𝑓</m:t>
                          </m:r>
                          <m:r>
                            <a:rPr lang="en-US" altLang="ja-JP" sz="1400" i="1" smtClean="0">
                              <a:solidFill>
                                <a:prstClr val="black"/>
                              </a:solidFill>
                              <a:latin typeface="Cambria Math" panose="02040503050406030204" pitchFamily="18" charset="0"/>
                            </a:rPr>
                            <m:t>′(</m:t>
                          </m:r>
                          <m:sSubSup>
                            <m:sSubSupPr>
                              <m:ctrlPr>
                                <a:rPr lang="en-US" altLang="ja-JP" sz="1400" i="1" smtClean="0">
                                  <a:solidFill>
                                    <a:prstClr val="black"/>
                                  </a:solidFill>
                                  <a:latin typeface="Cambria Math" panose="02040503050406030204" pitchFamily="18" charset="0"/>
                                </a:rPr>
                              </m:ctrlPr>
                            </m:sSubSupPr>
                            <m:e>
                              <m:r>
                                <a:rPr lang="en-US" altLang="ja-JP" sz="1400" i="1" smtClean="0">
                                  <a:solidFill>
                                    <a:prstClr val="black"/>
                                  </a:solidFill>
                                  <a:latin typeface="Cambria Math" panose="02040503050406030204" pitchFamily="18" charset="0"/>
                                </a:rPr>
                                <m:t>𝑢</m:t>
                              </m:r>
                            </m:e>
                            <m:sub>
                              <m:r>
                                <a:rPr lang="en-US" altLang="ja-JP" sz="1400" i="1" smtClean="0">
                                  <a:solidFill>
                                    <a:prstClr val="black"/>
                                  </a:solidFill>
                                  <a:latin typeface="Cambria Math" panose="02040503050406030204" pitchFamily="18" charset="0"/>
                                </a:rPr>
                                <m:t>𝑗</m:t>
                              </m:r>
                            </m:sub>
                            <m:sup>
                              <m:r>
                                <a:rPr lang="en-US" altLang="ja-JP" sz="1400" i="1" smtClean="0">
                                  <a:solidFill>
                                    <a:prstClr val="black"/>
                                  </a:solidFill>
                                  <a:latin typeface="Cambria Math" panose="02040503050406030204" pitchFamily="18" charset="0"/>
                                </a:rPr>
                                <m:t>(</m:t>
                              </m:r>
                              <m:r>
                                <a:rPr lang="en-US" altLang="ja-JP" sz="1400" i="1" smtClean="0">
                                  <a:solidFill>
                                    <a:prstClr val="black"/>
                                  </a:solidFill>
                                  <a:latin typeface="Cambria Math" panose="02040503050406030204" pitchFamily="18" charset="0"/>
                                </a:rPr>
                                <m:t>𝑙</m:t>
                              </m:r>
                              <m:r>
                                <a:rPr lang="en-US" altLang="ja-JP" sz="1400" i="1" smtClean="0">
                                  <a:solidFill>
                                    <a:prstClr val="black"/>
                                  </a:solidFill>
                                  <a:latin typeface="Cambria Math" panose="02040503050406030204" pitchFamily="18" charset="0"/>
                                </a:rPr>
                                <m:t>)</m:t>
                              </m:r>
                            </m:sup>
                          </m:sSubSup>
                          <m:r>
                            <a:rPr lang="en-US" altLang="ja-JP" sz="1400" i="1" smtClean="0">
                              <a:solidFill>
                                <a:prstClr val="black"/>
                              </a:solidFill>
                              <a:latin typeface="Cambria Math" panose="02040503050406030204" pitchFamily="18" charset="0"/>
                            </a:rPr>
                            <m:t>)</m:t>
                          </m:r>
                        </m:e>
                      </m:nary>
                    </m:oMath>
                  </m:oMathPara>
                </a14:m>
                <a:endParaRPr lang="ja-JP" altLang="en-US" dirty="0">
                  <a:solidFill>
                    <a:prstClr val="black"/>
                  </a:solidFill>
                </a:endParaRPr>
              </a:p>
            </p:txBody>
          </p:sp>
        </mc:Choice>
        <mc:Fallback xmlns="">
          <p:sp>
            <p:nvSpPr>
              <p:cNvPr id="28" name="テキスト ボックス 27"/>
              <p:cNvSpPr txBox="1">
                <a:spLocks noRot="1" noChangeAspect="1" noMove="1" noResize="1" noEditPoints="1" noAdjustHandles="1" noChangeArrowheads="1" noChangeShapeType="1" noTextEdit="1"/>
              </p:cNvSpPr>
              <p:nvPr/>
            </p:nvSpPr>
            <p:spPr>
              <a:xfrm>
                <a:off x="5227003" y="5970108"/>
                <a:ext cx="2900768" cy="763799"/>
              </a:xfrm>
              <a:prstGeom prst="rect">
                <a:avLst/>
              </a:prstGeom>
              <a:blipFill rotWithShape="0">
                <a:blip r:embed="rId14"/>
                <a:stretch>
                  <a:fillRect l="-3782" t="-70635" r="-1681" b="-135714"/>
                </a:stretch>
              </a:blipFill>
            </p:spPr>
            <p:txBody>
              <a:bodyPr/>
              <a:lstStyle/>
              <a:p>
                <a:r>
                  <a:rPr lang="ja-JP" altLang="en-US">
                    <a:noFill/>
                  </a:rPr>
                  <a:t> </a:t>
                </a:r>
              </a:p>
            </p:txBody>
          </p:sp>
        </mc:Fallback>
      </mc:AlternateContent>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91</a:t>
            </a:fld>
            <a:endParaRPr lang="ja-JP" altLang="en-US">
              <a:solidFill>
                <a:prstClr val="white"/>
              </a:solidFill>
            </a:endParaRPr>
          </a:p>
        </p:txBody>
      </p:sp>
      <p:sp>
        <p:nvSpPr>
          <p:cNvPr id="29" name="テキスト ボックス 28"/>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spTree>
    <p:extLst>
      <p:ext uri="{BB962C8B-B14F-4D97-AF65-F5344CB8AC3E}">
        <p14:creationId xmlns:p14="http://schemas.microsoft.com/office/powerpoint/2010/main" val="247270630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en-US" altLang="ja-JP" dirty="0">
                <a:solidFill>
                  <a:schemeClr val="bg1"/>
                </a:solidFill>
              </a:rPr>
              <a:t>CNN</a:t>
            </a:r>
            <a:r>
              <a:rPr kumimoji="1" lang="ja-JP" altLang="en-US" dirty="0" err="1">
                <a:solidFill>
                  <a:schemeClr val="bg1"/>
                </a:solidFill>
              </a:rPr>
              <a:t>の誤差逆伝搬</a:t>
            </a:r>
            <a:endParaRPr kumimoji="1" lang="ja-JP" altLang="en-US" dirty="0">
              <a:solidFill>
                <a:schemeClr val="bg1"/>
              </a:solidFill>
            </a:endParaRPr>
          </a:p>
        </p:txBody>
      </p:sp>
      <p:graphicFrame>
        <p:nvGraphicFramePr>
          <p:cNvPr id="28" name="表 27"/>
          <p:cNvGraphicFramePr>
            <a:graphicFrameLocks noGrp="1"/>
          </p:cNvGraphicFramePr>
          <p:nvPr>
            <p:extLst/>
          </p:nvPr>
        </p:nvGraphicFramePr>
        <p:xfrm>
          <a:off x="6516864" y="3451403"/>
          <a:ext cx="1431856" cy="1374944"/>
        </p:xfrm>
        <a:graphic>
          <a:graphicData uri="http://schemas.openxmlformats.org/drawingml/2006/table">
            <a:tbl>
              <a:tblPr firstRow="1" bandRow="1">
                <a:tableStyleId>{5940675A-B579-460E-94D1-54222C63F5DA}</a:tableStyleId>
              </a:tblPr>
              <a:tblGrid>
                <a:gridCol w="364592">
                  <a:extLst>
                    <a:ext uri="{9D8B030D-6E8A-4147-A177-3AD203B41FA5}">
                      <a16:colId xmlns="" xmlns:a16="http://schemas.microsoft.com/office/drawing/2014/main" val="20000"/>
                    </a:ext>
                  </a:extLst>
                </a:gridCol>
                <a:gridCol w="364592">
                  <a:extLst>
                    <a:ext uri="{9D8B030D-6E8A-4147-A177-3AD203B41FA5}">
                      <a16:colId xmlns="" xmlns:a16="http://schemas.microsoft.com/office/drawing/2014/main" val="20001"/>
                    </a:ext>
                  </a:extLst>
                </a:gridCol>
                <a:gridCol w="364592">
                  <a:extLst>
                    <a:ext uri="{9D8B030D-6E8A-4147-A177-3AD203B41FA5}">
                      <a16:colId xmlns="" xmlns:a16="http://schemas.microsoft.com/office/drawing/2014/main" val="20002"/>
                    </a:ext>
                  </a:extLst>
                </a:gridCol>
                <a:gridCol w="338080">
                  <a:extLst>
                    <a:ext uri="{9D8B030D-6E8A-4147-A177-3AD203B41FA5}">
                      <a16:colId xmlns="" xmlns:a16="http://schemas.microsoft.com/office/drawing/2014/main" val="20003"/>
                    </a:ext>
                  </a:extLst>
                </a:gridCol>
              </a:tblGrid>
              <a:tr h="343736">
                <a:tc>
                  <a:txBody>
                    <a:bodyPr/>
                    <a:lstStyle/>
                    <a:p>
                      <a:r>
                        <a:rPr kumimoji="1" lang="en-US" altLang="ja-JP" sz="1600" dirty="0"/>
                        <a:t>5</a:t>
                      </a:r>
                    </a:p>
                  </a:txBody>
                  <a:tcPr>
                    <a:solidFill>
                      <a:schemeClr val="accent1">
                        <a:lumMod val="20000"/>
                        <a:lumOff val="80000"/>
                      </a:schemeClr>
                    </a:solidFill>
                  </a:tcPr>
                </a:tc>
                <a:tc>
                  <a:txBody>
                    <a:bodyPr/>
                    <a:lstStyle/>
                    <a:p>
                      <a:r>
                        <a:rPr kumimoji="1" lang="en-US" altLang="ja-JP" sz="1600" dirty="0"/>
                        <a:t>1</a:t>
                      </a:r>
                      <a:endParaRPr kumimoji="1" lang="ja-JP" altLang="en-US" sz="1600" dirty="0"/>
                    </a:p>
                  </a:txBody>
                  <a:tcPr>
                    <a:solidFill>
                      <a:schemeClr val="accent1">
                        <a:lumMod val="20000"/>
                        <a:lumOff val="80000"/>
                      </a:schemeClr>
                    </a:solidFill>
                  </a:tcPr>
                </a:tc>
                <a:tc>
                  <a:txBody>
                    <a:bodyPr/>
                    <a:lstStyle/>
                    <a:p>
                      <a:r>
                        <a:rPr kumimoji="1" lang="en-US" altLang="ja-JP" sz="1600" dirty="0"/>
                        <a:t>0</a:t>
                      </a:r>
                      <a:endParaRPr kumimoji="1" lang="ja-JP" altLang="en-US" sz="1600" dirty="0"/>
                    </a:p>
                  </a:txBody>
                  <a:tcPr>
                    <a:solidFill>
                      <a:schemeClr val="accent6">
                        <a:lumMod val="20000"/>
                        <a:lumOff val="80000"/>
                      </a:schemeClr>
                    </a:solidFill>
                  </a:tcPr>
                </a:tc>
                <a:tc>
                  <a:txBody>
                    <a:bodyPr/>
                    <a:lstStyle/>
                    <a:p>
                      <a:r>
                        <a:rPr kumimoji="1" lang="en-US" altLang="ja-JP" sz="1600" dirty="0"/>
                        <a:t>1</a:t>
                      </a:r>
                      <a:endParaRPr kumimoji="1" lang="ja-JP" altLang="en-US" sz="1600" dirty="0"/>
                    </a:p>
                  </a:txBody>
                  <a:tcPr>
                    <a:solidFill>
                      <a:schemeClr val="accent6">
                        <a:lumMod val="20000"/>
                        <a:lumOff val="80000"/>
                      </a:schemeClr>
                    </a:solidFill>
                  </a:tcPr>
                </a:tc>
                <a:extLst>
                  <a:ext uri="{0D108BD9-81ED-4DB2-BD59-A6C34878D82A}">
                    <a16:rowId xmlns="" xmlns:a16="http://schemas.microsoft.com/office/drawing/2014/main" val="10000"/>
                  </a:ext>
                </a:extLst>
              </a:tr>
              <a:tr h="343736">
                <a:tc>
                  <a:txBody>
                    <a:bodyPr/>
                    <a:lstStyle/>
                    <a:p>
                      <a:r>
                        <a:rPr kumimoji="1" lang="en-US" altLang="ja-JP" sz="1600" dirty="0"/>
                        <a:t>1</a:t>
                      </a:r>
                      <a:endParaRPr kumimoji="1" lang="ja-JP" altLang="en-US" sz="1600" dirty="0"/>
                    </a:p>
                  </a:txBody>
                  <a:tcPr>
                    <a:solidFill>
                      <a:schemeClr val="accent1">
                        <a:lumMod val="20000"/>
                        <a:lumOff val="80000"/>
                      </a:schemeClr>
                    </a:solidFill>
                  </a:tcPr>
                </a:tc>
                <a:tc>
                  <a:txBody>
                    <a:bodyPr/>
                    <a:lstStyle/>
                    <a:p>
                      <a:r>
                        <a:rPr kumimoji="1" lang="en-US" altLang="ja-JP" sz="1600" dirty="0"/>
                        <a:t>6</a:t>
                      </a:r>
                      <a:endParaRPr kumimoji="1" lang="ja-JP" altLang="en-US" sz="1600" dirty="0"/>
                    </a:p>
                  </a:txBody>
                  <a:tcPr>
                    <a:solidFill>
                      <a:srgbClr val="00B0F0"/>
                    </a:solidFill>
                  </a:tcPr>
                </a:tc>
                <a:tc>
                  <a:txBody>
                    <a:bodyPr/>
                    <a:lstStyle/>
                    <a:p>
                      <a:r>
                        <a:rPr kumimoji="1" lang="en-US" altLang="ja-JP" sz="1600" dirty="0"/>
                        <a:t>1</a:t>
                      </a:r>
                      <a:endParaRPr kumimoji="1" lang="ja-JP" altLang="en-US" sz="1600" dirty="0"/>
                    </a:p>
                  </a:txBody>
                  <a:tcPr>
                    <a:solidFill>
                      <a:schemeClr val="accent6">
                        <a:lumMod val="20000"/>
                        <a:lumOff val="80000"/>
                      </a:schemeClr>
                    </a:solidFill>
                  </a:tcPr>
                </a:tc>
                <a:tc>
                  <a:txBody>
                    <a:bodyPr/>
                    <a:lstStyle/>
                    <a:p>
                      <a:r>
                        <a:rPr kumimoji="1" lang="en-US" altLang="ja-JP" sz="1600" dirty="0"/>
                        <a:t>7</a:t>
                      </a:r>
                      <a:endParaRPr kumimoji="1" lang="ja-JP" altLang="en-US" sz="1600" dirty="0"/>
                    </a:p>
                  </a:txBody>
                  <a:tcPr>
                    <a:solidFill>
                      <a:srgbClr val="00B050"/>
                    </a:solidFill>
                  </a:tcPr>
                </a:tc>
                <a:extLst>
                  <a:ext uri="{0D108BD9-81ED-4DB2-BD59-A6C34878D82A}">
                    <a16:rowId xmlns="" xmlns:a16="http://schemas.microsoft.com/office/drawing/2014/main" val="10001"/>
                  </a:ext>
                </a:extLst>
              </a:tr>
              <a:tr h="343736">
                <a:tc>
                  <a:txBody>
                    <a:bodyPr/>
                    <a:lstStyle/>
                    <a:p>
                      <a:r>
                        <a:rPr kumimoji="1" lang="en-US" altLang="ja-JP" sz="1600" dirty="0"/>
                        <a:t>4</a:t>
                      </a:r>
                      <a:endParaRPr kumimoji="1" lang="ja-JP" altLang="en-US" sz="1600" dirty="0"/>
                    </a:p>
                  </a:txBody>
                  <a:tcPr>
                    <a:solidFill>
                      <a:schemeClr val="accent4">
                        <a:lumMod val="20000"/>
                        <a:lumOff val="80000"/>
                      </a:schemeClr>
                    </a:solidFill>
                  </a:tcPr>
                </a:tc>
                <a:tc>
                  <a:txBody>
                    <a:bodyPr/>
                    <a:lstStyle/>
                    <a:p>
                      <a:r>
                        <a:rPr kumimoji="1" lang="en-US" altLang="ja-JP" sz="1600" dirty="0"/>
                        <a:t>1</a:t>
                      </a:r>
                      <a:endParaRPr kumimoji="1" lang="ja-JP" altLang="en-US" sz="1600" dirty="0"/>
                    </a:p>
                  </a:txBody>
                  <a:tcPr>
                    <a:solidFill>
                      <a:schemeClr val="accent4">
                        <a:lumMod val="20000"/>
                        <a:lumOff val="80000"/>
                      </a:schemeClr>
                    </a:solidFill>
                  </a:tcPr>
                </a:tc>
                <a:tc>
                  <a:txBody>
                    <a:bodyPr/>
                    <a:lstStyle/>
                    <a:p>
                      <a:r>
                        <a:rPr kumimoji="1" lang="en-US" altLang="ja-JP" sz="1600" dirty="0"/>
                        <a:t>6</a:t>
                      </a:r>
                      <a:endParaRPr kumimoji="1" lang="ja-JP" altLang="en-US" sz="1600" dirty="0"/>
                    </a:p>
                  </a:txBody>
                  <a:tcPr>
                    <a:solidFill>
                      <a:srgbClr val="FF66FF"/>
                    </a:solidFill>
                  </a:tcPr>
                </a:tc>
                <a:tc>
                  <a:txBody>
                    <a:bodyPr/>
                    <a:lstStyle/>
                    <a:p>
                      <a:r>
                        <a:rPr kumimoji="1" lang="en-US" altLang="ja-JP" sz="1600" dirty="0"/>
                        <a:t>3</a:t>
                      </a:r>
                      <a:endParaRPr kumimoji="1" lang="ja-JP" altLang="en-US" sz="1600" dirty="0"/>
                    </a:p>
                  </a:txBody>
                  <a:tcPr>
                    <a:solidFill>
                      <a:srgbClr val="FFCCFF"/>
                    </a:solidFill>
                  </a:tcPr>
                </a:tc>
                <a:extLst>
                  <a:ext uri="{0D108BD9-81ED-4DB2-BD59-A6C34878D82A}">
                    <a16:rowId xmlns="" xmlns:a16="http://schemas.microsoft.com/office/drawing/2014/main" val="10002"/>
                  </a:ext>
                </a:extLst>
              </a:tr>
              <a:tr h="343736">
                <a:tc>
                  <a:txBody>
                    <a:bodyPr/>
                    <a:lstStyle/>
                    <a:p>
                      <a:r>
                        <a:rPr kumimoji="1" lang="en-US" altLang="ja-JP" sz="1600" dirty="0"/>
                        <a:t>1</a:t>
                      </a:r>
                      <a:endParaRPr kumimoji="1" lang="ja-JP" altLang="en-US" sz="1600" dirty="0"/>
                    </a:p>
                  </a:txBody>
                  <a:tcPr>
                    <a:solidFill>
                      <a:schemeClr val="accent4">
                        <a:lumMod val="20000"/>
                        <a:lumOff val="80000"/>
                      </a:schemeClr>
                    </a:solidFill>
                  </a:tcPr>
                </a:tc>
                <a:tc>
                  <a:txBody>
                    <a:bodyPr/>
                    <a:lstStyle/>
                    <a:p>
                      <a:r>
                        <a:rPr kumimoji="1" lang="en-US" altLang="ja-JP" sz="1600" dirty="0"/>
                        <a:t>8</a:t>
                      </a:r>
                      <a:endParaRPr kumimoji="1" lang="ja-JP" altLang="en-US" sz="1600" dirty="0"/>
                    </a:p>
                  </a:txBody>
                  <a:tcPr>
                    <a:solidFill>
                      <a:srgbClr val="FFC000"/>
                    </a:solidFill>
                  </a:tcPr>
                </a:tc>
                <a:tc>
                  <a:txBody>
                    <a:bodyPr/>
                    <a:lstStyle/>
                    <a:p>
                      <a:r>
                        <a:rPr kumimoji="1" lang="en-US" altLang="ja-JP" sz="1600" dirty="0"/>
                        <a:t>0</a:t>
                      </a:r>
                      <a:endParaRPr kumimoji="1" lang="ja-JP" altLang="en-US" sz="1600" dirty="0"/>
                    </a:p>
                  </a:txBody>
                  <a:tcPr>
                    <a:solidFill>
                      <a:srgbClr val="FFCCFF"/>
                    </a:solidFill>
                  </a:tcPr>
                </a:tc>
                <a:tc>
                  <a:txBody>
                    <a:bodyPr/>
                    <a:lstStyle/>
                    <a:p>
                      <a:r>
                        <a:rPr kumimoji="1" lang="en-US" altLang="ja-JP" sz="1600" dirty="0"/>
                        <a:t>1</a:t>
                      </a:r>
                      <a:endParaRPr kumimoji="1" lang="ja-JP" altLang="en-US" sz="1600" dirty="0"/>
                    </a:p>
                  </a:txBody>
                  <a:tcPr>
                    <a:solidFill>
                      <a:srgbClr val="FFCCFF"/>
                    </a:solidFill>
                  </a:tcPr>
                </a:tc>
                <a:extLst>
                  <a:ext uri="{0D108BD9-81ED-4DB2-BD59-A6C34878D82A}">
                    <a16:rowId xmlns="" xmlns:a16="http://schemas.microsoft.com/office/drawing/2014/main" val="10003"/>
                  </a:ext>
                </a:extLst>
              </a:tr>
            </a:tbl>
          </a:graphicData>
        </a:graphic>
      </p:graphicFrame>
      <p:graphicFrame>
        <p:nvGraphicFramePr>
          <p:cNvPr id="29" name="表 28"/>
          <p:cNvGraphicFramePr>
            <a:graphicFrameLocks noGrp="1"/>
          </p:cNvGraphicFramePr>
          <p:nvPr>
            <p:extLst/>
          </p:nvPr>
        </p:nvGraphicFramePr>
        <p:xfrm>
          <a:off x="6901011" y="5677444"/>
          <a:ext cx="737134" cy="724624"/>
        </p:xfrm>
        <a:graphic>
          <a:graphicData uri="http://schemas.openxmlformats.org/drawingml/2006/table">
            <a:tbl>
              <a:tblPr firstRow="1" bandRow="1">
                <a:tableStyleId>{5940675A-B579-460E-94D1-54222C63F5DA}</a:tableStyleId>
              </a:tblPr>
              <a:tblGrid>
                <a:gridCol w="368567">
                  <a:extLst>
                    <a:ext uri="{9D8B030D-6E8A-4147-A177-3AD203B41FA5}">
                      <a16:colId xmlns="" xmlns:a16="http://schemas.microsoft.com/office/drawing/2014/main" val="20000"/>
                    </a:ext>
                  </a:extLst>
                </a:gridCol>
                <a:gridCol w="368567">
                  <a:extLst>
                    <a:ext uri="{9D8B030D-6E8A-4147-A177-3AD203B41FA5}">
                      <a16:colId xmlns="" xmlns:a16="http://schemas.microsoft.com/office/drawing/2014/main" val="20001"/>
                    </a:ext>
                  </a:extLst>
                </a:gridCol>
              </a:tblGrid>
              <a:tr h="362312">
                <a:tc>
                  <a:txBody>
                    <a:bodyPr/>
                    <a:lstStyle/>
                    <a:p>
                      <a:r>
                        <a:rPr kumimoji="1" lang="en-US" altLang="ja-JP" sz="1600" dirty="0"/>
                        <a:t>6</a:t>
                      </a:r>
                      <a:endParaRPr kumimoji="1" lang="ja-JP" altLang="en-US" sz="1600" dirty="0"/>
                    </a:p>
                  </a:txBody>
                  <a:tcPr>
                    <a:solidFill>
                      <a:srgbClr val="00B0F0"/>
                    </a:solidFill>
                  </a:tcPr>
                </a:tc>
                <a:tc>
                  <a:txBody>
                    <a:bodyPr/>
                    <a:lstStyle/>
                    <a:p>
                      <a:r>
                        <a:rPr kumimoji="1" lang="en-US" altLang="ja-JP" sz="1600" dirty="0"/>
                        <a:t>7</a:t>
                      </a:r>
                      <a:endParaRPr kumimoji="1" lang="ja-JP" altLang="en-US" sz="1600" dirty="0"/>
                    </a:p>
                  </a:txBody>
                  <a:tcPr>
                    <a:solidFill>
                      <a:srgbClr val="00B050"/>
                    </a:solidFill>
                  </a:tcPr>
                </a:tc>
                <a:extLst>
                  <a:ext uri="{0D108BD9-81ED-4DB2-BD59-A6C34878D82A}">
                    <a16:rowId xmlns="" xmlns:a16="http://schemas.microsoft.com/office/drawing/2014/main" val="10000"/>
                  </a:ext>
                </a:extLst>
              </a:tr>
              <a:tr h="362312">
                <a:tc>
                  <a:txBody>
                    <a:bodyPr/>
                    <a:lstStyle/>
                    <a:p>
                      <a:r>
                        <a:rPr kumimoji="1" lang="en-US" altLang="ja-JP" sz="1600" dirty="0"/>
                        <a:t>8</a:t>
                      </a:r>
                      <a:endParaRPr kumimoji="1" lang="ja-JP" altLang="en-US" sz="1600" dirty="0"/>
                    </a:p>
                  </a:txBody>
                  <a:tcPr>
                    <a:solidFill>
                      <a:srgbClr val="FFC000"/>
                    </a:solidFill>
                  </a:tcPr>
                </a:tc>
                <a:tc>
                  <a:txBody>
                    <a:bodyPr/>
                    <a:lstStyle/>
                    <a:p>
                      <a:r>
                        <a:rPr kumimoji="1" lang="en-US" altLang="ja-JP" sz="1600" dirty="0"/>
                        <a:t>6</a:t>
                      </a:r>
                      <a:endParaRPr kumimoji="1" lang="ja-JP" altLang="en-US" sz="1600" dirty="0"/>
                    </a:p>
                  </a:txBody>
                  <a:tcPr>
                    <a:solidFill>
                      <a:srgbClr val="FF66FF"/>
                    </a:solidFill>
                  </a:tcPr>
                </a:tc>
                <a:extLst>
                  <a:ext uri="{0D108BD9-81ED-4DB2-BD59-A6C34878D82A}">
                    <a16:rowId xmlns="" xmlns:a16="http://schemas.microsoft.com/office/drawing/2014/main" val="10001"/>
                  </a:ext>
                </a:extLst>
              </a:tr>
            </a:tbl>
          </a:graphicData>
        </a:graphic>
      </p:graphicFrame>
      <p:sp>
        <p:nvSpPr>
          <p:cNvPr id="30" name="右矢印 29"/>
          <p:cNvSpPr/>
          <p:nvPr/>
        </p:nvSpPr>
        <p:spPr>
          <a:xfrm rot="5400000">
            <a:off x="7146381" y="5037797"/>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2" name="右矢印 31"/>
          <p:cNvSpPr/>
          <p:nvPr/>
        </p:nvSpPr>
        <p:spPr>
          <a:xfrm rot="16200000">
            <a:off x="4280633" y="5037796"/>
            <a:ext cx="358218" cy="40535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3" name="テキスト ボックス 2"/>
          <p:cNvSpPr txBox="1"/>
          <p:nvPr/>
        </p:nvSpPr>
        <p:spPr>
          <a:xfrm>
            <a:off x="263951" y="1376313"/>
            <a:ext cx="4741682" cy="369332"/>
          </a:xfrm>
          <a:prstGeom prst="rect">
            <a:avLst/>
          </a:prstGeom>
          <a:noFill/>
        </p:spPr>
        <p:txBody>
          <a:bodyPr wrap="square" rtlCol="0">
            <a:spAutoFit/>
          </a:bodyPr>
          <a:lstStyle/>
          <a:p>
            <a:r>
              <a:rPr lang="ja-JP" altLang="en-US" dirty="0">
                <a:solidFill>
                  <a:prstClr val="black"/>
                </a:solidFill>
              </a:rPr>
              <a:t>●プーリング層の誤差逆伝播</a:t>
            </a:r>
          </a:p>
        </p:txBody>
      </p:sp>
      <p:graphicFrame>
        <p:nvGraphicFramePr>
          <p:cNvPr id="34" name="表 33"/>
          <p:cNvGraphicFramePr>
            <a:graphicFrameLocks noGrp="1"/>
          </p:cNvGraphicFramePr>
          <p:nvPr>
            <p:extLst/>
          </p:nvPr>
        </p:nvGraphicFramePr>
        <p:xfrm>
          <a:off x="4113582" y="5589074"/>
          <a:ext cx="849042" cy="756852"/>
        </p:xfrm>
        <a:graphic>
          <a:graphicData uri="http://schemas.openxmlformats.org/drawingml/2006/table">
            <a:tbl>
              <a:tblPr firstRow="1" bandRow="1">
                <a:tableStyleId>{5940675A-B579-460E-94D1-54222C63F5DA}</a:tableStyleId>
              </a:tblPr>
              <a:tblGrid>
                <a:gridCol w="429234">
                  <a:extLst>
                    <a:ext uri="{9D8B030D-6E8A-4147-A177-3AD203B41FA5}">
                      <a16:colId xmlns="" xmlns:a16="http://schemas.microsoft.com/office/drawing/2014/main" val="20000"/>
                    </a:ext>
                  </a:extLst>
                </a:gridCol>
                <a:gridCol w="419808">
                  <a:extLst>
                    <a:ext uri="{9D8B030D-6E8A-4147-A177-3AD203B41FA5}">
                      <a16:colId xmlns="" xmlns:a16="http://schemas.microsoft.com/office/drawing/2014/main" val="20001"/>
                    </a:ext>
                  </a:extLst>
                </a:gridCol>
              </a:tblGrid>
              <a:tr h="378426">
                <a:tc>
                  <a:txBody>
                    <a:bodyPr/>
                    <a:lstStyle/>
                    <a:p>
                      <a:r>
                        <a:rPr kumimoji="1" lang="en-US" altLang="ja-JP" sz="1600" dirty="0"/>
                        <a:t>δ1</a:t>
                      </a:r>
                      <a:endParaRPr kumimoji="1" lang="ja-JP" altLang="en-US" sz="1600" dirty="0"/>
                    </a:p>
                  </a:txBody>
                  <a:tcPr>
                    <a:solidFill>
                      <a:srgbClr val="00B0F0"/>
                    </a:solidFill>
                  </a:tcPr>
                </a:tc>
                <a:tc>
                  <a:txBody>
                    <a:bodyPr/>
                    <a:lstStyle/>
                    <a:p>
                      <a:r>
                        <a:rPr kumimoji="1" lang="en-US" altLang="ja-JP" sz="1600" dirty="0"/>
                        <a:t>δ2</a:t>
                      </a:r>
                      <a:endParaRPr kumimoji="1" lang="ja-JP" altLang="en-US" sz="1600" dirty="0"/>
                    </a:p>
                  </a:txBody>
                  <a:tcPr>
                    <a:solidFill>
                      <a:srgbClr val="00B050"/>
                    </a:solidFill>
                  </a:tcPr>
                </a:tc>
                <a:extLst>
                  <a:ext uri="{0D108BD9-81ED-4DB2-BD59-A6C34878D82A}">
                    <a16:rowId xmlns="" xmlns:a16="http://schemas.microsoft.com/office/drawing/2014/main" val="10000"/>
                  </a:ext>
                </a:extLst>
              </a:tr>
              <a:tr h="378426">
                <a:tc>
                  <a:txBody>
                    <a:bodyPr/>
                    <a:lstStyle/>
                    <a:p>
                      <a:r>
                        <a:rPr kumimoji="1" lang="en-US" altLang="ja-JP" sz="1600" dirty="0"/>
                        <a:t>δ3</a:t>
                      </a:r>
                      <a:endParaRPr kumimoji="1" lang="ja-JP" altLang="en-US" sz="1600" dirty="0"/>
                    </a:p>
                  </a:txBody>
                  <a:tcPr>
                    <a:solidFill>
                      <a:srgbClr val="FFC000"/>
                    </a:solidFill>
                  </a:tcPr>
                </a:tc>
                <a:tc>
                  <a:txBody>
                    <a:bodyPr/>
                    <a:lstStyle/>
                    <a:p>
                      <a:r>
                        <a:rPr kumimoji="1" lang="en-US" altLang="ja-JP" sz="1600" dirty="0"/>
                        <a:t>δ4</a:t>
                      </a:r>
                      <a:endParaRPr kumimoji="1" lang="ja-JP" altLang="en-US" sz="1600" dirty="0"/>
                    </a:p>
                  </a:txBody>
                  <a:tcPr>
                    <a:solidFill>
                      <a:srgbClr val="FF66FF"/>
                    </a:solidFill>
                  </a:tcPr>
                </a:tc>
                <a:extLst>
                  <a:ext uri="{0D108BD9-81ED-4DB2-BD59-A6C34878D82A}">
                    <a16:rowId xmlns="" xmlns:a16="http://schemas.microsoft.com/office/drawing/2014/main" val="10001"/>
                  </a:ext>
                </a:extLst>
              </a:tr>
            </a:tbl>
          </a:graphicData>
        </a:graphic>
      </p:graphicFrame>
      <p:graphicFrame>
        <p:nvGraphicFramePr>
          <p:cNvPr id="35" name="表 34"/>
          <p:cNvGraphicFramePr>
            <a:graphicFrameLocks noGrp="1"/>
          </p:cNvGraphicFramePr>
          <p:nvPr>
            <p:extLst/>
          </p:nvPr>
        </p:nvGraphicFramePr>
        <p:xfrm>
          <a:off x="3766873" y="3427149"/>
          <a:ext cx="1655664" cy="1423451"/>
        </p:xfrm>
        <a:graphic>
          <a:graphicData uri="http://schemas.openxmlformats.org/drawingml/2006/table">
            <a:tbl>
              <a:tblPr firstRow="1" bandRow="1">
                <a:tableStyleId>{5940675A-B579-460E-94D1-54222C63F5DA}</a:tableStyleId>
              </a:tblPr>
              <a:tblGrid>
                <a:gridCol w="413916">
                  <a:extLst>
                    <a:ext uri="{9D8B030D-6E8A-4147-A177-3AD203B41FA5}">
                      <a16:colId xmlns="" xmlns:a16="http://schemas.microsoft.com/office/drawing/2014/main" val="20000"/>
                    </a:ext>
                  </a:extLst>
                </a:gridCol>
                <a:gridCol w="413916">
                  <a:extLst>
                    <a:ext uri="{9D8B030D-6E8A-4147-A177-3AD203B41FA5}">
                      <a16:colId xmlns="" xmlns:a16="http://schemas.microsoft.com/office/drawing/2014/main" val="20001"/>
                    </a:ext>
                  </a:extLst>
                </a:gridCol>
                <a:gridCol w="413916">
                  <a:extLst>
                    <a:ext uri="{9D8B030D-6E8A-4147-A177-3AD203B41FA5}">
                      <a16:colId xmlns="" xmlns:a16="http://schemas.microsoft.com/office/drawing/2014/main" val="20002"/>
                    </a:ext>
                  </a:extLst>
                </a:gridCol>
                <a:gridCol w="413916">
                  <a:extLst>
                    <a:ext uri="{9D8B030D-6E8A-4147-A177-3AD203B41FA5}">
                      <a16:colId xmlns="" xmlns:a16="http://schemas.microsoft.com/office/drawing/2014/main" val="20003"/>
                    </a:ext>
                  </a:extLst>
                </a:gridCol>
              </a:tblGrid>
              <a:tr h="347589">
                <a:tc>
                  <a:txBody>
                    <a:bodyPr/>
                    <a:lstStyle/>
                    <a:p>
                      <a:r>
                        <a:rPr kumimoji="1" lang="en-US" altLang="ja-JP" sz="1600" dirty="0"/>
                        <a:t>0</a:t>
                      </a:r>
                    </a:p>
                  </a:txBody>
                  <a:tcPr>
                    <a:solidFill>
                      <a:schemeClr val="accent1">
                        <a:lumMod val="20000"/>
                        <a:lumOff val="80000"/>
                      </a:schemeClr>
                    </a:solidFill>
                  </a:tcPr>
                </a:tc>
                <a:tc>
                  <a:txBody>
                    <a:bodyPr/>
                    <a:lstStyle/>
                    <a:p>
                      <a:r>
                        <a:rPr kumimoji="1" lang="en-US" altLang="ja-JP" sz="1600" dirty="0"/>
                        <a:t>0</a:t>
                      </a:r>
                      <a:endParaRPr kumimoji="1" lang="ja-JP" altLang="en-US" sz="1600" dirty="0"/>
                    </a:p>
                  </a:txBody>
                  <a:tcPr>
                    <a:solidFill>
                      <a:schemeClr val="accent1">
                        <a:lumMod val="20000"/>
                        <a:lumOff val="80000"/>
                      </a:schemeClr>
                    </a:solidFill>
                  </a:tcPr>
                </a:tc>
                <a:tc>
                  <a:txBody>
                    <a:bodyPr/>
                    <a:lstStyle/>
                    <a:p>
                      <a:r>
                        <a:rPr kumimoji="1" lang="en-US" altLang="ja-JP" sz="1600" dirty="0"/>
                        <a:t>0</a:t>
                      </a:r>
                      <a:endParaRPr kumimoji="1" lang="ja-JP" altLang="en-US" sz="1600" dirty="0"/>
                    </a:p>
                  </a:txBody>
                  <a:tcPr>
                    <a:solidFill>
                      <a:schemeClr val="accent6">
                        <a:lumMod val="20000"/>
                        <a:lumOff val="80000"/>
                      </a:schemeClr>
                    </a:solidFill>
                  </a:tcPr>
                </a:tc>
                <a:tc>
                  <a:txBody>
                    <a:bodyPr/>
                    <a:lstStyle/>
                    <a:p>
                      <a:r>
                        <a:rPr kumimoji="1" lang="en-US" altLang="ja-JP" sz="1600" dirty="0"/>
                        <a:t>0</a:t>
                      </a:r>
                      <a:endParaRPr kumimoji="1" lang="ja-JP" altLang="en-US" sz="1600" dirty="0"/>
                    </a:p>
                  </a:txBody>
                  <a:tcPr>
                    <a:solidFill>
                      <a:schemeClr val="accent6">
                        <a:lumMod val="20000"/>
                        <a:lumOff val="80000"/>
                      </a:schemeClr>
                    </a:solidFill>
                  </a:tcPr>
                </a:tc>
                <a:extLst>
                  <a:ext uri="{0D108BD9-81ED-4DB2-BD59-A6C34878D82A}">
                    <a16:rowId xmlns="" xmlns:a16="http://schemas.microsoft.com/office/drawing/2014/main" val="10000"/>
                  </a:ext>
                </a:extLst>
              </a:tr>
              <a:tr h="380684">
                <a:tc>
                  <a:txBody>
                    <a:bodyPr/>
                    <a:lstStyle/>
                    <a:p>
                      <a:r>
                        <a:rPr kumimoji="1" lang="en-US" altLang="ja-JP" sz="1600" dirty="0"/>
                        <a:t>0</a:t>
                      </a:r>
                      <a:endParaRPr kumimoji="1" lang="ja-JP" altLang="en-US" sz="1600" dirty="0"/>
                    </a:p>
                  </a:txBody>
                  <a:tcPr>
                    <a:solidFill>
                      <a:schemeClr val="accent1">
                        <a:lumMod val="20000"/>
                        <a:lumOff val="80000"/>
                      </a:schemeClr>
                    </a:solidFill>
                  </a:tcPr>
                </a:tc>
                <a:tc>
                  <a:txBody>
                    <a:bodyPr/>
                    <a:lstStyle/>
                    <a:p>
                      <a:r>
                        <a:rPr kumimoji="1" lang="en-US" altLang="ja-JP" sz="1600" dirty="0"/>
                        <a:t>δ1</a:t>
                      </a:r>
                      <a:endParaRPr kumimoji="1" lang="ja-JP" altLang="en-US" sz="1600" dirty="0"/>
                    </a:p>
                  </a:txBody>
                  <a:tcPr>
                    <a:solidFill>
                      <a:srgbClr val="00B0F0"/>
                    </a:solidFill>
                  </a:tcPr>
                </a:tc>
                <a:tc>
                  <a:txBody>
                    <a:bodyPr/>
                    <a:lstStyle/>
                    <a:p>
                      <a:r>
                        <a:rPr kumimoji="1" lang="en-US" altLang="ja-JP" sz="1600" dirty="0"/>
                        <a:t>0</a:t>
                      </a:r>
                      <a:endParaRPr kumimoji="1" lang="ja-JP" altLang="en-US" sz="1600" dirty="0"/>
                    </a:p>
                  </a:txBody>
                  <a:tcPr>
                    <a:solidFill>
                      <a:schemeClr val="accent6">
                        <a:lumMod val="20000"/>
                        <a:lumOff val="80000"/>
                      </a:schemeClr>
                    </a:solidFill>
                  </a:tcPr>
                </a:tc>
                <a:tc>
                  <a:txBody>
                    <a:bodyPr/>
                    <a:lstStyle/>
                    <a:p>
                      <a:r>
                        <a:rPr kumimoji="1" lang="en-US" altLang="ja-JP" sz="1600" dirty="0"/>
                        <a:t>δ2</a:t>
                      </a:r>
                      <a:endParaRPr kumimoji="1" lang="ja-JP" altLang="en-US" sz="1600" dirty="0"/>
                    </a:p>
                  </a:txBody>
                  <a:tcPr>
                    <a:solidFill>
                      <a:srgbClr val="00B050"/>
                    </a:solidFill>
                  </a:tcPr>
                </a:tc>
                <a:extLst>
                  <a:ext uri="{0D108BD9-81ED-4DB2-BD59-A6C34878D82A}">
                    <a16:rowId xmlns="" xmlns:a16="http://schemas.microsoft.com/office/drawing/2014/main" val="10001"/>
                  </a:ext>
                </a:extLst>
              </a:tr>
              <a:tr h="347589">
                <a:tc>
                  <a:txBody>
                    <a:bodyPr/>
                    <a:lstStyle/>
                    <a:p>
                      <a:r>
                        <a:rPr kumimoji="1" lang="en-US" altLang="ja-JP" sz="1600" dirty="0"/>
                        <a:t>0</a:t>
                      </a:r>
                      <a:endParaRPr kumimoji="1" lang="ja-JP" altLang="en-US" sz="1600" dirty="0"/>
                    </a:p>
                  </a:txBody>
                  <a:tcPr>
                    <a:solidFill>
                      <a:schemeClr val="accent4">
                        <a:lumMod val="20000"/>
                        <a:lumOff val="80000"/>
                      </a:schemeClr>
                    </a:solidFill>
                  </a:tcPr>
                </a:tc>
                <a:tc>
                  <a:txBody>
                    <a:bodyPr/>
                    <a:lstStyle/>
                    <a:p>
                      <a:r>
                        <a:rPr kumimoji="1" lang="en-US" altLang="ja-JP" sz="1600" dirty="0"/>
                        <a:t>0</a:t>
                      </a:r>
                      <a:endParaRPr kumimoji="1" lang="ja-JP" altLang="en-US" sz="1600" dirty="0"/>
                    </a:p>
                  </a:txBody>
                  <a:tcPr>
                    <a:solidFill>
                      <a:schemeClr val="accent4">
                        <a:lumMod val="20000"/>
                        <a:lumOff val="80000"/>
                      </a:schemeClr>
                    </a:solidFill>
                  </a:tcPr>
                </a:tc>
                <a:tc>
                  <a:txBody>
                    <a:bodyPr/>
                    <a:lstStyle/>
                    <a:p>
                      <a:r>
                        <a:rPr kumimoji="1" lang="en-US" altLang="ja-JP" sz="1600" dirty="0"/>
                        <a:t>δ4</a:t>
                      </a:r>
                      <a:endParaRPr kumimoji="1" lang="ja-JP" altLang="en-US" sz="1600" dirty="0"/>
                    </a:p>
                  </a:txBody>
                  <a:tcPr>
                    <a:solidFill>
                      <a:srgbClr val="FF66FF"/>
                    </a:solidFill>
                  </a:tcPr>
                </a:tc>
                <a:tc>
                  <a:txBody>
                    <a:bodyPr/>
                    <a:lstStyle/>
                    <a:p>
                      <a:r>
                        <a:rPr kumimoji="1" lang="en-US" altLang="ja-JP" sz="1600" dirty="0"/>
                        <a:t>0</a:t>
                      </a:r>
                      <a:endParaRPr kumimoji="1" lang="ja-JP" altLang="en-US" sz="1600" dirty="0"/>
                    </a:p>
                  </a:txBody>
                  <a:tcPr>
                    <a:solidFill>
                      <a:srgbClr val="FFCCFF"/>
                    </a:solidFill>
                  </a:tcPr>
                </a:tc>
                <a:extLst>
                  <a:ext uri="{0D108BD9-81ED-4DB2-BD59-A6C34878D82A}">
                    <a16:rowId xmlns="" xmlns:a16="http://schemas.microsoft.com/office/drawing/2014/main" val="10002"/>
                  </a:ext>
                </a:extLst>
              </a:tr>
              <a:tr h="347589">
                <a:tc>
                  <a:txBody>
                    <a:bodyPr/>
                    <a:lstStyle/>
                    <a:p>
                      <a:r>
                        <a:rPr kumimoji="1" lang="en-US" altLang="ja-JP" sz="1600" dirty="0"/>
                        <a:t>0</a:t>
                      </a:r>
                      <a:endParaRPr kumimoji="1" lang="ja-JP" altLang="en-US" sz="1600" dirty="0"/>
                    </a:p>
                  </a:txBody>
                  <a:tcPr>
                    <a:solidFill>
                      <a:schemeClr val="accent4">
                        <a:lumMod val="20000"/>
                        <a:lumOff val="80000"/>
                      </a:schemeClr>
                    </a:solidFill>
                  </a:tcPr>
                </a:tc>
                <a:tc>
                  <a:txBody>
                    <a:bodyPr/>
                    <a:lstStyle/>
                    <a:p>
                      <a:r>
                        <a:rPr kumimoji="1" lang="en-US" altLang="ja-JP" sz="1600" dirty="0"/>
                        <a:t>δ3</a:t>
                      </a:r>
                      <a:endParaRPr kumimoji="1" lang="ja-JP" altLang="en-US" sz="1600" dirty="0"/>
                    </a:p>
                  </a:txBody>
                  <a:tcPr>
                    <a:solidFill>
                      <a:srgbClr val="FFC000"/>
                    </a:solidFill>
                  </a:tcPr>
                </a:tc>
                <a:tc>
                  <a:txBody>
                    <a:bodyPr/>
                    <a:lstStyle/>
                    <a:p>
                      <a:r>
                        <a:rPr kumimoji="1" lang="en-US" altLang="ja-JP" sz="1600" dirty="0"/>
                        <a:t>0</a:t>
                      </a:r>
                      <a:endParaRPr kumimoji="1" lang="ja-JP" altLang="en-US" sz="1600" dirty="0"/>
                    </a:p>
                  </a:txBody>
                  <a:tcPr>
                    <a:solidFill>
                      <a:srgbClr val="FFCCFF"/>
                    </a:solidFill>
                  </a:tcPr>
                </a:tc>
                <a:tc>
                  <a:txBody>
                    <a:bodyPr/>
                    <a:lstStyle/>
                    <a:p>
                      <a:r>
                        <a:rPr kumimoji="1" lang="en-US" altLang="ja-JP" sz="1600" dirty="0"/>
                        <a:t>0</a:t>
                      </a:r>
                      <a:endParaRPr kumimoji="1" lang="ja-JP" altLang="en-US" sz="1600" dirty="0"/>
                    </a:p>
                  </a:txBody>
                  <a:tcPr>
                    <a:solidFill>
                      <a:srgbClr val="FFCCFF"/>
                    </a:solidFill>
                  </a:tcPr>
                </a:tc>
                <a:extLst>
                  <a:ext uri="{0D108BD9-81ED-4DB2-BD59-A6C34878D82A}">
                    <a16:rowId xmlns="" xmlns:a16="http://schemas.microsoft.com/office/drawing/2014/main" val="10003"/>
                  </a:ext>
                </a:extLst>
              </a:tr>
            </a:tbl>
          </a:graphicData>
        </a:graphic>
      </p:graphicFrame>
      <p:sp>
        <p:nvSpPr>
          <p:cNvPr id="5" name="テキスト ボックス 4"/>
          <p:cNvSpPr txBox="1"/>
          <p:nvPr/>
        </p:nvSpPr>
        <p:spPr>
          <a:xfrm>
            <a:off x="6858865" y="2917002"/>
            <a:ext cx="933253" cy="369332"/>
          </a:xfrm>
          <a:prstGeom prst="rect">
            <a:avLst/>
          </a:prstGeom>
          <a:noFill/>
        </p:spPr>
        <p:txBody>
          <a:bodyPr wrap="square" rtlCol="0">
            <a:spAutoFit/>
          </a:bodyPr>
          <a:lstStyle/>
          <a:p>
            <a:r>
              <a:rPr lang="ja-JP" altLang="en-US" dirty="0">
                <a:solidFill>
                  <a:prstClr val="black"/>
                </a:solidFill>
              </a:rPr>
              <a:t>順伝播</a:t>
            </a:r>
          </a:p>
        </p:txBody>
      </p:sp>
      <p:sp>
        <p:nvSpPr>
          <p:cNvPr id="7" name="テキスト ボックス 6"/>
          <p:cNvSpPr txBox="1"/>
          <p:nvPr/>
        </p:nvSpPr>
        <p:spPr>
          <a:xfrm>
            <a:off x="3988402" y="2945974"/>
            <a:ext cx="1348033" cy="369332"/>
          </a:xfrm>
          <a:prstGeom prst="rect">
            <a:avLst/>
          </a:prstGeom>
          <a:noFill/>
        </p:spPr>
        <p:txBody>
          <a:bodyPr wrap="square" rtlCol="0">
            <a:spAutoFit/>
          </a:bodyPr>
          <a:lstStyle/>
          <a:p>
            <a:r>
              <a:rPr lang="ja-JP" altLang="en-US" dirty="0">
                <a:solidFill>
                  <a:prstClr val="black"/>
                </a:solidFill>
              </a:rPr>
              <a:t>逆伝播</a:t>
            </a:r>
          </a:p>
        </p:txBody>
      </p:sp>
      <p:sp>
        <p:nvSpPr>
          <p:cNvPr id="12" name="正方形/長方形 11"/>
          <p:cNvSpPr/>
          <p:nvPr/>
        </p:nvSpPr>
        <p:spPr>
          <a:xfrm>
            <a:off x="323457" y="1745645"/>
            <a:ext cx="8191893" cy="369332"/>
          </a:xfrm>
          <a:prstGeom prst="rect">
            <a:avLst/>
          </a:prstGeom>
        </p:spPr>
        <p:txBody>
          <a:bodyPr wrap="square">
            <a:spAutoFit/>
          </a:bodyPr>
          <a:lstStyle/>
          <a:p>
            <a:r>
              <a:rPr lang="ja-JP" altLang="en-US" dirty="0">
                <a:solidFill>
                  <a:prstClr val="black"/>
                </a:solidFill>
                <a:latin typeface="-apple-system"/>
              </a:rPr>
              <a:t>誤差を順伝播で選択した画素の位置に分配、それ以外の画素には </a:t>
            </a:r>
            <a:r>
              <a:rPr lang="en-US" altLang="ja-JP" dirty="0">
                <a:solidFill>
                  <a:prstClr val="black"/>
                </a:solidFill>
                <a:latin typeface="-apple-system"/>
              </a:rPr>
              <a:t>0</a:t>
            </a:r>
            <a:r>
              <a:rPr lang="ja-JP" altLang="en-US" dirty="0">
                <a:solidFill>
                  <a:prstClr val="black"/>
                </a:solidFill>
                <a:latin typeface="-apple-system"/>
              </a:rPr>
              <a:t>を設定</a:t>
            </a:r>
          </a:p>
        </p:txBody>
      </p:sp>
      <p:sp>
        <p:nvSpPr>
          <p:cNvPr id="18" name="テキスト ボックス 17"/>
          <p:cNvSpPr txBox="1"/>
          <p:nvPr/>
        </p:nvSpPr>
        <p:spPr>
          <a:xfrm>
            <a:off x="365497" y="2917002"/>
            <a:ext cx="2592371" cy="369332"/>
          </a:xfrm>
          <a:prstGeom prst="rect">
            <a:avLst/>
          </a:prstGeom>
          <a:noFill/>
        </p:spPr>
        <p:txBody>
          <a:bodyPr wrap="square" rtlCol="0">
            <a:spAutoFit/>
          </a:bodyPr>
          <a:lstStyle/>
          <a:p>
            <a:r>
              <a:rPr lang="ja-JP" altLang="en-US" dirty="0">
                <a:solidFill>
                  <a:prstClr val="black"/>
                </a:solidFill>
              </a:rPr>
              <a:t>例：最大プーリング</a:t>
            </a:r>
            <a:endParaRPr lang="en-US" altLang="ja-JP" dirty="0">
              <a:solidFill>
                <a:prstClr val="black"/>
              </a:solidFill>
            </a:endParaRPr>
          </a:p>
        </p:txBody>
      </p:sp>
      <p:grpSp>
        <p:nvGrpSpPr>
          <p:cNvPr id="40" name="グループ化 39"/>
          <p:cNvGrpSpPr/>
          <p:nvPr/>
        </p:nvGrpSpPr>
        <p:grpSpPr>
          <a:xfrm>
            <a:off x="263951" y="3364181"/>
            <a:ext cx="3202965" cy="852541"/>
            <a:chOff x="162404" y="2917002"/>
            <a:chExt cx="3202965" cy="852541"/>
          </a:xfrm>
        </p:grpSpPr>
        <mc:AlternateContent xmlns:mc="http://schemas.openxmlformats.org/markup-compatibility/2006" xmlns:a14="http://schemas.microsoft.com/office/drawing/2010/main">
          <mc:Choice Requires="a14">
            <p:sp>
              <p:nvSpPr>
                <p:cNvPr id="36" name="正方形/長方形 35"/>
                <p:cNvSpPr/>
                <p:nvPr/>
              </p:nvSpPr>
              <p:spPr>
                <a:xfrm>
                  <a:off x="162404" y="3156475"/>
                  <a:ext cx="799130" cy="38876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ja-JP" i="1" smtClean="0">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𝐽𝐼</m:t>
                            </m:r>
                          </m:sub>
                        </m:sSub>
                        <m:r>
                          <a:rPr lang="en-US" altLang="ja-JP" i="1">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36" name="正方形/長方形 35"/>
                <p:cNvSpPr>
                  <a:spLocks noRot="1" noChangeAspect="1" noMove="1" noResize="1" noEditPoints="1" noAdjustHandles="1" noChangeArrowheads="1" noChangeShapeType="1" noTextEdit="1"/>
                </p:cNvSpPr>
                <p:nvPr/>
              </p:nvSpPr>
              <p:spPr>
                <a:xfrm>
                  <a:off x="162404" y="3156475"/>
                  <a:ext cx="799130" cy="388761"/>
                </a:xfrm>
                <a:prstGeom prst="rect">
                  <a:avLst/>
                </a:prstGeom>
                <a:blipFill rotWithShape="0">
                  <a:blip r:embed="rId2"/>
                  <a:stretch>
                    <a:fillRect b="-6250"/>
                  </a:stretch>
                </a:blipFill>
              </p:spPr>
              <p:txBody>
                <a:bodyPr/>
                <a:lstStyle/>
                <a:p>
                  <a:r>
                    <a:rPr lang="ja-JP" altLang="en-US">
                      <a:noFill/>
                    </a:rPr>
                    <a:t> </a:t>
                  </a:r>
                </a:p>
              </p:txBody>
            </p:sp>
          </mc:Fallback>
        </mc:AlternateContent>
        <p:grpSp>
          <p:nvGrpSpPr>
            <p:cNvPr id="39" name="グループ化 38"/>
            <p:cNvGrpSpPr/>
            <p:nvPr/>
          </p:nvGrpSpPr>
          <p:grpSpPr>
            <a:xfrm>
              <a:off x="961534" y="2917002"/>
              <a:ext cx="2403835" cy="852541"/>
              <a:chOff x="961534" y="2917002"/>
              <a:chExt cx="2403835" cy="852541"/>
            </a:xfrm>
          </p:grpSpPr>
          <mc:AlternateContent xmlns:mc="http://schemas.openxmlformats.org/markup-compatibility/2006" xmlns:a14="http://schemas.microsoft.com/office/drawing/2010/main">
            <mc:Choice Requires="a14">
              <p:sp>
                <p:nvSpPr>
                  <p:cNvPr id="37" name="テキスト ボックス 36"/>
                  <p:cNvSpPr txBox="1"/>
                  <p:nvPr/>
                </p:nvSpPr>
                <p:spPr>
                  <a:xfrm>
                    <a:off x="1028803" y="2917002"/>
                    <a:ext cx="2336566" cy="852541"/>
                  </a:xfrm>
                  <a:prstGeom prst="rect">
                    <a:avLst/>
                  </a:prstGeom>
                  <a:noFill/>
                </p:spPr>
                <p:txBody>
                  <a:bodyPr wrap="square" rtlCol="0">
                    <a:spAutoFit/>
                  </a:bodyPr>
                  <a:lstStyle/>
                  <a:p>
                    <a:pPr marL="342900" indent="-342900">
                      <a:buFontTx/>
                      <a:buAutoNum type="arabicPlain"/>
                    </a:pPr>
                    <a14:m>
                      <m:oMath xmlns:m="http://schemas.openxmlformats.org/officeDocument/2006/math">
                        <m:r>
                          <m:rPr>
                            <m:sty m:val="p"/>
                          </m:rPr>
                          <a:rPr lang="en-US" altLang="ja-JP" smtClean="0">
                            <a:solidFill>
                              <a:prstClr val="black"/>
                            </a:solidFill>
                            <a:latin typeface="Cambria Math" panose="02040503050406030204" pitchFamily="18" charset="0"/>
                          </a:rPr>
                          <m:t>for</m:t>
                        </m:r>
                        <m:func>
                          <m:funcPr>
                            <m:ctrlPr>
                              <a:rPr lang="en-US" altLang="ja-JP" i="1">
                                <a:solidFill>
                                  <a:prstClr val="black"/>
                                </a:solidFill>
                                <a:latin typeface="Cambria Math" panose="02040503050406030204" pitchFamily="18" charset="0"/>
                              </a:rPr>
                            </m:ctrlPr>
                          </m:funcPr>
                          <m:fName>
                            <m:limLow>
                              <m:limLowPr>
                                <m:ctrlPr>
                                  <a:rPr lang="en-US" altLang="ja-JP" i="1">
                                    <a:solidFill>
                                      <a:prstClr val="black"/>
                                    </a:solidFill>
                                    <a:latin typeface="Cambria Math" panose="02040503050406030204" pitchFamily="18" charset="0"/>
                                  </a:rPr>
                                </m:ctrlPr>
                              </m:limLowPr>
                              <m:e>
                                <m:r>
                                  <m:rPr>
                                    <m:sty m:val="p"/>
                                  </m:rPr>
                                  <a:rPr lang="en-US" altLang="ja-JP">
                                    <a:solidFill>
                                      <a:prstClr val="black"/>
                                    </a:solidFill>
                                    <a:latin typeface="Cambria Math" panose="02040503050406030204" pitchFamily="18" charset="0"/>
                                  </a:rPr>
                                  <m:t>max</m:t>
                                </m:r>
                              </m:e>
                              <m:lim>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𝑝</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𝑞</m:t>
                                </m:r>
                                <m:r>
                                  <a:rPr lang="en-US" altLang="ja-JP"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𝑄</m:t>
                                    </m:r>
                                  </m:e>
                                  <m:sub>
                                    <m:r>
                                      <a:rPr lang="en-US" altLang="ja-JP" i="1">
                                        <a:solidFill>
                                          <a:prstClr val="black"/>
                                        </a:solidFill>
                                        <a:latin typeface="Cambria Math" panose="02040503050406030204" pitchFamily="18" charset="0"/>
                                      </a:rPr>
                                      <m:t>𝑖𝑗</m:t>
                                    </m:r>
                                  </m:sub>
                                </m:sSub>
                              </m:lim>
                            </m:limLow>
                          </m:fName>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𝑝𝑞𝑘</m:t>
                                </m:r>
                              </m:sub>
                              <m: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𝑙</m:t>
                                </m:r>
                                <m:r>
                                  <a:rPr lang="en-US" altLang="ja-JP" i="1">
                                    <a:solidFill>
                                      <a:prstClr val="black"/>
                                    </a:solidFill>
                                    <a:latin typeface="Cambria Math" panose="02040503050406030204" pitchFamily="18" charset="0"/>
                                  </a:rPr>
                                  <m:t>−1)</m:t>
                                </m:r>
                              </m:sup>
                            </m:sSubSup>
                          </m:e>
                        </m:func>
                      </m:oMath>
                    </a14:m>
                    <a:endParaRPr lang="en-US" altLang="ja-JP" dirty="0">
                      <a:solidFill>
                        <a:prstClr val="black"/>
                      </a:solidFill>
                    </a:endParaRPr>
                  </a:p>
                  <a:p>
                    <a:r>
                      <a:rPr lang="en-US" altLang="ja-JP" dirty="0">
                        <a:solidFill>
                          <a:prstClr val="black"/>
                        </a:solidFill>
                      </a:rPr>
                      <a:t>0    </a:t>
                    </a:r>
                    <a14:m>
                      <m:oMath xmlns:m="http://schemas.openxmlformats.org/officeDocument/2006/math">
                        <m:r>
                          <a:rPr lang="en-US" altLang="ja-JP" i="1" smtClean="0">
                            <a:solidFill>
                              <a:prstClr val="black"/>
                            </a:solidFill>
                            <a:latin typeface="Cambria Math" panose="02040503050406030204" pitchFamily="18" charset="0"/>
                          </a:rPr>
                          <m:t>𝑜𝑡h𝑒𝑟𝑤𝑖𝑠𝑒</m:t>
                        </m:r>
                      </m:oMath>
                    </a14:m>
                    <a:endParaRPr lang="ja-JP" altLang="en-US" dirty="0">
                      <a:solidFill>
                        <a:prstClr val="black"/>
                      </a:solidFill>
                    </a:endParaRPr>
                  </a:p>
                </p:txBody>
              </p:sp>
            </mc:Choice>
            <mc:Fallback xmlns="">
              <p:sp>
                <p:nvSpPr>
                  <p:cNvPr id="37" name="テキスト ボックス 36"/>
                  <p:cNvSpPr txBox="1">
                    <a:spLocks noRot="1" noChangeAspect="1" noMove="1" noResize="1" noEditPoints="1" noAdjustHandles="1" noChangeArrowheads="1" noChangeShapeType="1" noTextEdit="1"/>
                  </p:cNvSpPr>
                  <p:nvPr/>
                </p:nvSpPr>
                <p:spPr>
                  <a:xfrm>
                    <a:off x="1028803" y="2917002"/>
                    <a:ext cx="2336566" cy="852541"/>
                  </a:xfrm>
                  <a:prstGeom prst="rect">
                    <a:avLst/>
                  </a:prstGeom>
                  <a:blipFill rotWithShape="0">
                    <a:blip r:embed="rId3"/>
                    <a:stretch>
                      <a:fillRect l="-2350" b="-10791"/>
                    </a:stretch>
                  </a:blipFill>
                </p:spPr>
                <p:txBody>
                  <a:bodyPr/>
                  <a:lstStyle/>
                  <a:p>
                    <a:r>
                      <a:rPr lang="ja-JP" altLang="en-US">
                        <a:noFill/>
                      </a:rPr>
                      <a:t> </a:t>
                    </a:r>
                  </a:p>
                </p:txBody>
              </p:sp>
            </mc:Fallback>
          </mc:AlternateContent>
          <p:sp>
            <p:nvSpPr>
              <p:cNvPr id="38" name="左中かっこ 37"/>
              <p:cNvSpPr/>
              <p:nvPr/>
            </p:nvSpPr>
            <p:spPr>
              <a:xfrm>
                <a:off x="961534" y="3006405"/>
                <a:ext cx="101546" cy="68890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p:sp>
        <p:nvSpPr>
          <p:cNvPr id="8" name="スライド番号プレースホルダー 7"/>
          <p:cNvSpPr>
            <a:spLocks noGrp="1"/>
          </p:cNvSpPr>
          <p:nvPr>
            <p:ph type="sldNum" sz="quarter" idx="12"/>
          </p:nvPr>
        </p:nvSpPr>
        <p:spPr/>
        <p:txBody>
          <a:bodyPr/>
          <a:lstStyle/>
          <a:p>
            <a:fld id="{2946B411-00CB-44F9-870B-A40FB757CB49}" type="slidenum">
              <a:rPr lang="ja-JP" altLang="en-US" smtClean="0">
                <a:solidFill>
                  <a:prstClr val="white"/>
                </a:solidFill>
              </a:rPr>
              <a:pPr/>
              <a:t>92</a:t>
            </a:fld>
            <a:endParaRPr lang="ja-JP" altLang="en-US">
              <a:solidFill>
                <a:prstClr val="white"/>
              </a:solidFill>
            </a:endParaRPr>
          </a:p>
        </p:txBody>
      </p:sp>
      <p:sp>
        <p:nvSpPr>
          <p:cNvPr id="22" name="テキスト ボックス 21"/>
          <p:cNvSpPr txBox="1"/>
          <p:nvPr/>
        </p:nvSpPr>
        <p:spPr>
          <a:xfrm>
            <a:off x="6901011" y="-2475"/>
            <a:ext cx="1630836" cy="307777"/>
          </a:xfrm>
          <a:prstGeom prst="rect">
            <a:avLst/>
          </a:prstGeom>
          <a:noFill/>
        </p:spPr>
        <p:txBody>
          <a:bodyPr wrap="square" rtlCol="0">
            <a:spAutoFit/>
          </a:bodyPr>
          <a:lstStyle/>
          <a:p>
            <a:r>
              <a:rPr lang="en-US" altLang="ja-JP" sz="1400" dirty="0">
                <a:solidFill>
                  <a:prstClr val="white"/>
                </a:solidFill>
              </a:rPr>
              <a:t>Chapter 8   CNN</a:t>
            </a:r>
            <a:endParaRPr lang="ja-JP" altLang="en-US" sz="1400" dirty="0">
              <a:solidFill>
                <a:prstClr val="white"/>
              </a:solidFill>
            </a:endParaRPr>
          </a:p>
        </p:txBody>
      </p:sp>
      <p:sp>
        <p:nvSpPr>
          <p:cNvPr id="6" name="テキスト ボックス 5"/>
          <p:cNvSpPr txBox="1"/>
          <p:nvPr/>
        </p:nvSpPr>
        <p:spPr>
          <a:xfrm>
            <a:off x="323457" y="2114977"/>
            <a:ext cx="8208390" cy="369332"/>
          </a:xfrm>
          <a:prstGeom prst="rect">
            <a:avLst/>
          </a:prstGeom>
          <a:noFill/>
        </p:spPr>
        <p:txBody>
          <a:bodyPr wrap="square" rtlCol="0">
            <a:spAutoFit/>
          </a:bodyPr>
          <a:lstStyle/>
          <a:p>
            <a:r>
              <a:rPr lang="en-US" altLang="ja-JP" dirty="0" err="1" smtClean="0">
                <a:solidFill>
                  <a:prstClr val="black"/>
                </a:solidFill>
              </a:rPr>
              <a:t>Unpooling</a:t>
            </a:r>
            <a:r>
              <a:rPr lang="ja-JP" altLang="en-US" dirty="0" smtClean="0">
                <a:solidFill>
                  <a:prstClr val="black"/>
                </a:solidFill>
              </a:rPr>
              <a:t>との違い：代表値の元の場所を覚えている！</a:t>
            </a:r>
            <a:endParaRPr lang="ja-JP" altLang="en-US" dirty="0">
              <a:solidFill>
                <a:prstClr val="black"/>
              </a:solidFill>
            </a:endParaRPr>
          </a:p>
        </p:txBody>
      </p:sp>
    </p:spTree>
    <p:extLst>
      <p:ext uri="{BB962C8B-B14F-4D97-AF65-F5344CB8AC3E}">
        <p14:creationId xmlns:p14="http://schemas.microsoft.com/office/powerpoint/2010/main" val="5087437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lang="ja-JP" altLang="en-US" dirty="0">
                <a:solidFill>
                  <a:schemeClr val="bg1"/>
                </a:solidFill>
              </a:rPr>
              <a:t>再帰型</a:t>
            </a:r>
            <a:r>
              <a:rPr kumimoji="1" lang="ja-JP" altLang="en-US" dirty="0">
                <a:solidFill>
                  <a:schemeClr val="bg1"/>
                </a:solidFill>
              </a:rPr>
              <a:t>ニューラルネット</a:t>
            </a:r>
          </a:p>
        </p:txBody>
      </p:sp>
      <p:sp>
        <p:nvSpPr>
          <p:cNvPr id="5" name="テキスト ボックス 4"/>
          <p:cNvSpPr txBox="1"/>
          <p:nvPr/>
        </p:nvSpPr>
        <p:spPr>
          <a:xfrm>
            <a:off x="4990156" y="8878"/>
            <a:ext cx="3657600" cy="307777"/>
          </a:xfrm>
          <a:prstGeom prst="rect">
            <a:avLst/>
          </a:prstGeom>
          <a:noFill/>
        </p:spPr>
        <p:txBody>
          <a:bodyPr wrap="square" rtlCol="0">
            <a:spAutoFit/>
          </a:bodyPr>
          <a:lstStyle/>
          <a:p>
            <a:r>
              <a:rPr lang="en-US" altLang="ja-JP" sz="1400" dirty="0">
                <a:solidFill>
                  <a:prstClr val="white"/>
                </a:solidFill>
              </a:rPr>
              <a:t>Chapter9  </a:t>
            </a:r>
            <a:r>
              <a:rPr lang="ja-JP" altLang="en-US" sz="1400" dirty="0">
                <a:solidFill>
                  <a:prstClr val="white"/>
                </a:solidFill>
              </a:rPr>
              <a:t>再帰型ニューラルネット </a:t>
            </a:r>
            <a:r>
              <a:rPr lang="en-US" altLang="ja-JP" sz="1400" dirty="0">
                <a:solidFill>
                  <a:prstClr val="white"/>
                </a:solidFill>
              </a:rPr>
              <a:t>(RNN)</a:t>
            </a:r>
            <a:endParaRPr lang="ja-JP" altLang="en-US" sz="1400" dirty="0">
              <a:solidFill>
                <a:prstClr val="white"/>
              </a:solidFill>
            </a:endParaRPr>
          </a:p>
        </p:txBody>
      </p:sp>
      <p:sp>
        <p:nvSpPr>
          <p:cNvPr id="8" name="テキスト ボックス 7">
            <a:extLst>
              <a:ext uri="{FF2B5EF4-FFF2-40B4-BE49-F238E27FC236}">
                <a16:creationId xmlns="" xmlns:a16="http://schemas.microsoft.com/office/drawing/2014/main" id="{C1F4DB7E-8C35-4C5E-9A05-38B5DF49C0A3}"/>
              </a:ext>
            </a:extLst>
          </p:cNvPr>
          <p:cNvSpPr txBox="1"/>
          <p:nvPr/>
        </p:nvSpPr>
        <p:spPr>
          <a:xfrm>
            <a:off x="192806" y="1440156"/>
            <a:ext cx="3923323" cy="923330"/>
          </a:xfrm>
          <a:prstGeom prst="rect">
            <a:avLst/>
          </a:prstGeom>
          <a:noFill/>
        </p:spPr>
        <p:txBody>
          <a:bodyPr wrap="square" rtlCol="0">
            <a:spAutoFit/>
          </a:bodyPr>
          <a:lstStyle/>
          <a:p>
            <a:r>
              <a:rPr lang="ja-JP" altLang="en-US" dirty="0" smtClean="0">
                <a:solidFill>
                  <a:prstClr val="black"/>
                </a:solidFill>
              </a:rPr>
              <a:t>●</a:t>
            </a:r>
            <a:r>
              <a:rPr lang="en-US" altLang="ja-JP" dirty="0" smtClean="0">
                <a:solidFill>
                  <a:prstClr val="black"/>
                </a:solidFill>
              </a:rPr>
              <a:t>8</a:t>
            </a:r>
            <a:r>
              <a:rPr lang="ja-JP" altLang="en-US" dirty="0" smtClean="0">
                <a:solidFill>
                  <a:prstClr val="black"/>
                </a:solidFill>
              </a:rPr>
              <a:t>章：</a:t>
            </a:r>
            <a:r>
              <a:rPr lang="ja-JP" altLang="en-US" dirty="0">
                <a:solidFill>
                  <a:prstClr val="black"/>
                </a:solidFill>
              </a:rPr>
              <a:t>画像処理</a:t>
            </a:r>
            <a:endParaRPr lang="en-US" altLang="ja-JP" dirty="0">
              <a:solidFill>
                <a:prstClr val="black"/>
              </a:solidFill>
            </a:endParaRPr>
          </a:p>
          <a:p>
            <a:r>
              <a:rPr lang="ja-JP" altLang="en-US" dirty="0">
                <a:solidFill>
                  <a:prstClr val="black"/>
                </a:solidFill>
              </a:rPr>
              <a:t>⇒階層構造が定義できる</a:t>
            </a:r>
            <a:endParaRPr lang="en-US" altLang="ja-JP" dirty="0">
              <a:solidFill>
                <a:prstClr val="black"/>
              </a:solidFill>
            </a:endParaRPr>
          </a:p>
          <a:p>
            <a:r>
              <a:rPr lang="ja-JP" altLang="en-US" dirty="0">
                <a:solidFill>
                  <a:prstClr val="black"/>
                </a:solidFill>
              </a:rPr>
              <a:t>⇒順伝播型ニューラルネット</a:t>
            </a:r>
          </a:p>
        </p:txBody>
      </p:sp>
      <p:cxnSp>
        <p:nvCxnSpPr>
          <p:cNvPr id="10" name="直線コネクタ 9">
            <a:extLst>
              <a:ext uri="{FF2B5EF4-FFF2-40B4-BE49-F238E27FC236}">
                <a16:creationId xmlns="" xmlns:a16="http://schemas.microsoft.com/office/drawing/2014/main" id="{847C718A-70ED-43EB-9F15-3C673EBA2BAB}"/>
              </a:ext>
            </a:extLst>
          </p:cNvPr>
          <p:cNvCxnSpPr/>
          <p:nvPr/>
        </p:nvCxnSpPr>
        <p:spPr>
          <a:xfrm>
            <a:off x="3375280" y="1381839"/>
            <a:ext cx="0" cy="5158154"/>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テキスト ボックス 10">
                <a:extLst>
                  <a:ext uri="{FF2B5EF4-FFF2-40B4-BE49-F238E27FC236}">
                    <a16:creationId xmlns="" xmlns:a16="http://schemas.microsoft.com/office/drawing/2014/main" id="{5D473739-EE59-42E0-BAA1-F7AD4EEA4B82}"/>
                  </a:ext>
                </a:extLst>
              </p:cNvPr>
              <p:cNvSpPr txBox="1"/>
              <p:nvPr/>
            </p:nvSpPr>
            <p:spPr>
              <a:xfrm>
                <a:off x="3578043" y="1393848"/>
                <a:ext cx="5251936" cy="1223989"/>
              </a:xfrm>
              <a:prstGeom prst="rect">
                <a:avLst/>
              </a:prstGeom>
              <a:noFill/>
            </p:spPr>
            <p:txBody>
              <a:bodyPr wrap="square" rtlCol="0">
                <a:spAutoFit/>
              </a:bodyPr>
              <a:lstStyle/>
              <a:p>
                <a:r>
                  <a:rPr lang="ja-JP" altLang="en-US" dirty="0" smtClean="0">
                    <a:solidFill>
                      <a:prstClr val="black"/>
                    </a:solidFill>
                  </a:rPr>
                  <a:t>●</a:t>
                </a:r>
                <a:r>
                  <a:rPr lang="en-US" altLang="ja-JP" dirty="0" smtClean="0">
                    <a:solidFill>
                      <a:prstClr val="black"/>
                    </a:solidFill>
                  </a:rPr>
                  <a:t>9</a:t>
                </a:r>
                <a:r>
                  <a:rPr lang="ja-JP" altLang="en-US" dirty="0" smtClean="0">
                    <a:solidFill>
                      <a:prstClr val="black"/>
                    </a:solidFill>
                  </a:rPr>
                  <a:t>章：</a:t>
                </a:r>
                <a:r>
                  <a:rPr lang="ja-JP" altLang="en-US" dirty="0">
                    <a:solidFill>
                      <a:prstClr val="black"/>
                    </a:solidFill>
                  </a:rPr>
                  <a:t>時系列データ</a:t>
                </a:r>
                <a:endParaRPr lang="en-US" altLang="ja-JP" dirty="0">
                  <a:solidFill>
                    <a:prstClr val="black"/>
                  </a:solidFill>
                </a:endParaRPr>
              </a:p>
              <a:p>
                <a:r>
                  <a:rPr lang="en-US" altLang="ja-JP" dirty="0">
                    <a:solidFill>
                      <a:prstClr val="black"/>
                    </a:solidFill>
                  </a:rPr>
                  <a:t>Ex)</a:t>
                </a:r>
                <a:r>
                  <a:rPr lang="ja-JP" altLang="en-US" dirty="0">
                    <a:solidFill>
                      <a:prstClr val="black"/>
                    </a:solidFill>
                  </a:rPr>
                  <a:t>会話文</a:t>
                </a:r>
                <a:endParaRPr lang="en-US" altLang="ja-JP" dirty="0">
                  <a:solidFill>
                    <a:prstClr val="black"/>
                  </a:solidFill>
                </a:endParaRPr>
              </a:p>
              <a:p>
                <a14:m>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1</m:t>
                        </m:r>
                      </m:sup>
                    </m:sSup>
                  </m:oMath>
                </a14:m>
                <a:r>
                  <a:rPr lang="en-US" altLang="ja-JP" dirty="0">
                    <a:solidFill>
                      <a:prstClr val="black"/>
                    </a:solidFill>
                  </a:rPr>
                  <a:t>=This  </a:t>
                </a:r>
                <a14:m>
                  <m:oMath xmlns:m="http://schemas.openxmlformats.org/officeDocument/2006/math">
                    <m:sSup>
                      <m:sSupPr>
                        <m:ctrlPr>
                          <a:rPr lang="en-US" altLang="ja-JP" i="1" dirty="0">
                            <a:solidFill>
                              <a:prstClr val="black"/>
                            </a:solidFill>
                            <a:latin typeface="Cambria Math" panose="02040503050406030204" pitchFamily="18" charset="0"/>
                          </a:rPr>
                        </m:ctrlPr>
                      </m:sSupPr>
                      <m:e>
                        <m:r>
                          <a:rPr lang="en-US" altLang="ja-JP" b="1" i="1" dirty="0">
                            <a:solidFill>
                              <a:prstClr val="black"/>
                            </a:solidFill>
                            <a:latin typeface="Cambria Math" panose="02040503050406030204" pitchFamily="18" charset="0"/>
                          </a:rPr>
                          <m:t>𝒙</m:t>
                        </m:r>
                      </m:e>
                      <m:sup>
                        <m:r>
                          <a:rPr lang="en-US" altLang="ja-JP" i="1" dirty="0">
                            <a:solidFill>
                              <a:prstClr val="black"/>
                            </a:solidFill>
                            <a:latin typeface="Cambria Math" panose="02040503050406030204" pitchFamily="18" charset="0"/>
                          </a:rPr>
                          <m:t>2</m:t>
                        </m:r>
                      </m:sup>
                    </m:sSup>
                  </m:oMath>
                </a14:m>
                <a:r>
                  <a:rPr lang="en-US" altLang="ja-JP" dirty="0">
                    <a:solidFill>
                      <a:prstClr val="black"/>
                    </a:solidFill>
                  </a:rPr>
                  <a:t>=is  </a:t>
                </a:r>
                <a14:m>
                  <m:oMath xmlns:m="http://schemas.openxmlformats.org/officeDocument/2006/math">
                    <m:sSup>
                      <m:sSupPr>
                        <m:ctrlPr>
                          <a:rPr lang="en-US" altLang="ja-JP" i="1" dirty="0">
                            <a:solidFill>
                              <a:prstClr val="black"/>
                            </a:solidFill>
                            <a:latin typeface="Cambria Math" panose="02040503050406030204" pitchFamily="18" charset="0"/>
                          </a:rPr>
                        </m:ctrlPr>
                      </m:sSupPr>
                      <m:e>
                        <m:r>
                          <a:rPr lang="en-US" altLang="ja-JP" b="1" i="1" dirty="0">
                            <a:solidFill>
                              <a:prstClr val="black"/>
                            </a:solidFill>
                            <a:latin typeface="Cambria Math" panose="02040503050406030204" pitchFamily="18" charset="0"/>
                          </a:rPr>
                          <m:t>𝒙</m:t>
                        </m:r>
                      </m:e>
                      <m:sup>
                        <m:r>
                          <a:rPr lang="en-US" altLang="ja-JP" i="1" dirty="0" smtClean="0">
                            <a:solidFill>
                              <a:prstClr val="black"/>
                            </a:solidFill>
                            <a:latin typeface="Cambria Math" panose="02040503050406030204" pitchFamily="18" charset="0"/>
                          </a:rPr>
                          <m:t>3</m:t>
                        </m:r>
                      </m:sup>
                    </m:sSup>
                  </m:oMath>
                </a14:m>
                <a:r>
                  <a:rPr lang="en-US" altLang="ja-JP" dirty="0">
                    <a:solidFill>
                      <a:prstClr val="black"/>
                    </a:solidFill>
                  </a:rPr>
                  <a:t>=an  </a:t>
                </a:r>
                <a14:m>
                  <m:oMath xmlns:m="http://schemas.openxmlformats.org/officeDocument/2006/math">
                    <m:sSup>
                      <m:sSupPr>
                        <m:ctrlPr>
                          <a:rPr lang="en-US" altLang="ja-JP" i="1" dirty="0">
                            <a:solidFill>
                              <a:prstClr val="black"/>
                            </a:solidFill>
                            <a:latin typeface="Cambria Math" panose="02040503050406030204" pitchFamily="18" charset="0"/>
                          </a:rPr>
                        </m:ctrlPr>
                      </m:sSupPr>
                      <m:e>
                        <m:r>
                          <a:rPr lang="en-US" altLang="ja-JP" b="1" i="1" dirty="0">
                            <a:solidFill>
                              <a:prstClr val="black"/>
                            </a:solidFill>
                            <a:latin typeface="Cambria Math" panose="02040503050406030204" pitchFamily="18" charset="0"/>
                          </a:rPr>
                          <m:t>𝒙</m:t>
                        </m:r>
                      </m:e>
                      <m:sup>
                        <m:r>
                          <a:rPr lang="en-US" altLang="ja-JP" i="1" dirty="0" smtClean="0">
                            <a:solidFill>
                              <a:prstClr val="black"/>
                            </a:solidFill>
                            <a:latin typeface="Cambria Math" panose="02040503050406030204" pitchFamily="18" charset="0"/>
                          </a:rPr>
                          <m:t>4</m:t>
                        </m:r>
                      </m:sup>
                    </m:sSup>
                  </m:oMath>
                </a14:m>
                <a:r>
                  <a:rPr lang="en-US" altLang="ja-JP" dirty="0">
                    <a:solidFill>
                      <a:prstClr val="black"/>
                    </a:solidFill>
                  </a:rPr>
                  <a:t>=apple</a:t>
                </a:r>
                <a:r>
                  <a:rPr lang="ja-JP" altLang="en-US" dirty="0">
                    <a:solidFill>
                      <a:prstClr val="black"/>
                    </a:solidFill>
                  </a:rPr>
                  <a:t>ときて</a:t>
                </a:r>
                <a:endParaRPr lang="en-US" altLang="ja-JP" dirty="0">
                  <a:solidFill>
                    <a:prstClr val="black"/>
                  </a:solidFill>
                </a:endParaRPr>
              </a:p>
              <a:p>
                <a:r>
                  <a:rPr lang="ja-JP" altLang="en-US" dirty="0">
                    <a:solidFill>
                      <a:prstClr val="black"/>
                    </a:solidFill>
                  </a:rPr>
                  <a:t>次の単語推測</a:t>
                </a:r>
                <a14:m>
                  <m:oMath xmlns:m="http://schemas.openxmlformats.org/officeDocument/2006/math">
                    <m:sSup>
                      <m:sSupPr>
                        <m:ctrlPr>
                          <a:rPr lang="en-US" altLang="ja-JP" i="1" dirty="0">
                            <a:solidFill>
                              <a:prstClr val="black"/>
                            </a:solidFill>
                            <a:latin typeface="Cambria Math" panose="02040503050406030204" pitchFamily="18" charset="0"/>
                          </a:rPr>
                        </m:ctrlPr>
                      </m:sSupPr>
                      <m:e>
                        <m:r>
                          <a:rPr lang="en-US" altLang="ja-JP" b="1" i="1" dirty="0">
                            <a:solidFill>
                              <a:prstClr val="black"/>
                            </a:solidFill>
                            <a:latin typeface="Cambria Math" panose="02040503050406030204" pitchFamily="18" charset="0"/>
                          </a:rPr>
                          <m:t>𝒙</m:t>
                        </m:r>
                      </m:e>
                      <m:sup>
                        <m:r>
                          <a:rPr lang="en-US" altLang="ja-JP" i="1" dirty="0" smtClean="0">
                            <a:solidFill>
                              <a:prstClr val="black"/>
                            </a:solidFill>
                            <a:latin typeface="Cambria Math" panose="02040503050406030204" pitchFamily="18" charset="0"/>
                          </a:rPr>
                          <m:t>𝑡</m:t>
                        </m:r>
                      </m:sup>
                    </m:sSup>
                  </m:oMath>
                </a14:m>
                <a:endParaRPr lang="ja-JP" altLang="en-US" dirty="0">
                  <a:solidFill>
                    <a:prstClr val="black"/>
                  </a:solidFill>
                </a:endParaRPr>
              </a:p>
            </p:txBody>
          </p:sp>
        </mc:Choice>
        <mc:Fallback xmlns="">
          <p:sp>
            <p:nvSpPr>
              <p:cNvPr id="11" name="テキスト ボックス 10">
                <a:extLst>
                  <a:ext uri="{FF2B5EF4-FFF2-40B4-BE49-F238E27FC236}">
                    <a16:creationId xmlns="" xmlns:a16="http://schemas.microsoft.com/office/drawing/2014/main" xmlns:a14="http://schemas.microsoft.com/office/drawing/2010/main" id="{5D473739-EE59-42E0-BAA1-F7AD4EEA4B82}"/>
                  </a:ext>
                </a:extLst>
              </p:cNvPr>
              <p:cNvSpPr txBox="1">
                <a:spLocks noRot="1" noChangeAspect="1" noMove="1" noResize="1" noEditPoints="1" noAdjustHandles="1" noChangeArrowheads="1" noChangeShapeType="1" noTextEdit="1"/>
              </p:cNvSpPr>
              <p:nvPr/>
            </p:nvSpPr>
            <p:spPr>
              <a:xfrm>
                <a:off x="3578043" y="1393848"/>
                <a:ext cx="5251936" cy="1223989"/>
              </a:xfrm>
              <a:prstGeom prst="rect">
                <a:avLst/>
              </a:prstGeom>
              <a:blipFill rotWithShape="0">
                <a:blip r:embed="rId2"/>
                <a:stretch>
                  <a:fillRect l="-1045" t="-5000" b="-6500"/>
                </a:stretch>
              </a:blipFill>
            </p:spPr>
            <p:txBody>
              <a:bodyPr/>
              <a:lstStyle/>
              <a:p>
                <a:r>
                  <a:rPr lang="ja-JP" altLang="en-US">
                    <a:noFill/>
                  </a:rPr>
                  <a:t> </a:t>
                </a:r>
              </a:p>
            </p:txBody>
          </p:sp>
        </mc:Fallback>
      </mc:AlternateContent>
      <p:grpSp>
        <p:nvGrpSpPr>
          <p:cNvPr id="28" name="グループ化 27">
            <a:extLst>
              <a:ext uri="{FF2B5EF4-FFF2-40B4-BE49-F238E27FC236}">
                <a16:creationId xmlns="" xmlns:a16="http://schemas.microsoft.com/office/drawing/2014/main" id="{E23E3300-42A8-4355-BD27-D653C8B813E1}"/>
              </a:ext>
            </a:extLst>
          </p:cNvPr>
          <p:cNvGrpSpPr/>
          <p:nvPr/>
        </p:nvGrpSpPr>
        <p:grpSpPr>
          <a:xfrm>
            <a:off x="5902385" y="2726281"/>
            <a:ext cx="3150818" cy="1051469"/>
            <a:chOff x="5364533" y="2757819"/>
            <a:chExt cx="3150818" cy="1028324"/>
          </a:xfrm>
        </p:grpSpPr>
        <mc:AlternateContent xmlns:mc="http://schemas.openxmlformats.org/markup-compatibility/2006" xmlns:a14="http://schemas.microsoft.com/office/drawing/2010/main">
          <mc:Choice Requires="a14">
            <p:sp>
              <p:nvSpPr>
                <p:cNvPr id="12" name="吹き出し: 角を丸めた四角形 11">
                  <a:extLst>
                    <a:ext uri="{FF2B5EF4-FFF2-40B4-BE49-F238E27FC236}">
                      <a16:creationId xmlns="" xmlns:a16="http://schemas.microsoft.com/office/drawing/2014/main" id="{9EE0588B-2108-4203-AAF4-D1F3A1521683}"/>
                    </a:ext>
                  </a:extLst>
                </p:cNvPr>
                <p:cNvSpPr/>
                <p:nvPr/>
              </p:nvSpPr>
              <p:spPr>
                <a:xfrm>
                  <a:off x="5364533" y="2757819"/>
                  <a:ext cx="3094892" cy="979945"/>
                </a:xfrm>
                <a:prstGeom prst="wedgeRoundRectCallout">
                  <a:avLst>
                    <a:gd name="adj1" fmla="val -64099"/>
                    <a:gd name="adj2" fmla="val -7203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辞書では</a:t>
                  </a:r>
                  <a:r>
                    <a:rPr lang="en-US" altLang="ja-JP" dirty="0">
                      <a:solidFill>
                        <a:prstClr val="black"/>
                      </a:solidFill>
                    </a:rPr>
                    <a:t>…</a:t>
                  </a:r>
                </a:p>
                <a:p>
                  <a:pPr algn="ctr"/>
                  <a14:m>
                    <m:oMath xmlns:m="http://schemas.openxmlformats.org/officeDocument/2006/math">
                      <m:sSup>
                        <m:sSupPr>
                          <m:ctrlPr>
                            <a:rPr lang="en-US" altLang="ja-JP" i="1" dirty="0">
                              <a:solidFill>
                                <a:prstClr val="black"/>
                              </a:solidFill>
                              <a:latin typeface="Cambria Math" panose="02040503050406030204" pitchFamily="18" charset="0"/>
                            </a:rPr>
                          </m:ctrlPr>
                        </m:sSupPr>
                        <m:e>
                          <m:r>
                            <a:rPr lang="en-US" altLang="ja-JP" b="1" i="1" dirty="0">
                              <a:solidFill>
                                <a:prstClr val="black"/>
                              </a:solidFill>
                              <a:latin typeface="Cambria Math" panose="02040503050406030204" pitchFamily="18" charset="0"/>
                            </a:rPr>
                            <m:t>𝒙</m:t>
                          </m:r>
                        </m:e>
                        <m:sup>
                          <m:r>
                            <a:rPr lang="en-US" altLang="ja-JP" i="1" dirty="0">
                              <a:solidFill>
                                <a:prstClr val="black"/>
                              </a:solidFill>
                              <a:latin typeface="Cambria Math" panose="02040503050406030204" pitchFamily="18" charset="0"/>
                            </a:rPr>
                            <m:t>𝑡</m:t>
                          </m:r>
                        </m:sup>
                      </m:sSup>
                    </m:oMath>
                  </a14:m>
                  <a:r>
                    <a:rPr lang="en-US" altLang="ja-JP" dirty="0">
                      <a:solidFill>
                        <a:prstClr val="black"/>
                      </a:solidFill>
                    </a:rPr>
                    <a:t>=(0  … 0 </a:t>
                  </a:r>
                  <a:r>
                    <a:rPr lang="en-US" altLang="ja-JP" dirty="0">
                      <a:solidFill>
                        <a:srgbClr val="FF0000"/>
                      </a:solidFill>
                    </a:rPr>
                    <a:t>1</a:t>
                  </a:r>
                  <a:r>
                    <a:rPr lang="en-US" altLang="ja-JP" dirty="0">
                      <a:solidFill>
                        <a:prstClr val="black"/>
                      </a:solidFill>
                    </a:rPr>
                    <a:t> 0 … 0)</a:t>
                  </a:r>
                </a:p>
                <a:p>
                  <a:pPr algn="ctr"/>
                  <a:endParaRPr lang="ja-JP" altLang="en-US" dirty="0">
                    <a:solidFill>
                      <a:prstClr val="black"/>
                    </a:solidFill>
                  </a:endParaRPr>
                </a:p>
              </p:txBody>
            </p:sp>
          </mc:Choice>
          <mc:Fallback xmlns="">
            <p:sp>
              <p:nvSpPr>
                <p:cNvPr id="12" name="吹き出し: 角を丸めた四角形 11">
                  <a:extLst>
                    <a:ext uri="{FF2B5EF4-FFF2-40B4-BE49-F238E27FC236}">
                      <a16:creationId xmlns:a16="http://schemas.microsoft.com/office/drawing/2014/main" id="{9EE0588B-2108-4203-AAF4-D1F3A1521683}"/>
                    </a:ext>
                  </a:extLst>
                </p:cNvPr>
                <p:cNvSpPr>
                  <a:spLocks noRot="1" noChangeAspect="1" noMove="1" noResize="1" noEditPoints="1" noAdjustHandles="1" noChangeArrowheads="1" noChangeShapeType="1" noTextEdit="1"/>
                </p:cNvSpPr>
                <p:nvPr/>
              </p:nvSpPr>
              <p:spPr>
                <a:xfrm>
                  <a:off x="5364533" y="2757819"/>
                  <a:ext cx="3094892" cy="979945"/>
                </a:xfrm>
                <a:prstGeom prst="wedgeRoundRectCallout">
                  <a:avLst>
                    <a:gd name="adj1" fmla="val -64099"/>
                    <a:gd name="adj2" fmla="val -72032"/>
                    <a:gd name="adj3" fmla="val 16667"/>
                  </a:avLst>
                </a:prstGeom>
                <a:blipFill>
                  <a:blip r:embed="rId3"/>
                  <a:stretch>
                    <a:fillRect/>
                  </a:stretch>
                </a:blipFill>
              </p:spPr>
              <p:txBody>
                <a:bodyPr/>
                <a:lstStyle/>
                <a:p>
                  <a:r>
                    <a:rPr lang="ja-JP" altLang="en-US">
                      <a:noFill/>
                    </a:rPr>
                    <a:t> </a:t>
                  </a:r>
                </a:p>
              </p:txBody>
            </p:sp>
          </mc:Fallback>
        </mc:AlternateContent>
        <p:sp>
          <p:nvSpPr>
            <p:cNvPr id="13" name="テキスト ボックス 12">
              <a:extLst>
                <a:ext uri="{FF2B5EF4-FFF2-40B4-BE49-F238E27FC236}">
                  <a16:creationId xmlns="" xmlns:a16="http://schemas.microsoft.com/office/drawing/2014/main" id="{3AEC5522-7045-4738-87B9-41815D02EE57}"/>
                </a:ext>
              </a:extLst>
            </p:cNvPr>
            <p:cNvSpPr txBox="1"/>
            <p:nvPr/>
          </p:nvSpPr>
          <p:spPr>
            <a:xfrm>
              <a:off x="5452211" y="3447589"/>
              <a:ext cx="369280" cy="338554"/>
            </a:xfrm>
            <a:prstGeom prst="rect">
              <a:avLst/>
            </a:prstGeom>
            <a:noFill/>
          </p:spPr>
          <p:txBody>
            <a:bodyPr wrap="square" rtlCol="0">
              <a:spAutoFit/>
            </a:bodyPr>
            <a:lstStyle/>
            <a:p>
              <a:r>
                <a:rPr lang="en-US" altLang="ja-JP" sz="1600" dirty="0">
                  <a:solidFill>
                    <a:prstClr val="black"/>
                  </a:solidFill>
                </a:rPr>
                <a:t>a</a:t>
              </a:r>
              <a:endParaRPr lang="ja-JP" altLang="en-US" sz="1600" dirty="0">
                <a:solidFill>
                  <a:prstClr val="black"/>
                </a:solidFill>
              </a:endParaRPr>
            </a:p>
          </p:txBody>
        </p:sp>
        <p:cxnSp>
          <p:nvCxnSpPr>
            <p:cNvPr id="15" name="直線矢印コネクタ 14">
              <a:extLst>
                <a:ext uri="{FF2B5EF4-FFF2-40B4-BE49-F238E27FC236}">
                  <a16:creationId xmlns="" xmlns:a16="http://schemas.microsoft.com/office/drawing/2014/main" id="{17360261-8A12-43B6-A1C5-65CF11C10D54}"/>
                </a:ext>
              </a:extLst>
            </p:cNvPr>
            <p:cNvCxnSpPr>
              <a:cxnSpLocks/>
            </p:cNvCxnSpPr>
            <p:nvPr/>
          </p:nvCxnSpPr>
          <p:spPr>
            <a:xfrm flipV="1">
              <a:off x="5666159" y="3342081"/>
              <a:ext cx="683838" cy="2110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 xmlns:a16="http://schemas.microsoft.com/office/drawing/2014/main" id="{39C41759-9427-41DF-8689-563078EE5BD2}"/>
                </a:ext>
              </a:extLst>
            </p:cNvPr>
            <p:cNvCxnSpPr>
              <a:cxnSpLocks/>
            </p:cNvCxnSpPr>
            <p:nvPr/>
          </p:nvCxnSpPr>
          <p:spPr>
            <a:xfrm flipV="1">
              <a:off x="6300610" y="3342081"/>
              <a:ext cx="614047" cy="2050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テキスト ボックス 17">
              <a:extLst>
                <a:ext uri="{FF2B5EF4-FFF2-40B4-BE49-F238E27FC236}">
                  <a16:creationId xmlns="" xmlns:a16="http://schemas.microsoft.com/office/drawing/2014/main" id="{7AD0F465-0184-4F06-86CC-7F8F99E80FAF}"/>
                </a:ext>
              </a:extLst>
            </p:cNvPr>
            <p:cNvSpPr txBox="1"/>
            <p:nvPr/>
          </p:nvSpPr>
          <p:spPr>
            <a:xfrm>
              <a:off x="5821491" y="3447589"/>
              <a:ext cx="1232875" cy="338554"/>
            </a:xfrm>
            <a:prstGeom prst="rect">
              <a:avLst/>
            </a:prstGeom>
            <a:noFill/>
          </p:spPr>
          <p:txBody>
            <a:bodyPr wrap="square" rtlCol="0">
              <a:spAutoFit/>
            </a:bodyPr>
            <a:lstStyle/>
            <a:p>
              <a:r>
                <a:rPr lang="en-US" altLang="ja-JP" sz="1600" dirty="0">
                  <a:solidFill>
                    <a:prstClr val="black"/>
                  </a:solidFill>
                </a:rPr>
                <a:t>peer</a:t>
              </a:r>
              <a:endParaRPr lang="ja-JP" altLang="en-US" sz="1600" dirty="0">
                <a:solidFill>
                  <a:prstClr val="black"/>
                </a:solidFill>
              </a:endParaRPr>
            </a:p>
          </p:txBody>
        </p:sp>
        <p:cxnSp>
          <p:nvCxnSpPr>
            <p:cNvPr id="22" name="直線矢印コネクタ 21">
              <a:extLst>
                <a:ext uri="{FF2B5EF4-FFF2-40B4-BE49-F238E27FC236}">
                  <a16:creationId xmlns="" xmlns:a16="http://schemas.microsoft.com/office/drawing/2014/main" id="{761D1362-410F-483A-B857-7BBDC086D5C2}"/>
                </a:ext>
              </a:extLst>
            </p:cNvPr>
            <p:cNvCxnSpPr>
              <a:cxnSpLocks/>
            </p:cNvCxnSpPr>
            <p:nvPr/>
          </p:nvCxnSpPr>
          <p:spPr>
            <a:xfrm flipV="1">
              <a:off x="7107593" y="3349329"/>
              <a:ext cx="0" cy="1905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4" name="テキスト ボックス 23">
              <a:extLst>
                <a:ext uri="{FF2B5EF4-FFF2-40B4-BE49-F238E27FC236}">
                  <a16:creationId xmlns="" xmlns:a16="http://schemas.microsoft.com/office/drawing/2014/main" id="{D128D330-9688-4BE2-8600-A56C5B8A5EAD}"/>
                </a:ext>
              </a:extLst>
            </p:cNvPr>
            <p:cNvSpPr txBox="1"/>
            <p:nvPr/>
          </p:nvSpPr>
          <p:spPr>
            <a:xfrm>
              <a:off x="6762792" y="3431168"/>
              <a:ext cx="824528" cy="338554"/>
            </a:xfrm>
            <a:prstGeom prst="rect">
              <a:avLst/>
            </a:prstGeom>
            <a:noFill/>
          </p:spPr>
          <p:txBody>
            <a:bodyPr wrap="square" rtlCol="0">
              <a:spAutoFit/>
            </a:bodyPr>
            <a:lstStyle/>
            <a:p>
              <a:r>
                <a:rPr lang="en-US" altLang="ja-JP" sz="1600" dirty="0">
                  <a:solidFill>
                    <a:srgbClr val="FF0000"/>
                  </a:solidFill>
                </a:rPr>
                <a:t>pen</a:t>
              </a:r>
              <a:endParaRPr lang="ja-JP" altLang="en-US" sz="1600" dirty="0">
                <a:solidFill>
                  <a:srgbClr val="FF0000"/>
                </a:solidFill>
              </a:endParaRPr>
            </a:p>
          </p:txBody>
        </p:sp>
        <p:cxnSp>
          <p:nvCxnSpPr>
            <p:cNvPr id="25" name="直線矢印コネクタ 24">
              <a:extLst>
                <a:ext uri="{FF2B5EF4-FFF2-40B4-BE49-F238E27FC236}">
                  <a16:creationId xmlns="" xmlns:a16="http://schemas.microsoft.com/office/drawing/2014/main" id="{7F7D8E5B-E34B-4BB9-B4EB-C41B7A634075}"/>
                </a:ext>
              </a:extLst>
            </p:cNvPr>
            <p:cNvCxnSpPr>
              <a:cxnSpLocks/>
            </p:cNvCxnSpPr>
            <p:nvPr/>
          </p:nvCxnSpPr>
          <p:spPr>
            <a:xfrm flipH="1" flipV="1">
              <a:off x="7314700" y="3343978"/>
              <a:ext cx="461608" cy="18863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 xmlns:a16="http://schemas.microsoft.com/office/drawing/2014/main" id="{017FD431-2B7B-4BF5-B900-5DCBB9A12B73}"/>
                </a:ext>
              </a:extLst>
            </p:cNvPr>
            <p:cNvSpPr txBox="1"/>
            <p:nvPr/>
          </p:nvSpPr>
          <p:spPr>
            <a:xfrm>
              <a:off x="7291250" y="3423399"/>
              <a:ext cx="1224101" cy="331102"/>
            </a:xfrm>
            <a:prstGeom prst="rect">
              <a:avLst/>
            </a:prstGeom>
            <a:noFill/>
          </p:spPr>
          <p:txBody>
            <a:bodyPr wrap="square" rtlCol="0">
              <a:spAutoFit/>
            </a:bodyPr>
            <a:lstStyle/>
            <a:p>
              <a:r>
                <a:rPr lang="en-US" altLang="ja-JP" sz="1600" dirty="0">
                  <a:solidFill>
                    <a:prstClr val="black"/>
                  </a:solidFill>
                </a:rPr>
                <a:t>penetrate</a:t>
              </a:r>
              <a:endParaRPr lang="ja-JP" altLang="en-US" sz="1600" dirty="0">
                <a:solidFill>
                  <a:prstClr val="black"/>
                </a:solidFill>
              </a:endParaRPr>
            </a:p>
          </p:txBody>
        </p:sp>
      </p:grpSp>
      <mc:AlternateContent xmlns:mc="http://schemas.openxmlformats.org/markup-compatibility/2006" xmlns:a14="http://schemas.microsoft.com/office/drawing/2010/main">
        <mc:Choice Requires="a14">
          <p:sp>
            <p:nvSpPr>
              <p:cNvPr id="87" name="テキスト ボックス 86">
                <a:extLst>
                  <a:ext uri="{FF2B5EF4-FFF2-40B4-BE49-F238E27FC236}">
                    <a16:creationId xmlns="" xmlns:a16="http://schemas.microsoft.com/office/drawing/2014/main" id="{331BB1D3-D5A9-4494-A641-B0DA69E905D4}"/>
                  </a:ext>
                </a:extLst>
              </p:cNvPr>
              <p:cNvSpPr txBox="1"/>
              <p:nvPr/>
            </p:nvSpPr>
            <p:spPr>
              <a:xfrm>
                <a:off x="3474437" y="3227281"/>
                <a:ext cx="2690640" cy="1990610"/>
              </a:xfrm>
              <a:prstGeom prst="rect">
                <a:avLst/>
              </a:prstGeom>
              <a:noFill/>
            </p:spPr>
            <p:txBody>
              <a:bodyPr wrap="square" rtlCol="0">
                <a:spAutoFit/>
              </a:bodyPr>
              <a:lstStyle/>
              <a:p>
                <a:r>
                  <a:rPr lang="ja-JP" altLang="en-US" dirty="0" smtClean="0">
                    <a:solidFill>
                      <a:prstClr val="black"/>
                    </a:solidFill>
                  </a:rPr>
                  <a:t>⇒階層構造が</a:t>
                </a:r>
                <a:endParaRPr lang="en-US" altLang="ja-JP" dirty="0">
                  <a:solidFill>
                    <a:prstClr val="black"/>
                  </a:solidFill>
                </a:endParaRPr>
              </a:p>
              <a:p>
                <a:r>
                  <a:rPr lang="ja-JP" altLang="en-US" dirty="0">
                    <a:solidFill>
                      <a:prstClr val="black"/>
                    </a:solidFill>
                  </a:rPr>
                  <a:t>定義できない</a:t>
                </a:r>
                <a:endParaRPr lang="en-US" altLang="ja-JP" dirty="0">
                  <a:solidFill>
                    <a:prstClr val="black"/>
                  </a:solidFill>
                </a:endParaRPr>
              </a:p>
              <a:p>
                <a:r>
                  <a:rPr lang="ja-JP" altLang="en-US" sz="2000" b="1" dirty="0">
                    <a:solidFill>
                      <a:prstClr val="black"/>
                    </a:solidFill>
                  </a:rPr>
                  <a:t>⇒再帰型ニューラルネットを定義</a:t>
                </a:r>
                <a:endParaRPr lang="en-US" altLang="ja-JP" sz="2000" b="1" dirty="0">
                  <a:solidFill>
                    <a:prstClr val="black"/>
                  </a:solidFill>
                </a:endParaRPr>
              </a:p>
              <a:p>
                <a:r>
                  <a:rPr lang="ja-JP" altLang="en-US" sz="2000" b="1" dirty="0" smtClean="0">
                    <a:solidFill>
                      <a:prstClr val="black"/>
                    </a:solidFill>
                  </a:rPr>
                  <a:t>⇒ユニット入力時刻</a:t>
                </a:r>
                <a14:m>
                  <m:oMath xmlns:m="http://schemas.openxmlformats.org/officeDocument/2006/math">
                    <m:r>
                      <a:rPr lang="en-US" altLang="ja-JP" sz="2400" b="1" smtClean="0">
                        <a:solidFill>
                          <a:prstClr val="black"/>
                        </a:solidFill>
                        <a:latin typeface="Cambria Math" panose="02040503050406030204" pitchFamily="18" charset="0"/>
                      </a:rPr>
                      <m:t> </m:t>
                    </m:r>
                    <m:r>
                      <a:rPr lang="en-US" altLang="ja-JP" sz="2400" b="1" i="1">
                        <a:solidFill>
                          <a:prstClr val="black"/>
                        </a:solidFill>
                        <a:latin typeface="Cambria Math" panose="02040503050406030204" pitchFamily="18" charset="0"/>
                      </a:rPr>
                      <m:t>𝒕</m:t>
                    </m:r>
                  </m:oMath>
                </a14:m>
                <a:r>
                  <a:rPr lang="ja-JP" altLang="en-US" sz="2000" b="1" dirty="0" smtClean="0">
                    <a:solidFill>
                      <a:prstClr val="black"/>
                    </a:solidFill>
                  </a:rPr>
                  <a:t>ごとに伝播を定義</a:t>
                </a:r>
                <a:endParaRPr lang="ja-JP" altLang="en-US" sz="2000" b="1" dirty="0">
                  <a:solidFill>
                    <a:prstClr val="black"/>
                  </a:solidFill>
                </a:endParaRPr>
              </a:p>
            </p:txBody>
          </p:sp>
        </mc:Choice>
        <mc:Fallback xmlns="">
          <p:sp>
            <p:nvSpPr>
              <p:cNvPr id="87" name="テキスト ボックス 86">
                <a:extLst>
                  <a:ext uri="{FF2B5EF4-FFF2-40B4-BE49-F238E27FC236}">
                    <a16:creationId xmlns="" xmlns:a16="http://schemas.microsoft.com/office/drawing/2014/main" xmlns:a14="http://schemas.microsoft.com/office/drawing/2010/main" id="{331BB1D3-D5A9-4494-A641-B0DA69E905D4}"/>
                  </a:ext>
                </a:extLst>
              </p:cNvPr>
              <p:cNvSpPr txBox="1">
                <a:spLocks noRot="1" noChangeAspect="1" noMove="1" noResize="1" noEditPoints="1" noAdjustHandles="1" noChangeArrowheads="1" noChangeShapeType="1" noTextEdit="1"/>
              </p:cNvSpPr>
              <p:nvPr/>
            </p:nvSpPr>
            <p:spPr>
              <a:xfrm>
                <a:off x="3474437" y="3227281"/>
                <a:ext cx="2690640" cy="1990610"/>
              </a:xfrm>
              <a:prstGeom prst="rect">
                <a:avLst/>
              </a:prstGeom>
              <a:blipFill rotWithShape="0">
                <a:blip r:embed="rId4"/>
                <a:stretch>
                  <a:fillRect l="-2494" t="-3058" b="-1529"/>
                </a:stretch>
              </a:blipFill>
            </p:spPr>
            <p:txBody>
              <a:bodyPr/>
              <a:lstStyle/>
              <a:p>
                <a:r>
                  <a:rPr lang="ja-JP" altLang="en-US">
                    <a:noFill/>
                  </a:rPr>
                  <a:t> </a:t>
                </a:r>
              </a:p>
            </p:txBody>
          </p:sp>
        </mc:Fallback>
      </mc:AlternateContent>
      <p:grpSp>
        <p:nvGrpSpPr>
          <p:cNvPr id="133" name="グループ化 132">
            <a:extLst>
              <a:ext uri="{FF2B5EF4-FFF2-40B4-BE49-F238E27FC236}">
                <a16:creationId xmlns="" xmlns:a16="http://schemas.microsoft.com/office/drawing/2014/main" id="{582CDA30-71FF-4241-ACE6-C2F5AF55C9D0}"/>
              </a:ext>
            </a:extLst>
          </p:cNvPr>
          <p:cNvGrpSpPr/>
          <p:nvPr/>
        </p:nvGrpSpPr>
        <p:grpSpPr>
          <a:xfrm>
            <a:off x="484473" y="2756452"/>
            <a:ext cx="2308839" cy="2310193"/>
            <a:chOff x="701832" y="2470103"/>
            <a:chExt cx="2308839" cy="2618689"/>
          </a:xfrm>
        </p:grpSpPr>
        <p:cxnSp>
          <p:nvCxnSpPr>
            <p:cNvPr id="90" name="直線矢印コネクタ 89">
              <a:extLst>
                <a:ext uri="{FF2B5EF4-FFF2-40B4-BE49-F238E27FC236}">
                  <a16:creationId xmlns="" xmlns:a16="http://schemas.microsoft.com/office/drawing/2014/main" id="{255E69D8-0A8C-47B4-BF2B-E6B1318D80C1}"/>
                </a:ext>
              </a:extLst>
            </p:cNvPr>
            <p:cNvCxnSpPr>
              <a:cxnSpLocks/>
              <a:stCxn id="104" idx="2"/>
              <a:endCxn id="119" idx="0"/>
            </p:cNvCxnSpPr>
            <p:nvPr/>
          </p:nvCxnSpPr>
          <p:spPr>
            <a:xfrm>
              <a:off x="1137570" y="3610006"/>
              <a:ext cx="740135" cy="4576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3" name="テキスト ボックス 92">
              <a:extLst>
                <a:ext uri="{FF2B5EF4-FFF2-40B4-BE49-F238E27FC236}">
                  <a16:creationId xmlns="" xmlns:a16="http://schemas.microsoft.com/office/drawing/2014/main" id="{BC3E80B1-B2FE-4EA3-AD2A-A9AA0BA438B6}"/>
                </a:ext>
              </a:extLst>
            </p:cNvPr>
            <p:cNvSpPr txBox="1"/>
            <p:nvPr/>
          </p:nvSpPr>
          <p:spPr>
            <a:xfrm>
              <a:off x="1442991" y="2470103"/>
              <a:ext cx="870451" cy="369332"/>
            </a:xfrm>
            <a:prstGeom prst="rect">
              <a:avLst/>
            </a:prstGeom>
            <a:solidFill>
              <a:schemeClr val="accent1">
                <a:lumMod val="40000"/>
                <a:lumOff val="60000"/>
              </a:schemeClr>
            </a:solidFill>
          </p:spPr>
          <p:txBody>
            <a:bodyPr wrap="square" rtlCol="0">
              <a:spAutoFit/>
            </a:bodyPr>
            <a:lstStyle/>
            <a:p>
              <a:r>
                <a:rPr lang="ja-JP" altLang="en-US" dirty="0">
                  <a:solidFill>
                    <a:prstClr val="black"/>
                  </a:solidFill>
                </a:rPr>
                <a:t>入力層</a:t>
              </a:r>
            </a:p>
          </p:txBody>
        </p:sp>
        <p:sp>
          <p:nvSpPr>
            <p:cNvPr id="104" name="テキスト ボックス 103">
              <a:extLst>
                <a:ext uri="{FF2B5EF4-FFF2-40B4-BE49-F238E27FC236}">
                  <a16:creationId xmlns="" xmlns:a16="http://schemas.microsoft.com/office/drawing/2014/main" id="{7299B1F0-94CB-4895-9FDF-DCF94C5F1A2F}"/>
                </a:ext>
              </a:extLst>
            </p:cNvPr>
            <p:cNvSpPr txBox="1"/>
            <p:nvPr/>
          </p:nvSpPr>
          <p:spPr>
            <a:xfrm>
              <a:off x="701832" y="3277871"/>
              <a:ext cx="871475" cy="332135"/>
            </a:xfrm>
            <a:prstGeom prst="rect">
              <a:avLst/>
            </a:prstGeom>
            <a:solidFill>
              <a:srgbClr val="FFC000"/>
            </a:solidFill>
          </p:spPr>
          <p:txBody>
            <a:bodyPr wrap="square" rtlCol="0">
              <a:spAutoFit/>
            </a:bodyPr>
            <a:lstStyle/>
            <a:p>
              <a:r>
                <a:rPr lang="ja-JP" altLang="en-US" dirty="0">
                  <a:solidFill>
                    <a:prstClr val="black"/>
                  </a:solidFill>
                </a:rPr>
                <a:t>中間層</a:t>
              </a:r>
            </a:p>
          </p:txBody>
        </p:sp>
        <p:sp>
          <p:nvSpPr>
            <p:cNvPr id="106" name="テキスト ボックス 105">
              <a:extLst>
                <a:ext uri="{FF2B5EF4-FFF2-40B4-BE49-F238E27FC236}">
                  <a16:creationId xmlns="" xmlns:a16="http://schemas.microsoft.com/office/drawing/2014/main" id="{C12D336E-BB99-4B0F-ABEB-FCAD8F540EEA}"/>
                </a:ext>
              </a:extLst>
            </p:cNvPr>
            <p:cNvSpPr txBox="1"/>
            <p:nvPr/>
          </p:nvSpPr>
          <p:spPr>
            <a:xfrm>
              <a:off x="2139196" y="3271046"/>
              <a:ext cx="871475" cy="332135"/>
            </a:xfrm>
            <a:prstGeom prst="rect">
              <a:avLst/>
            </a:prstGeom>
            <a:solidFill>
              <a:srgbClr val="FFC000"/>
            </a:solidFill>
          </p:spPr>
          <p:txBody>
            <a:bodyPr wrap="square" rtlCol="0">
              <a:spAutoFit/>
            </a:bodyPr>
            <a:lstStyle/>
            <a:p>
              <a:r>
                <a:rPr lang="ja-JP" altLang="en-US" dirty="0">
                  <a:solidFill>
                    <a:prstClr val="black"/>
                  </a:solidFill>
                </a:rPr>
                <a:t>中間層</a:t>
              </a:r>
            </a:p>
          </p:txBody>
        </p:sp>
        <p:sp>
          <p:nvSpPr>
            <p:cNvPr id="112" name="テキスト ボックス 111">
              <a:extLst>
                <a:ext uri="{FF2B5EF4-FFF2-40B4-BE49-F238E27FC236}">
                  <a16:creationId xmlns="" xmlns:a16="http://schemas.microsoft.com/office/drawing/2014/main" id="{4F413778-D448-4E1E-BABF-DF36EE0003A7}"/>
                </a:ext>
              </a:extLst>
            </p:cNvPr>
            <p:cNvSpPr txBox="1"/>
            <p:nvPr/>
          </p:nvSpPr>
          <p:spPr>
            <a:xfrm>
              <a:off x="1436811" y="4719460"/>
              <a:ext cx="871471" cy="369332"/>
            </a:xfrm>
            <a:prstGeom prst="rect">
              <a:avLst/>
            </a:prstGeom>
            <a:solidFill>
              <a:srgbClr val="FFD3EA"/>
            </a:solidFill>
          </p:spPr>
          <p:txBody>
            <a:bodyPr wrap="square" rtlCol="0">
              <a:spAutoFit/>
            </a:bodyPr>
            <a:lstStyle/>
            <a:p>
              <a:r>
                <a:rPr lang="ja-JP" altLang="en-US" dirty="0">
                  <a:solidFill>
                    <a:prstClr val="black"/>
                  </a:solidFill>
                </a:rPr>
                <a:t>出力層</a:t>
              </a:r>
            </a:p>
          </p:txBody>
        </p:sp>
        <p:cxnSp>
          <p:nvCxnSpPr>
            <p:cNvPr id="113" name="直線矢印コネクタ 112">
              <a:extLst>
                <a:ext uri="{FF2B5EF4-FFF2-40B4-BE49-F238E27FC236}">
                  <a16:creationId xmlns="" xmlns:a16="http://schemas.microsoft.com/office/drawing/2014/main" id="{FC2CEDF3-A771-4184-9DAF-DFDBC09FBBF9}"/>
                </a:ext>
              </a:extLst>
            </p:cNvPr>
            <p:cNvCxnSpPr>
              <a:cxnSpLocks/>
              <a:stCxn id="93" idx="2"/>
              <a:endCxn id="104" idx="0"/>
            </p:cNvCxnSpPr>
            <p:nvPr/>
          </p:nvCxnSpPr>
          <p:spPr>
            <a:xfrm flipH="1">
              <a:off x="1137570" y="2839435"/>
              <a:ext cx="740647" cy="4384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5" name="直線矢印コネクタ 114">
              <a:extLst>
                <a:ext uri="{FF2B5EF4-FFF2-40B4-BE49-F238E27FC236}">
                  <a16:creationId xmlns="" xmlns:a16="http://schemas.microsoft.com/office/drawing/2014/main" id="{D61BDDD9-4E1A-459D-9DF8-B9E64E200264}"/>
                </a:ext>
              </a:extLst>
            </p:cNvPr>
            <p:cNvCxnSpPr>
              <a:cxnSpLocks/>
              <a:stCxn id="106" idx="2"/>
              <a:endCxn id="119" idx="0"/>
            </p:cNvCxnSpPr>
            <p:nvPr/>
          </p:nvCxnSpPr>
          <p:spPr>
            <a:xfrm flipH="1">
              <a:off x="1877705" y="3603181"/>
              <a:ext cx="697229" cy="46445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7" name="直線矢印コネクタ 116">
              <a:extLst>
                <a:ext uri="{FF2B5EF4-FFF2-40B4-BE49-F238E27FC236}">
                  <a16:creationId xmlns="" xmlns:a16="http://schemas.microsoft.com/office/drawing/2014/main" id="{3A002F2E-60C9-4F40-81EA-2438001216D1}"/>
                </a:ext>
              </a:extLst>
            </p:cNvPr>
            <p:cNvCxnSpPr>
              <a:cxnSpLocks/>
              <a:stCxn id="93" idx="2"/>
              <a:endCxn id="106" idx="0"/>
            </p:cNvCxnSpPr>
            <p:nvPr/>
          </p:nvCxnSpPr>
          <p:spPr>
            <a:xfrm>
              <a:off x="1878217" y="2839435"/>
              <a:ext cx="696717" cy="43161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9" name="テキスト ボックス 118">
              <a:extLst>
                <a:ext uri="{FF2B5EF4-FFF2-40B4-BE49-F238E27FC236}">
                  <a16:creationId xmlns="" xmlns:a16="http://schemas.microsoft.com/office/drawing/2014/main" id="{0CED5014-F7B3-411B-9A51-0B987921C25E}"/>
                </a:ext>
              </a:extLst>
            </p:cNvPr>
            <p:cNvSpPr txBox="1"/>
            <p:nvPr/>
          </p:nvSpPr>
          <p:spPr>
            <a:xfrm>
              <a:off x="1441967" y="4067635"/>
              <a:ext cx="871475" cy="332135"/>
            </a:xfrm>
            <a:prstGeom prst="rect">
              <a:avLst/>
            </a:prstGeom>
            <a:solidFill>
              <a:srgbClr val="FFC000"/>
            </a:solidFill>
          </p:spPr>
          <p:txBody>
            <a:bodyPr wrap="square" rtlCol="0">
              <a:spAutoFit/>
            </a:bodyPr>
            <a:lstStyle/>
            <a:p>
              <a:r>
                <a:rPr lang="ja-JP" altLang="en-US" dirty="0">
                  <a:solidFill>
                    <a:prstClr val="black"/>
                  </a:solidFill>
                </a:rPr>
                <a:t>中間層</a:t>
              </a:r>
            </a:p>
          </p:txBody>
        </p:sp>
        <p:cxnSp>
          <p:nvCxnSpPr>
            <p:cNvPr id="131" name="直線矢印コネクタ 130">
              <a:extLst>
                <a:ext uri="{FF2B5EF4-FFF2-40B4-BE49-F238E27FC236}">
                  <a16:creationId xmlns="" xmlns:a16="http://schemas.microsoft.com/office/drawing/2014/main" id="{C37A9C35-18B5-4502-84D1-8F830CE61AD6}"/>
                </a:ext>
              </a:extLst>
            </p:cNvPr>
            <p:cNvCxnSpPr>
              <a:cxnSpLocks/>
              <a:stCxn id="119" idx="2"/>
              <a:endCxn id="112" idx="0"/>
            </p:cNvCxnSpPr>
            <p:nvPr/>
          </p:nvCxnSpPr>
          <p:spPr>
            <a:xfrm flipH="1">
              <a:off x="1872547" y="4399770"/>
              <a:ext cx="5158" cy="31968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6" name="グループ化 5"/>
          <p:cNvGrpSpPr/>
          <p:nvPr/>
        </p:nvGrpSpPr>
        <p:grpSpPr>
          <a:xfrm>
            <a:off x="5575221" y="4165786"/>
            <a:ext cx="3254758" cy="2614950"/>
            <a:chOff x="5205886" y="4077792"/>
            <a:chExt cx="3254758" cy="2614950"/>
          </a:xfrm>
        </p:grpSpPr>
        <p:grpSp>
          <p:nvGrpSpPr>
            <p:cNvPr id="83" name="グループ化 82">
              <a:extLst>
                <a:ext uri="{FF2B5EF4-FFF2-40B4-BE49-F238E27FC236}">
                  <a16:creationId xmlns="" xmlns:a16="http://schemas.microsoft.com/office/drawing/2014/main" id="{5D9F91EB-659B-4D22-A673-C8A0772F5CDB}"/>
                </a:ext>
              </a:extLst>
            </p:cNvPr>
            <p:cNvGrpSpPr/>
            <p:nvPr/>
          </p:nvGrpSpPr>
          <p:grpSpPr>
            <a:xfrm>
              <a:off x="5205886" y="4077792"/>
              <a:ext cx="3254758" cy="2614950"/>
              <a:chOff x="1648820" y="2261856"/>
              <a:chExt cx="3309465" cy="2907804"/>
            </a:xfrm>
          </p:grpSpPr>
          <p:sp>
            <p:nvSpPr>
              <p:cNvPr id="30" name="テキスト ボックス 29">
                <a:extLst>
                  <a:ext uri="{FF2B5EF4-FFF2-40B4-BE49-F238E27FC236}">
                    <a16:creationId xmlns="" xmlns:a16="http://schemas.microsoft.com/office/drawing/2014/main" id="{48F6885E-B992-4EE0-B5D0-6E70C822FADF}"/>
                  </a:ext>
                </a:extLst>
              </p:cNvPr>
              <p:cNvSpPr txBox="1"/>
              <p:nvPr/>
            </p:nvSpPr>
            <p:spPr>
              <a:xfrm>
                <a:off x="2831740" y="3523552"/>
                <a:ext cx="886123" cy="369332"/>
              </a:xfrm>
              <a:prstGeom prst="rect">
                <a:avLst/>
              </a:prstGeom>
              <a:solidFill>
                <a:srgbClr val="FFC000"/>
              </a:solidFill>
            </p:spPr>
            <p:txBody>
              <a:bodyPr wrap="square" rtlCol="0">
                <a:spAutoFit/>
              </a:bodyPr>
              <a:lstStyle/>
              <a:p>
                <a:r>
                  <a:rPr lang="ja-JP" altLang="en-US" dirty="0">
                    <a:solidFill>
                      <a:prstClr val="black"/>
                    </a:solidFill>
                  </a:rPr>
                  <a:t>中間層</a:t>
                </a:r>
              </a:p>
            </p:txBody>
          </p:sp>
          <p:cxnSp>
            <p:nvCxnSpPr>
              <p:cNvPr id="31" name="直線矢印コネクタ 30">
                <a:extLst>
                  <a:ext uri="{FF2B5EF4-FFF2-40B4-BE49-F238E27FC236}">
                    <a16:creationId xmlns="" xmlns:a16="http://schemas.microsoft.com/office/drawing/2014/main" id="{418D3C8A-3475-4A95-A2A4-022D254D8084}"/>
                  </a:ext>
                </a:extLst>
              </p:cNvPr>
              <p:cNvCxnSpPr>
                <a:cxnSpLocks/>
                <a:stCxn id="30" idx="2"/>
                <a:endCxn id="44" idx="0"/>
              </p:cNvCxnSpPr>
              <p:nvPr/>
            </p:nvCxnSpPr>
            <p:spPr>
              <a:xfrm>
                <a:off x="3274802" y="3892884"/>
                <a:ext cx="14202" cy="8660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線矢印コネクタ 32">
                <a:extLst>
                  <a:ext uri="{FF2B5EF4-FFF2-40B4-BE49-F238E27FC236}">
                    <a16:creationId xmlns="" xmlns:a16="http://schemas.microsoft.com/office/drawing/2014/main" id="{AF7D98D8-486A-44D0-B8AD-864737EC0298}"/>
                  </a:ext>
                </a:extLst>
              </p:cNvPr>
              <p:cNvCxnSpPr>
                <a:cxnSpLocks/>
                <a:stCxn id="34" idx="2"/>
                <a:endCxn id="30" idx="0"/>
              </p:cNvCxnSpPr>
              <p:nvPr/>
            </p:nvCxnSpPr>
            <p:spPr>
              <a:xfrm flipH="1">
                <a:off x="3274802" y="2631188"/>
                <a:ext cx="3646" cy="8923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4" name="テキスト ボックス 33">
                <a:extLst>
                  <a:ext uri="{FF2B5EF4-FFF2-40B4-BE49-F238E27FC236}">
                    <a16:creationId xmlns="" xmlns:a16="http://schemas.microsoft.com/office/drawing/2014/main" id="{EBBA414A-C998-4B99-AE4F-A74971513A80}"/>
                  </a:ext>
                </a:extLst>
              </p:cNvPr>
              <p:cNvSpPr txBox="1"/>
              <p:nvPr/>
            </p:nvSpPr>
            <p:spPr>
              <a:xfrm>
                <a:off x="2835387" y="2261856"/>
                <a:ext cx="886122" cy="369332"/>
              </a:xfrm>
              <a:prstGeom prst="rect">
                <a:avLst/>
              </a:prstGeom>
              <a:solidFill>
                <a:schemeClr val="accent1">
                  <a:lumMod val="40000"/>
                  <a:lumOff val="60000"/>
                </a:schemeClr>
              </a:solidFill>
            </p:spPr>
            <p:txBody>
              <a:bodyPr wrap="square" rtlCol="0">
                <a:spAutoFit/>
              </a:bodyPr>
              <a:lstStyle/>
              <a:p>
                <a:r>
                  <a:rPr lang="ja-JP" altLang="en-US" dirty="0">
                    <a:solidFill>
                      <a:prstClr val="black"/>
                    </a:solidFill>
                  </a:rPr>
                  <a:t>入力層</a:t>
                </a:r>
              </a:p>
            </p:txBody>
          </p:sp>
          <p:cxnSp>
            <p:nvCxnSpPr>
              <p:cNvPr id="43" name="直線矢印コネクタ 42">
                <a:extLst>
                  <a:ext uri="{FF2B5EF4-FFF2-40B4-BE49-F238E27FC236}">
                    <a16:creationId xmlns="" xmlns:a16="http://schemas.microsoft.com/office/drawing/2014/main" id="{0A8CFEE1-0EC6-4200-A817-7A0113B659E2}"/>
                  </a:ext>
                </a:extLst>
              </p:cNvPr>
              <p:cNvCxnSpPr>
                <a:cxnSpLocks/>
                <a:endCxn id="45" idx="0"/>
              </p:cNvCxnSpPr>
              <p:nvPr/>
            </p:nvCxnSpPr>
            <p:spPr>
              <a:xfrm flipH="1">
                <a:off x="2091882" y="2616670"/>
                <a:ext cx="1058761" cy="90233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テキスト ボックス 43">
                <a:extLst>
                  <a:ext uri="{FF2B5EF4-FFF2-40B4-BE49-F238E27FC236}">
                    <a16:creationId xmlns="" xmlns:a16="http://schemas.microsoft.com/office/drawing/2014/main" id="{D680480F-5514-416C-893C-D979F8D2ABDD}"/>
                  </a:ext>
                </a:extLst>
              </p:cNvPr>
              <p:cNvSpPr txBox="1"/>
              <p:nvPr/>
            </p:nvSpPr>
            <p:spPr>
              <a:xfrm>
                <a:off x="2845944" y="4758966"/>
                <a:ext cx="886119" cy="410694"/>
              </a:xfrm>
              <a:prstGeom prst="rect">
                <a:avLst/>
              </a:prstGeom>
              <a:solidFill>
                <a:srgbClr val="FFD3EA"/>
              </a:solidFill>
            </p:spPr>
            <p:txBody>
              <a:bodyPr wrap="square" rtlCol="0">
                <a:spAutoFit/>
              </a:bodyPr>
              <a:lstStyle/>
              <a:p>
                <a:r>
                  <a:rPr lang="ja-JP" altLang="en-US" dirty="0">
                    <a:solidFill>
                      <a:prstClr val="black"/>
                    </a:solidFill>
                  </a:rPr>
                  <a:t>出力層</a:t>
                </a:r>
              </a:p>
            </p:txBody>
          </p:sp>
          <p:sp>
            <p:nvSpPr>
              <p:cNvPr id="45" name="テキスト ボックス 44">
                <a:extLst>
                  <a:ext uri="{FF2B5EF4-FFF2-40B4-BE49-F238E27FC236}">
                    <a16:creationId xmlns="" xmlns:a16="http://schemas.microsoft.com/office/drawing/2014/main" id="{385B0E02-D0A8-4D1F-9C73-B4F6B6CF7854}"/>
                  </a:ext>
                </a:extLst>
              </p:cNvPr>
              <p:cNvSpPr txBox="1"/>
              <p:nvPr/>
            </p:nvSpPr>
            <p:spPr>
              <a:xfrm>
                <a:off x="1648820" y="3519002"/>
                <a:ext cx="886123" cy="369332"/>
              </a:xfrm>
              <a:prstGeom prst="rect">
                <a:avLst/>
              </a:prstGeom>
              <a:solidFill>
                <a:srgbClr val="FFC000"/>
              </a:solidFill>
            </p:spPr>
            <p:txBody>
              <a:bodyPr wrap="square" rtlCol="0">
                <a:spAutoFit/>
              </a:bodyPr>
              <a:lstStyle/>
              <a:p>
                <a:r>
                  <a:rPr lang="ja-JP" altLang="en-US" dirty="0">
                    <a:solidFill>
                      <a:prstClr val="black"/>
                    </a:solidFill>
                  </a:rPr>
                  <a:t>中間層</a:t>
                </a:r>
              </a:p>
            </p:txBody>
          </p:sp>
          <p:sp>
            <p:nvSpPr>
              <p:cNvPr id="46" name="テキスト ボックス 45">
                <a:extLst>
                  <a:ext uri="{FF2B5EF4-FFF2-40B4-BE49-F238E27FC236}">
                    <a16:creationId xmlns="" xmlns:a16="http://schemas.microsoft.com/office/drawing/2014/main" id="{9692D3D4-BAA8-409F-BB83-64B1611EF036}"/>
                  </a:ext>
                </a:extLst>
              </p:cNvPr>
              <p:cNvSpPr txBox="1"/>
              <p:nvPr/>
            </p:nvSpPr>
            <p:spPr>
              <a:xfrm>
                <a:off x="4072162" y="3518535"/>
                <a:ext cx="886123" cy="369332"/>
              </a:xfrm>
              <a:prstGeom prst="rect">
                <a:avLst/>
              </a:prstGeom>
              <a:solidFill>
                <a:srgbClr val="FFC000"/>
              </a:solidFill>
            </p:spPr>
            <p:txBody>
              <a:bodyPr wrap="square" rtlCol="0">
                <a:spAutoFit/>
              </a:bodyPr>
              <a:lstStyle/>
              <a:p>
                <a:r>
                  <a:rPr lang="ja-JP" altLang="en-US" dirty="0">
                    <a:solidFill>
                      <a:prstClr val="black"/>
                    </a:solidFill>
                  </a:rPr>
                  <a:t>中間層</a:t>
                </a:r>
              </a:p>
            </p:txBody>
          </p:sp>
          <p:sp>
            <p:nvSpPr>
              <p:cNvPr id="63" name="矢印: 下カーブ 62">
                <a:extLst>
                  <a:ext uri="{FF2B5EF4-FFF2-40B4-BE49-F238E27FC236}">
                    <a16:creationId xmlns="" xmlns:a16="http://schemas.microsoft.com/office/drawing/2014/main" id="{5CC89803-CCAE-4446-B906-3A6701B7A6EB}"/>
                  </a:ext>
                </a:extLst>
              </p:cNvPr>
              <p:cNvSpPr/>
              <p:nvPr/>
            </p:nvSpPr>
            <p:spPr>
              <a:xfrm>
                <a:off x="2248590" y="3288786"/>
                <a:ext cx="987999" cy="2249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64" name="矢印: 下カーブ 63">
                <a:extLst>
                  <a:ext uri="{FF2B5EF4-FFF2-40B4-BE49-F238E27FC236}">
                    <a16:creationId xmlns="" xmlns:a16="http://schemas.microsoft.com/office/drawing/2014/main" id="{33A3B043-4C6B-4B00-B732-02DEA6E24BBB}"/>
                  </a:ext>
                </a:extLst>
              </p:cNvPr>
              <p:cNvSpPr/>
              <p:nvPr/>
            </p:nvSpPr>
            <p:spPr>
              <a:xfrm rot="10800000" flipV="1">
                <a:off x="3350147" y="3312231"/>
                <a:ext cx="992966" cy="2249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cxnSp>
            <p:nvCxnSpPr>
              <p:cNvPr id="69" name="直線矢印コネクタ 68">
                <a:extLst>
                  <a:ext uri="{FF2B5EF4-FFF2-40B4-BE49-F238E27FC236}">
                    <a16:creationId xmlns="" xmlns:a16="http://schemas.microsoft.com/office/drawing/2014/main" id="{145D8E86-52FB-4FAD-93E9-2A7179453350}"/>
                  </a:ext>
                </a:extLst>
              </p:cNvPr>
              <p:cNvCxnSpPr>
                <a:cxnSpLocks/>
                <a:endCxn id="46" idx="0"/>
              </p:cNvCxnSpPr>
              <p:nvPr/>
            </p:nvCxnSpPr>
            <p:spPr>
              <a:xfrm>
                <a:off x="3402607" y="2616670"/>
                <a:ext cx="1112617" cy="90186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矢印: 下カーブ 72">
                <a:extLst>
                  <a:ext uri="{FF2B5EF4-FFF2-40B4-BE49-F238E27FC236}">
                    <a16:creationId xmlns="" xmlns:a16="http://schemas.microsoft.com/office/drawing/2014/main" id="{0DEADF35-4BD6-4191-927A-A9A30E1FCCBC}"/>
                  </a:ext>
                </a:extLst>
              </p:cNvPr>
              <p:cNvSpPr/>
              <p:nvPr/>
            </p:nvSpPr>
            <p:spPr>
              <a:xfrm rot="16200000" flipV="1">
                <a:off x="3022959" y="4238599"/>
                <a:ext cx="926439" cy="224975"/>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80" name="矢印: 下カーブ 79">
                <a:extLst>
                  <a:ext uri="{FF2B5EF4-FFF2-40B4-BE49-F238E27FC236}">
                    <a16:creationId xmlns="" xmlns:a16="http://schemas.microsoft.com/office/drawing/2014/main" id="{0F79A246-E62A-4B96-8646-F99C30979860}"/>
                  </a:ext>
                </a:extLst>
              </p:cNvPr>
              <p:cNvSpPr/>
              <p:nvPr/>
            </p:nvSpPr>
            <p:spPr>
              <a:xfrm flipV="1">
                <a:off x="2243718" y="3913304"/>
                <a:ext cx="2153415" cy="224976"/>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82" name="矢印: 下カーブ 81">
                <a:extLst>
                  <a:ext uri="{FF2B5EF4-FFF2-40B4-BE49-F238E27FC236}">
                    <a16:creationId xmlns="" xmlns:a16="http://schemas.microsoft.com/office/drawing/2014/main" id="{0E610660-AE9A-4101-8EFE-039A6F2B60DA}"/>
                  </a:ext>
                </a:extLst>
              </p:cNvPr>
              <p:cNvSpPr/>
              <p:nvPr/>
            </p:nvSpPr>
            <p:spPr>
              <a:xfrm rot="13175417">
                <a:off x="1664798" y="4305441"/>
                <a:ext cx="1258548" cy="22974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grpSp>
        <p:sp>
          <p:nvSpPr>
            <p:cNvPr id="135" name="矢印: U ターン 134">
              <a:extLst>
                <a:ext uri="{FF2B5EF4-FFF2-40B4-BE49-F238E27FC236}">
                  <a16:creationId xmlns="" xmlns:a16="http://schemas.microsoft.com/office/drawing/2014/main" id="{77E79BF7-7951-4F4D-B793-31327FBB7B7C}"/>
                </a:ext>
              </a:extLst>
            </p:cNvPr>
            <p:cNvSpPr/>
            <p:nvPr/>
          </p:nvSpPr>
          <p:spPr>
            <a:xfrm>
              <a:off x="5209818" y="4932701"/>
              <a:ext cx="347280" cy="291997"/>
            </a:xfrm>
            <a:prstGeom prst="uturnArrow">
              <a:avLst>
                <a:gd name="adj1" fmla="val 6264"/>
                <a:gd name="adj2" fmla="val 25000"/>
                <a:gd name="adj3" fmla="val 22324"/>
                <a:gd name="adj4" fmla="val 53216"/>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gr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93</a:t>
            </a:fld>
            <a:endParaRPr lang="ja-JP" altLang="en-US">
              <a:solidFill>
                <a:prstClr val="white"/>
              </a:solidFill>
            </a:endParaRPr>
          </a:p>
        </p:txBody>
      </p:sp>
    </p:spTree>
    <p:extLst>
      <p:ext uri="{BB962C8B-B14F-4D97-AF65-F5344CB8AC3E}">
        <p14:creationId xmlns:p14="http://schemas.microsoft.com/office/powerpoint/2010/main" val="1267904209"/>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lstStyle/>
          <a:p>
            <a:r>
              <a:rPr kumimoji="1" lang="ja-JP" altLang="en-US" dirty="0">
                <a:solidFill>
                  <a:schemeClr val="bg1"/>
                </a:solidFill>
              </a:rPr>
              <a:t>再帰型ニューラルネット</a:t>
            </a:r>
            <a:r>
              <a:rPr kumimoji="1" lang="en-US" altLang="ja-JP" dirty="0">
                <a:solidFill>
                  <a:schemeClr val="bg1"/>
                </a:solidFill>
              </a:rPr>
              <a:t>(RNN)</a:t>
            </a:r>
            <a:endParaRPr kumimoji="1" lang="ja-JP" altLang="en-US" dirty="0">
              <a:solidFill>
                <a:schemeClr val="bg1"/>
              </a:solidFill>
            </a:endParaRPr>
          </a:p>
        </p:txBody>
      </p:sp>
      <p:sp>
        <p:nvSpPr>
          <p:cNvPr id="6" name="テキスト ボックス 5">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ja-JP" altLang="en-US" sz="1400" dirty="0">
                <a:solidFill>
                  <a:prstClr val="white"/>
                </a:solidFill>
              </a:rPr>
              <a:t> </a:t>
            </a:r>
            <a:r>
              <a:rPr lang="en-US" altLang="ja-JP" sz="1400" dirty="0" smtClean="0">
                <a:solidFill>
                  <a:prstClr val="white"/>
                </a:solidFill>
              </a:rPr>
              <a:t>RNN</a:t>
            </a:r>
            <a:endParaRPr lang="ja-JP" altLang="en-US" sz="1400" dirty="0">
              <a:solidFill>
                <a:prstClr val="white"/>
              </a:solidFill>
            </a:endParaRPr>
          </a:p>
        </p:txBody>
      </p:sp>
      <mc:AlternateContent xmlns:mc="http://schemas.openxmlformats.org/markup-compatibility/2006" xmlns:a14="http://schemas.microsoft.com/office/drawing/2010/main">
        <mc:Choice Requires="a14">
          <p:sp>
            <p:nvSpPr>
              <p:cNvPr id="10" name="テキスト ボックス 9">
                <a:extLst>
                  <a:ext uri="{FF2B5EF4-FFF2-40B4-BE49-F238E27FC236}">
                    <a16:creationId xmlns="" xmlns:a16="http://schemas.microsoft.com/office/drawing/2014/main" id="{CB17AC32-FA24-4CED-91E7-80567029A1F1}"/>
                  </a:ext>
                </a:extLst>
              </p:cNvPr>
              <p:cNvSpPr txBox="1"/>
              <p:nvPr/>
            </p:nvSpPr>
            <p:spPr>
              <a:xfrm>
                <a:off x="410080" y="2203189"/>
                <a:ext cx="5769207" cy="31777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𝒖</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𝑾</m:t>
                          </m:r>
                        </m:e>
                        <m:sup>
                          <m:r>
                            <a:rPr lang="en-US" altLang="ja-JP" sz="2000" i="1" smtClean="0">
                              <a:solidFill>
                                <a:prstClr val="black"/>
                              </a:solidFill>
                              <a:latin typeface="Cambria Math" panose="02040503050406030204" pitchFamily="18" charset="0"/>
                            </a:rPr>
                            <m:t>𝑖𝑛</m:t>
                          </m:r>
                        </m:sup>
                      </m:sSup>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𝒙</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r>
                        <a:rPr lang="en-US" altLang="ja-JP" sz="2000" b="1" i="1" smtClean="0">
                          <a:solidFill>
                            <a:prstClr val="black"/>
                          </a:solidFill>
                          <a:latin typeface="Cambria Math" panose="02040503050406030204" pitchFamily="18" charset="0"/>
                        </a:rPr>
                        <m:t>𝑾</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𝒛</m:t>
                          </m:r>
                        </m:e>
                        <m:sup>
                          <m:r>
                            <a:rPr lang="en-US" altLang="ja-JP" sz="2000" i="1" smtClean="0">
                              <a:solidFill>
                                <a:prstClr val="black"/>
                              </a:solidFill>
                              <a:latin typeface="Cambria Math" panose="02040503050406030204" pitchFamily="18" charset="0"/>
                            </a:rPr>
                            <m:t>𝑡</m:t>
                          </m:r>
                          <m:r>
                            <a:rPr lang="en-US" altLang="ja-JP" sz="2000" i="1" smtClean="0">
                              <a:solidFill>
                                <a:prstClr val="black"/>
                              </a:solidFill>
                              <a:latin typeface="Cambria Math" panose="02040503050406030204" pitchFamily="18" charset="0"/>
                            </a:rPr>
                            <m:t>−1</m:t>
                          </m:r>
                        </m:sup>
                      </m:sSup>
                      <m:r>
                        <a:rPr lang="en-US" altLang="ja-JP" sz="2000" i="1" smtClean="0">
                          <a:solidFill>
                            <a:prstClr val="black"/>
                          </a:solidFill>
                          <a:latin typeface="Cambria Math" panose="02040503050406030204" pitchFamily="18" charset="0"/>
                        </a:rPr>
                        <m:t>+</m:t>
                      </m:r>
                      <m:acc>
                        <m:accPr>
                          <m:chr m:val="̃"/>
                          <m:ctrlPr>
                            <a:rPr lang="en-US" altLang="ja-JP" sz="2000" b="1" i="1" smtClean="0">
                              <a:solidFill>
                                <a:prstClr val="black"/>
                              </a:solidFill>
                              <a:latin typeface="Cambria Math" panose="02040503050406030204" pitchFamily="18" charset="0"/>
                            </a:rPr>
                          </m:ctrlPr>
                        </m:accPr>
                        <m:e>
                          <m:r>
                            <a:rPr lang="en-US" altLang="ja-JP" sz="2000" b="1" i="1" smtClean="0">
                              <a:solidFill>
                                <a:prstClr val="black"/>
                              </a:solidFill>
                              <a:latin typeface="Cambria Math" panose="02040503050406030204" pitchFamily="18" charset="0"/>
                            </a:rPr>
                            <m:t>𝑾</m:t>
                          </m:r>
                        </m:e>
                      </m:acc>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𝒛</m:t>
                          </m:r>
                        </m:e>
                        <m:sup>
                          <m:r>
                            <a:rPr lang="en-US" altLang="ja-JP" sz="2000" i="1" smtClean="0">
                              <a:solidFill>
                                <a:prstClr val="black"/>
                              </a:solidFill>
                              <a:latin typeface="Cambria Math" panose="02040503050406030204" pitchFamily="18" charset="0"/>
                            </a:rPr>
                            <m:t>𝑡</m:t>
                          </m:r>
                          <m:r>
                            <a:rPr lang="en-US" altLang="ja-JP" sz="2000" i="1" smtClean="0">
                              <a:solidFill>
                                <a:prstClr val="black"/>
                              </a:solidFill>
                              <a:latin typeface="Cambria Math" panose="02040503050406030204" pitchFamily="18" charset="0"/>
                            </a:rPr>
                            <m:t>−1,</m:t>
                          </m:r>
                          <m:r>
                            <a:rPr lang="en-US" altLang="ja-JP" sz="2000" i="1" smtClean="0">
                              <a:solidFill>
                                <a:prstClr val="black"/>
                              </a:solidFill>
                              <a:latin typeface="Cambria Math" panose="02040503050406030204" pitchFamily="18" charset="0"/>
                            </a:rPr>
                            <m:t>𝑜𝑢𝑡</m:t>
                          </m:r>
                        </m:sup>
                      </m:sSup>
                      <m:r>
                        <a:rPr lang="en-US" altLang="ja-JP" sz="2000" i="1" smtClean="0">
                          <a:solidFill>
                            <a:prstClr val="black"/>
                          </a:solidFill>
                          <a:latin typeface="Cambria Math" panose="02040503050406030204" pitchFamily="18" charset="0"/>
                        </a:rPr>
                        <m:t>,      </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𝒛</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𝑓</m:t>
                      </m:r>
                      <m:r>
                        <a:rPr lang="en-US" altLang="ja-JP" sz="2000" i="1" smtClean="0">
                          <a:solidFill>
                            <a:prstClr val="black"/>
                          </a:solidFill>
                          <a:latin typeface="Cambria Math" panose="02040503050406030204" pitchFamily="18" charset="0"/>
                        </a:rPr>
                        <m:t>(</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𝒖</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10" name="テキスト ボックス 9">
                <a:extLst>
                  <a:ext uri="{FF2B5EF4-FFF2-40B4-BE49-F238E27FC236}">
                    <a16:creationId xmlns="" xmlns:a16="http://schemas.microsoft.com/office/drawing/2014/main" xmlns:a14="http://schemas.microsoft.com/office/drawing/2010/main" id="{CB17AC32-FA24-4CED-91E7-80567029A1F1}"/>
                  </a:ext>
                </a:extLst>
              </p:cNvPr>
              <p:cNvSpPr txBox="1">
                <a:spLocks noRot="1" noChangeAspect="1" noMove="1" noResize="1" noEditPoints="1" noAdjustHandles="1" noChangeArrowheads="1" noChangeShapeType="1" noTextEdit="1"/>
              </p:cNvSpPr>
              <p:nvPr/>
            </p:nvSpPr>
            <p:spPr>
              <a:xfrm>
                <a:off x="410080" y="2203189"/>
                <a:ext cx="5769207" cy="317779"/>
              </a:xfrm>
              <a:prstGeom prst="rect">
                <a:avLst/>
              </a:prstGeom>
              <a:blipFill rotWithShape="0">
                <a:blip r:embed="rId2"/>
                <a:stretch>
                  <a:fillRect l="-106" t="-18868" r="-1056" b="-33962"/>
                </a:stretch>
              </a:blipFill>
            </p:spPr>
            <p:txBody>
              <a:bodyPr/>
              <a:lstStyle/>
              <a:p>
                <a:r>
                  <a:rPr lang="ja-JP" altLang="en-US">
                    <a:noFill/>
                  </a:rPr>
                  <a:t> </a:t>
                </a:r>
              </a:p>
            </p:txBody>
          </p:sp>
        </mc:Fallback>
      </mc:AlternateContent>
      <p:sp>
        <p:nvSpPr>
          <p:cNvPr id="11" name="テキスト ボックス 10">
            <a:extLst>
              <a:ext uri="{FF2B5EF4-FFF2-40B4-BE49-F238E27FC236}">
                <a16:creationId xmlns="" xmlns:a16="http://schemas.microsoft.com/office/drawing/2014/main" id="{4DAA6682-02C9-499B-86D9-D02F8A357E07}"/>
              </a:ext>
            </a:extLst>
          </p:cNvPr>
          <p:cNvSpPr txBox="1"/>
          <p:nvPr/>
        </p:nvSpPr>
        <p:spPr>
          <a:xfrm>
            <a:off x="101861" y="1833857"/>
            <a:ext cx="3695801" cy="369332"/>
          </a:xfrm>
          <a:prstGeom prst="rect">
            <a:avLst/>
          </a:prstGeom>
          <a:noFill/>
        </p:spPr>
        <p:txBody>
          <a:bodyPr wrap="square" rtlCol="0">
            <a:spAutoFit/>
          </a:bodyPr>
          <a:lstStyle/>
          <a:p>
            <a:r>
              <a:rPr lang="ja-JP" altLang="en-US" dirty="0">
                <a:solidFill>
                  <a:prstClr val="black"/>
                </a:solidFill>
              </a:rPr>
              <a:t>●</a:t>
            </a:r>
            <a:r>
              <a:rPr lang="en-US" altLang="ja-JP" dirty="0">
                <a:solidFill>
                  <a:prstClr val="black"/>
                </a:solidFill>
              </a:rPr>
              <a:t>RNN</a:t>
            </a:r>
            <a:r>
              <a:rPr lang="ja-JP" altLang="en-US" dirty="0">
                <a:solidFill>
                  <a:prstClr val="black"/>
                </a:solidFill>
              </a:rPr>
              <a:t>の伝播</a:t>
            </a:r>
            <a:r>
              <a:rPr lang="en-US" altLang="ja-JP" dirty="0">
                <a:solidFill>
                  <a:prstClr val="black"/>
                </a:solidFill>
              </a:rPr>
              <a:t>(</a:t>
            </a:r>
            <a:r>
              <a:rPr lang="ja-JP" altLang="en-US" dirty="0">
                <a:solidFill>
                  <a:prstClr val="black"/>
                </a:solidFill>
              </a:rPr>
              <a:t>入力層・中間層</a:t>
            </a:r>
            <a:r>
              <a:rPr lang="en-US" altLang="ja-JP" dirty="0">
                <a:solidFill>
                  <a:prstClr val="black"/>
                </a:solidFill>
              </a:rPr>
              <a:t>)</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12" name="正方形/長方形 11">
                <a:extLst>
                  <a:ext uri="{FF2B5EF4-FFF2-40B4-BE49-F238E27FC236}">
                    <a16:creationId xmlns="" xmlns:a16="http://schemas.microsoft.com/office/drawing/2014/main" id="{32A0E887-8E3A-4494-8485-0121D9B191DB}"/>
                  </a:ext>
                </a:extLst>
              </p:cNvPr>
              <p:cNvSpPr/>
              <p:nvPr/>
            </p:nvSpPr>
            <p:spPr>
              <a:xfrm>
                <a:off x="4572000" y="3524593"/>
                <a:ext cx="4400564" cy="1771575"/>
              </a:xfrm>
              <a:prstGeom prst="rect">
                <a:avLst/>
              </a:prstGeom>
            </p:spPr>
            <p:txBody>
              <a:bodyPr wrap="none">
                <a:spAutoFit/>
              </a:bodyPr>
              <a:lstStyle/>
              <a:p>
                <a14:m>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𝒙</m:t>
                        </m:r>
                      </m:e>
                      <m:sup>
                        <m:r>
                          <a:rPr lang="en-US" altLang="ja-JP" i="1">
                            <a:solidFill>
                              <a:prstClr val="black"/>
                            </a:solidFill>
                            <a:latin typeface="Cambria Math" panose="02040503050406030204" pitchFamily="18" charset="0"/>
                          </a:rPr>
                          <m:t>𝑡</m:t>
                        </m:r>
                      </m:sup>
                    </m:sSup>
                  </m:oMath>
                </a14:m>
                <a:r>
                  <a:rPr lang="en-US" altLang="ja-JP" dirty="0">
                    <a:solidFill>
                      <a:prstClr val="black"/>
                    </a:solidFill>
                    <a:latin typeface="Cambria Math" panose="02040503050406030204" pitchFamily="18" charset="0"/>
                  </a:rPr>
                  <a:t>:</a:t>
                </a:r>
                <a:r>
                  <a:rPr lang="ja-JP" altLang="en-US" dirty="0">
                    <a:solidFill>
                      <a:prstClr val="black"/>
                    </a:solidFill>
                    <a:latin typeface="Cambria Math" panose="02040503050406030204" pitchFamily="18" charset="0"/>
                  </a:rPr>
                  <a:t>時刻</a:t>
                </a:r>
                <a:r>
                  <a:rPr lang="en-US" altLang="ja-JP" dirty="0">
                    <a:solidFill>
                      <a:prstClr val="black"/>
                    </a:solidFill>
                    <a:latin typeface="Cambria Math" panose="02040503050406030204" pitchFamily="18" charset="0"/>
                  </a:rPr>
                  <a:t>t</a:t>
                </a:r>
                <a:r>
                  <a:rPr lang="ja-JP" altLang="en-US" dirty="0" err="1">
                    <a:solidFill>
                      <a:prstClr val="black"/>
                    </a:solidFill>
                    <a:latin typeface="Cambria Math" panose="02040503050406030204" pitchFamily="18" charset="0"/>
                  </a:rPr>
                  <a:t>での</a:t>
                </a:r>
                <a:r>
                  <a:rPr lang="ja-JP" altLang="en-US" dirty="0">
                    <a:solidFill>
                      <a:prstClr val="black"/>
                    </a:solidFill>
                    <a:latin typeface="Cambria Math" panose="02040503050406030204" pitchFamily="18" charset="0"/>
                  </a:rPr>
                  <a:t>入力</a:t>
                </a:r>
                <a:r>
                  <a:rPr lang="en-US" altLang="ja-JP" dirty="0">
                    <a:solidFill>
                      <a:prstClr val="black"/>
                    </a:solidFill>
                    <a:latin typeface="Cambria Math" panose="02040503050406030204" pitchFamily="18" charset="0"/>
                  </a:rPr>
                  <a:t>(</a:t>
                </a:r>
                <a:r>
                  <a:rPr lang="ja-JP" altLang="en-US" dirty="0">
                    <a:solidFill>
                      <a:prstClr val="black"/>
                    </a:solidFill>
                    <a:latin typeface="Cambria Math" panose="02040503050406030204" pitchFamily="18" charset="0"/>
                  </a:rPr>
                  <a:t>入力層の出力</a:t>
                </a:r>
                <a:r>
                  <a:rPr lang="en-US" altLang="ja-JP" dirty="0">
                    <a:solidFill>
                      <a:prstClr val="black"/>
                    </a:solidFill>
                    <a:latin typeface="Cambria Math" panose="02040503050406030204" pitchFamily="18" charset="0"/>
                  </a:rPr>
                  <a:t>)</a:t>
                </a:r>
              </a:p>
              <a:p>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𝒖</m:t>
                        </m:r>
                      </m:e>
                      <m:sup>
                        <m:r>
                          <a:rPr lang="en-US" altLang="ja-JP" i="1">
                            <a:solidFill>
                              <a:prstClr val="black"/>
                            </a:solidFill>
                            <a:latin typeface="Cambria Math" panose="02040503050406030204" pitchFamily="18" charset="0"/>
                          </a:rPr>
                          <m:t>𝑡</m:t>
                        </m:r>
                      </m:sup>
                    </m:sSup>
                  </m:oMath>
                </a14:m>
                <a:r>
                  <a:rPr lang="en-US" altLang="ja-JP" dirty="0">
                    <a:solidFill>
                      <a:prstClr val="black"/>
                    </a:solidFill>
                  </a:rPr>
                  <a:t>:</a:t>
                </a:r>
                <a:r>
                  <a:rPr lang="ja-JP" altLang="en-US" dirty="0">
                    <a:solidFill>
                      <a:prstClr val="black"/>
                    </a:solidFill>
                  </a:rPr>
                  <a:t>中間層のユニット入力</a:t>
                </a:r>
                <a:endParaRPr lang="en-US" altLang="ja-JP" dirty="0">
                  <a:solidFill>
                    <a:prstClr val="black"/>
                  </a:solidFill>
                </a:endParaRPr>
              </a:p>
              <a:p>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𝒛</m:t>
                        </m:r>
                      </m:e>
                      <m:sup>
                        <m:r>
                          <a:rPr lang="en-US" altLang="ja-JP" i="1">
                            <a:solidFill>
                              <a:prstClr val="black"/>
                            </a:solidFill>
                            <a:latin typeface="Cambria Math" panose="02040503050406030204" pitchFamily="18" charset="0"/>
                          </a:rPr>
                          <m:t>𝑡</m:t>
                        </m:r>
                      </m:sup>
                    </m:sSup>
                  </m:oMath>
                </a14:m>
                <a:r>
                  <a:rPr lang="en-US" altLang="ja-JP" dirty="0">
                    <a:solidFill>
                      <a:prstClr val="black"/>
                    </a:solidFill>
                  </a:rPr>
                  <a:t>:</a:t>
                </a:r>
                <a:r>
                  <a:rPr lang="ja-JP" altLang="en-US" dirty="0">
                    <a:solidFill>
                      <a:prstClr val="black"/>
                    </a:solidFill>
                  </a:rPr>
                  <a:t>中間層のユニット出力</a:t>
                </a:r>
                <a:endParaRPr lang="en-US" altLang="ja-JP" dirty="0">
                  <a:solidFill>
                    <a:prstClr val="black"/>
                  </a:solidFill>
                </a:endParaRPr>
              </a:p>
              <a:p>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𝑾</m:t>
                        </m:r>
                      </m:e>
                      <m:sup>
                        <m:r>
                          <a:rPr lang="en-US" altLang="ja-JP" i="1">
                            <a:solidFill>
                              <a:prstClr val="black"/>
                            </a:solidFill>
                            <a:latin typeface="Cambria Math" panose="02040503050406030204" pitchFamily="18" charset="0"/>
                          </a:rPr>
                          <m:t>𝑖𝑛</m:t>
                        </m:r>
                      </m:sup>
                    </m:sSup>
                  </m:oMath>
                </a14:m>
                <a:r>
                  <a:rPr lang="en-US" altLang="ja-JP" dirty="0">
                    <a:solidFill>
                      <a:prstClr val="black"/>
                    </a:solidFill>
                  </a:rPr>
                  <a:t>:</a:t>
                </a:r>
                <a:r>
                  <a:rPr lang="ja-JP" altLang="en-US" dirty="0">
                    <a:solidFill>
                      <a:prstClr val="black"/>
                    </a:solidFill>
                  </a:rPr>
                  <a:t>入力層・中間層の帰還経路の重み</a:t>
                </a:r>
                <a:endParaRPr lang="en-US" altLang="ja-JP" dirty="0">
                  <a:solidFill>
                    <a:prstClr val="black"/>
                  </a:solidFill>
                </a:endParaRPr>
              </a:p>
              <a:p>
                <a14:m>
                  <m:oMath xmlns:m="http://schemas.openxmlformats.org/officeDocument/2006/math">
                    <m:r>
                      <a:rPr lang="en-US" altLang="ja-JP" b="1" i="1">
                        <a:solidFill>
                          <a:prstClr val="black"/>
                        </a:solidFill>
                        <a:latin typeface="Cambria Math" panose="02040503050406030204" pitchFamily="18" charset="0"/>
                      </a:rPr>
                      <m:t>𝑾</m:t>
                    </m:r>
                  </m:oMath>
                </a14:m>
                <a:r>
                  <a:rPr lang="en-US" altLang="ja-JP" dirty="0">
                    <a:solidFill>
                      <a:prstClr val="black"/>
                    </a:solidFill>
                  </a:rPr>
                  <a:t>:</a:t>
                </a:r>
                <a:r>
                  <a:rPr lang="ja-JP" altLang="en-US" dirty="0">
                    <a:solidFill>
                      <a:prstClr val="black"/>
                    </a:solidFill>
                  </a:rPr>
                  <a:t>中間層間の帰還経路の重み</a:t>
                </a:r>
                <a:endParaRPr lang="en-US" altLang="ja-JP" dirty="0">
                  <a:solidFill>
                    <a:prstClr val="black"/>
                  </a:solidFill>
                </a:endParaRPr>
              </a:p>
              <a:p>
                <a14:m>
                  <m:oMath xmlns:m="http://schemas.openxmlformats.org/officeDocument/2006/math">
                    <m:acc>
                      <m:accPr>
                        <m:chr m:val="̃"/>
                        <m:ctrlPr>
                          <a:rPr lang="en-US" altLang="ja-JP" b="1" i="1">
                            <a:solidFill>
                              <a:prstClr val="black"/>
                            </a:solidFill>
                            <a:latin typeface="Cambria Math" panose="02040503050406030204" pitchFamily="18" charset="0"/>
                          </a:rPr>
                        </m:ctrlPr>
                      </m:accPr>
                      <m:e>
                        <m:r>
                          <a:rPr lang="en-US" altLang="ja-JP" b="1" i="1">
                            <a:solidFill>
                              <a:prstClr val="black"/>
                            </a:solidFill>
                            <a:latin typeface="Cambria Math" panose="02040503050406030204" pitchFamily="18" charset="0"/>
                          </a:rPr>
                          <m:t>𝑾</m:t>
                        </m:r>
                      </m:e>
                    </m:acc>
                  </m:oMath>
                </a14:m>
                <a:r>
                  <a:rPr lang="en-US" altLang="ja-JP" dirty="0">
                    <a:solidFill>
                      <a:prstClr val="black"/>
                    </a:solidFill>
                  </a:rPr>
                  <a:t>:</a:t>
                </a:r>
                <a:r>
                  <a:rPr lang="ja-JP" altLang="en-US" dirty="0">
                    <a:solidFill>
                      <a:prstClr val="black"/>
                    </a:solidFill>
                  </a:rPr>
                  <a:t>出力層から中間層への帰還経路の重み</a:t>
                </a:r>
                <a:endParaRPr lang="en-US" altLang="ja-JP" dirty="0">
                  <a:solidFill>
                    <a:prstClr val="black"/>
                  </a:solidFill>
                </a:endParaRPr>
              </a:p>
            </p:txBody>
          </p:sp>
        </mc:Choice>
        <mc:Fallback xmlns="">
          <p:sp>
            <p:nvSpPr>
              <p:cNvPr id="12" name="正方形/長方形 11">
                <a:extLst>
                  <a:ext uri="{FF2B5EF4-FFF2-40B4-BE49-F238E27FC236}">
                    <a16:creationId xmlns="" xmlns:a16="http://schemas.microsoft.com/office/drawing/2014/main" xmlns:a14="http://schemas.microsoft.com/office/drawing/2010/main" id="{32A0E887-8E3A-4494-8485-0121D9B191DB}"/>
                  </a:ext>
                </a:extLst>
              </p:cNvPr>
              <p:cNvSpPr>
                <a:spLocks noRot="1" noChangeAspect="1" noMove="1" noResize="1" noEditPoints="1" noAdjustHandles="1" noChangeArrowheads="1" noChangeShapeType="1" noTextEdit="1"/>
              </p:cNvSpPr>
              <p:nvPr/>
            </p:nvSpPr>
            <p:spPr>
              <a:xfrm>
                <a:off x="4572000" y="3524593"/>
                <a:ext cx="4400564" cy="1771575"/>
              </a:xfrm>
              <a:prstGeom prst="rect">
                <a:avLst/>
              </a:prstGeom>
              <a:blipFill rotWithShape="0">
                <a:blip r:embed="rId3"/>
                <a:stretch>
                  <a:fillRect t="-3093" r="-554" b="-5155"/>
                </a:stretch>
              </a:blipFill>
            </p:spPr>
            <p:txBody>
              <a:bodyPr/>
              <a:lstStyle/>
              <a:p>
                <a:r>
                  <a:rPr lang="ja-JP" altLang="en-US">
                    <a:noFill/>
                  </a:rPr>
                  <a:t> </a:t>
                </a:r>
              </a:p>
            </p:txBody>
          </p:sp>
        </mc:Fallback>
      </mc:AlternateContent>
      <p:grpSp>
        <p:nvGrpSpPr>
          <p:cNvPr id="13" name="グループ化 12"/>
          <p:cNvGrpSpPr/>
          <p:nvPr/>
        </p:nvGrpSpPr>
        <p:grpSpPr>
          <a:xfrm>
            <a:off x="629841" y="2520968"/>
            <a:ext cx="1197205" cy="899840"/>
            <a:chOff x="848411" y="2183454"/>
            <a:chExt cx="1197205" cy="899840"/>
          </a:xfrm>
        </p:grpSpPr>
        <p:cxnSp>
          <p:nvCxnSpPr>
            <p:cNvPr id="14" name="直線コネクタ 13">
              <a:extLst>
                <a:ext uri="{FF2B5EF4-FFF2-40B4-BE49-F238E27FC236}">
                  <a16:creationId xmlns="" xmlns:a16="http://schemas.microsoft.com/office/drawing/2014/main" id="{02A27A8B-E7D2-4C16-B516-4C51F9EA0D3D}"/>
                </a:ext>
              </a:extLst>
            </p:cNvPr>
            <p:cNvCxnSpPr/>
            <p:nvPr/>
          </p:nvCxnSpPr>
          <p:spPr>
            <a:xfrm>
              <a:off x="1277814" y="2183454"/>
              <a:ext cx="625231" cy="0"/>
            </a:xfrm>
            <a:prstGeom prst="line">
              <a:avLst/>
            </a:prstGeom>
            <a:ln w="28575">
              <a:solidFill>
                <a:srgbClr val="0070C0"/>
              </a:solidFill>
            </a:ln>
          </p:spPr>
          <p:style>
            <a:lnRef idx="1">
              <a:schemeClr val="accent1"/>
            </a:lnRef>
            <a:fillRef idx="0">
              <a:schemeClr val="accent1"/>
            </a:fillRef>
            <a:effectRef idx="0">
              <a:schemeClr val="accent1"/>
            </a:effectRef>
            <a:fontRef idx="minor">
              <a:schemeClr val="tx1"/>
            </a:fontRef>
          </p:style>
        </p:cxnSp>
        <p:sp>
          <p:nvSpPr>
            <p:cNvPr id="15" name="吹き出し: 角を丸めた四角形 14">
              <a:extLst>
                <a:ext uri="{FF2B5EF4-FFF2-40B4-BE49-F238E27FC236}">
                  <a16:creationId xmlns="" xmlns:a16="http://schemas.microsoft.com/office/drawing/2014/main" id="{2CBB7B80-5308-4EC5-9E7C-8AADD23531A5}"/>
                </a:ext>
              </a:extLst>
            </p:cNvPr>
            <p:cNvSpPr/>
            <p:nvPr/>
          </p:nvSpPr>
          <p:spPr>
            <a:xfrm>
              <a:off x="848411" y="2391622"/>
              <a:ext cx="1197205" cy="691672"/>
            </a:xfrm>
            <a:prstGeom prst="wedgeRoundRectCallout">
              <a:avLst>
                <a:gd name="adj1" fmla="val -1317"/>
                <a:gd name="adj2" fmla="val -78526"/>
                <a:gd name="adj3" fmla="val 16667"/>
              </a:avLst>
            </a:prstGeom>
            <a:ln>
              <a:solidFill>
                <a:srgbClr val="0070C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入力層</a:t>
              </a:r>
              <a:endParaRPr lang="en-US" altLang="ja-JP" dirty="0">
                <a:solidFill>
                  <a:prstClr val="black"/>
                </a:solidFill>
              </a:endParaRPr>
            </a:p>
            <a:p>
              <a:pPr algn="ctr"/>
              <a:r>
                <a:rPr lang="ja-JP" altLang="en-US" dirty="0">
                  <a:solidFill>
                    <a:prstClr val="black"/>
                  </a:solidFill>
                </a:rPr>
                <a:t>⇒中間層</a:t>
              </a:r>
            </a:p>
          </p:txBody>
        </p:sp>
      </p:grpSp>
      <p:grpSp>
        <p:nvGrpSpPr>
          <p:cNvPr id="9" name="グループ化 8"/>
          <p:cNvGrpSpPr/>
          <p:nvPr/>
        </p:nvGrpSpPr>
        <p:grpSpPr>
          <a:xfrm>
            <a:off x="2066553" y="2520968"/>
            <a:ext cx="1174514" cy="899840"/>
            <a:chOff x="2285123" y="2183454"/>
            <a:chExt cx="1174514" cy="899840"/>
          </a:xfrm>
        </p:grpSpPr>
        <p:sp>
          <p:nvSpPr>
            <p:cNvPr id="16" name="吹き出し: 角を丸めた四角形 15">
              <a:extLst>
                <a:ext uri="{FF2B5EF4-FFF2-40B4-BE49-F238E27FC236}">
                  <a16:creationId xmlns="" xmlns:a16="http://schemas.microsoft.com/office/drawing/2014/main" id="{AE28D7D8-1A4E-4D27-B4AF-9EB0D8A12240}"/>
                </a:ext>
              </a:extLst>
            </p:cNvPr>
            <p:cNvSpPr/>
            <p:nvPr/>
          </p:nvSpPr>
          <p:spPr>
            <a:xfrm>
              <a:off x="2285123" y="2390208"/>
              <a:ext cx="1174514" cy="693086"/>
            </a:xfrm>
            <a:prstGeom prst="wedgeRoundRectCallout">
              <a:avLst>
                <a:gd name="adj1" fmla="val -40654"/>
                <a:gd name="adj2" fmla="val -79301"/>
                <a:gd name="adj3" fmla="val 16667"/>
              </a:avLst>
            </a:prstGeom>
            <a:ln>
              <a:solidFill>
                <a:srgbClr val="FD7B2B"/>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中間層</a:t>
              </a:r>
              <a:endParaRPr lang="en-US" altLang="ja-JP" dirty="0">
                <a:solidFill>
                  <a:prstClr val="black"/>
                </a:solidFill>
              </a:endParaRPr>
            </a:p>
            <a:p>
              <a:pPr algn="ctr"/>
              <a:r>
                <a:rPr lang="ja-JP" altLang="en-US" dirty="0">
                  <a:solidFill>
                    <a:prstClr val="black"/>
                  </a:solidFill>
                </a:rPr>
                <a:t>⇒中間層</a:t>
              </a:r>
            </a:p>
          </p:txBody>
        </p:sp>
        <p:cxnSp>
          <p:nvCxnSpPr>
            <p:cNvPr id="18" name="直線コネクタ 17">
              <a:extLst>
                <a:ext uri="{FF2B5EF4-FFF2-40B4-BE49-F238E27FC236}">
                  <a16:creationId xmlns="" xmlns:a16="http://schemas.microsoft.com/office/drawing/2014/main" id="{E31BFE5B-A954-4F4C-889A-40B51AFA5E03}"/>
                </a:ext>
              </a:extLst>
            </p:cNvPr>
            <p:cNvCxnSpPr/>
            <p:nvPr/>
          </p:nvCxnSpPr>
          <p:spPr>
            <a:xfrm>
              <a:off x="2285123" y="2183454"/>
              <a:ext cx="625231" cy="0"/>
            </a:xfrm>
            <a:prstGeom prst="line">
              <a:avLst/>
            </a:prstGeom>
            <a:ln w="28575">
              <a:solidFill>
                <a:srgbClr val="FD7B2B"/>
              </a:solidFill>
            </a:ln>
          </p:spPr>
          <p:style>
            <a:lnRef idx="1">
              <a:schemeClr val="accent1"/>
            </a:lnRef>
            <a:fillRef idx="0">
              <a:schemeClr val="accent1"/>
            </a:fillRef>
            <a:effectRef idx="0">
              <a:schemeClr val="accent1"/>
            </a:effectRef>
            <a:fontRef idx="minor">
              <a:schemeClr val="tx1"/>
            </a:fontRef>
          </p:style>
        </p:cxnSp>
      </p:grpSp>
      <p:grpSp>
        <p:nvGrpSpPr>
          <p:cNvPr id="8" name="グループ化 7"/>
          <p:cNvGrpSpPr/>
          <p:nvPr/>
        </p:nvGrpSpPr>
        <p:grpSpPr>
          <a:xfrm>
            <a:off x="3126272" y="2520968"/>
            <a:ext cx="1540146" cy="899840"/>
            <a:chOff x="3344842" y="2183454"/>
            <a:chExt cx="1540146" cy="899840"/>
          </a:xfrm>
        </p:grpSpPr>
        <p:sp>
          <p:nvSpPr>
            <p:cNvPr id="17" name="吹き出し: 角を丸めた四角形 16">
              <a:extLst>
                <a:ext uri="{FF2B5EF4-FFF2-40B4-BE49-F238E27FC236}">
                  <a16:creationId xmlns="" xmlns:a16="http://schemas.microsoft.com/office/drawing/2014/main" id="{1A24FD31-A2E5-4A04-94C3-447B6033B609}"/>
                </a:ext>
              </a:extLst>
            </p:cNvPr>
            <p:cNvSpPr/>
            <p:nvPr/>
          </p:nvSpPr>
          <p:spPr>
            <a:xfrm>
              <a:off x="3672726" y="2390208"/>
              <a:ext cx="1212262" cy="693086"/>
            </a:xfrm>
            <a:prstGeom prst="wedgeRoundRectCallout">
              <a:avLst>
                <a:gd name="adj1" fmla="val -55934"/>
                <a:gd name="adj2" fmla="val -78791"/>
                <a:gd name="adj3" fmla="val 16667"/>
              </a:avLst>
            </a:prstGeom>
            <a:ln>
              <a:solidFill>
                <a:srgbClr val="FF66FF"/>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出力層</a:t>
              </a:r>
              <a:endParaRPr lang="en-US" altLang="ja-JP" dirty="0">
                <a:solidFill>
                  <a:prstClr val="black"/>
                </a:solidFill>
              </a:endParaRPr>
            </a:p>
            <a:p>
              <a:pPr algn="ctr"/>
              <a:r>
                <a:rPr lang="ja-JP" altLang="en-US" dirty="0">
                  <a:solidFill>
                    <a:prstClr val="black"/>
                  </a:solidFill>
                </a:rPr>
                <a:t>⇒中間層</a:t>
              </a:r>
            </a:p>
          </p:txBody>
        </p:sp>
        <p:cxnSp>
          <p:nvCxnSpPr>
            <p:cNvPr id="19" name="直線コネクタ 18">
              <a:extLst>
                <a:ext uri="{FF2B5EF4-FFF2-40B4-BE49-F238E27FC236}">
                  <a16:creationId xmlns="" xmlns:a16="http://schemas.microsoft.com/office/drawing/2014/main" id="{349EF4F7-95D2-4BEB-9DAD-C1C57B5AA86E}"/>
                </a:ext>
              </a:extLst>
            </p:cNvPr>
            <p:cNvCxnSpPr/>
            <p:nvPr/>
          </p:nvCxnSpPr>
          <p:spPr>
            <a:xfrm>
              <a:off x="3344842" y="2183454"/>
              <a:ext cx="625231" cy="0"/>
            </a:xfrm>
            <a:prstGeom prst="line">
              <a:avLst/>
            </a:prstGeom>
            <a:ln w="28575">
              <a:solidFill>
                <a:srgbClr val="FF66FF"/>
              </a:solidFill>
            </a:ln>
          </p:spPr>
          <p:style>
            <a:lnRef idx="1">
              <a:schemeClr val="accent1"/>
            </a:lnRef>
            <a:fillRef idx="0">
              <a:schemeClr val="accent1"/>
            </a:fillRef>
            <a:effectRef idx="0">
              <a:schemeClr val="accent1"/>
            </a:effectRef>
            <a:fontRef idx="minor">
              <a:schemeClr val="tx1"/>
            </a:fontRef>
          </p:style>
        </p:cxnSp>
      </p:grpSp>
      <p:grpSp>
        <p:nvGrpSpPr>
          <p:cNvPr id="5" name="グループ化 4"/>
          <p:cNvGrpSpPr/>
          <p:nvPr/>
        </p:nvGrpSpPr>
        <p:grpSpPr>
          <a:xfrm>
            <a:off x="4950098" y="2520968"/>
            <a:ext cx="1917932" cy="734459"/>
            <a:chOff x="5168668" y="2183454"/>
            <a:chExt cx="1917932" cy="734459"/>
          </a:xfrm>
        </p:grpSpPr>
        <p:sp>
          <p:nvSpPr>
            <p:cNvPr id="20" name="吹き出し: 角を丸めた四角形 19">
              <a:extLst>
                <a:ext uri="{FF2B5EF4-FFF2-40B4-BE49-F238E27FC236}">
                  <a16:creationId xmlns="" xmlns:a16="http://schemas.microsoft.com/office/drawing/2014/main" id="{2421DD41-6CC8-41A2-89D3-E620236D858D}"/>
                </a:ext>
              </a:extLst>
            </p:cNvPr>
            <p:cNvSpPr/>
            <p:nvPr/>
          </p:nvSpPr>
          <p:spPr>
            <a:xfrm>
              <a:off x="5679831" y="2364211"/>
              <a:ext cx="1406769" cy="553702"/>
            </a:xfrm>
            <a:prstGeom prst="wedgeRoundRectCallout">
              <a:avLst>
                <a:gd name="adj1" fmla="val -40664"/>
                <a:gd name="adj2" fmla="val -81057"/>
                <a:gd name="adj3" fmla="val 16667"/>
              </a:avLst>
            </a:prstGeom>
            <a:ln>
              <a:solidFill>
                <a:srgbClr val="00B050"/>
              </a:solidFill>
            </a:ln>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prstClr val="black"/>
                  </a:solidFill>
                </a:rPr>
                <a:t>活性化関数</a:t>
              </a:r>
            </a:p>
          </p:txBody>
        </p:sp>
        <p:cxnSp>
          <p:nvCxnSpPr>
            <p:cNvPr id="21" name="直線コネクタ 20">
              <a:extLst>
                <a:ext uri="{FF2B5EF4-FFF2-40B4-BE49-F238E27FC236}">
                  <a16:creationId xmlns="" xmlns:a16="http://schemas.microsoft.com/office/drawing/2014/main" id="{248831E8-527D-46D7-9AF2-DB333233159A}"/>
                </a:ext>
              </a:extLst>
            </p:cNvPr>
            <p:cNvCxnSpPr>
              <a:cxnSpLocks/>
            </p:cNvCxnSpPr>
            <p:nvPr/>
          </p:nvCxnSpPr>
          <p:spPr>
            <a:xfrm>
              <a:off x="5168668" y="2183454"/>
              <a:ext cx="1214547" cy="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 xmlns:a16="http://schemas.microsoft.com/office/drawing/2014/main" id="{5FF4CC03-E905-4C33-95E7-33E45138C3D5}"/>
                  </a:ext>
                </a:extLst>
              </p:cNvPr>
              <p:cNvSpPr txBox="1"/>
              <p:nvPr/>
            </p:nvSpPr>
            <p:spPr>
              <a:xfrm>
                <a:off x="410080" y="4694281"/>
                <a:ext cx="4019049" cy="3077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𝒗</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𝑾</m:t>
                          </m:r>
                        </m:e>
                        <m:sup>
                          <m:r>
                            <a:rPr lang="en-US" altLang="ja-JP" sz="2000" i="1" smtClean="0">
                              <a:solidFill>
                                <a:prstClr val="black"/>
                              </a:solidFill>
                              <a:latin typeface="Cambria Math" panose="02040503050406030204" pitchFamily="18" charset="0"/>
                            </a:rPr>
                            <m:t>𝑜𝑢𝑡</m:t>
                          </m:r>
                        </m:sup>
                      </m:sSup>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𝒛</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    </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𝒛</m:t>
                          </m:r>
                        </m:e>
                        <m:sup>
                          <m:r>
                            <a:rPr lang="en-US" altLang="ja-JP" sz="2000" i="1" smtClean="0">
                              <a:solidFill>
                                <a:prstClr val="black"/>
                              </a:solidFill>
                              <a:latin typeface="Cambria Math" panose="02040503050406030204" pitchFamily="18" charset="0"/>
                            </a:rPr>
                            <m:t>𝑡</m:t>
                          </m:r>
                          <m:r>
                            <a:rPr lang="en-US" altLang="ja-JP" sz="2000" i="1" smtClean="0">
                              <a:solidFill>
                                <a:prstClr val="black"/>
                              </a:solidFill>
                              <a:latin typeface="Cambria Math" panose="02040503050406030204" pitchFamily="18" charset="0"/>
                            </a:rPr>
                            <m:t>,</m:t>
                          </m:r>
                          <m:r>
                            <a:rPr lang="en-US" altLang="ja-JP" sz="2000" i="1" smtClean="0">
                              <a:solidFill>
                                <a:prstClr val="black"/>
                              </a:solidFill>
                              <a:latin typeface="Cambria Math" panose="02040503050406030204" pitchFamily="18" charset="0"/>
                            </a:rPr>
                            <m:t>𝑜𝑢𝑡</m:t>
                          </m:r>
                        </m:sup>
                      </m:sSup>
                      <m:r>
                        <a:rPr lang="en-US" altLang="ja-JP" sz="2000" i="1" smtClean="0">
                          <a:solidFill>
                            <a:prstClr val="black"/>
                          </a:solidFill>
                          <a:latin typeface="Cambria Math" panose="02040503050406030204" pitchFamily="18" charset="0"/>
                        </a:rPr>
                        <m:t>=</m:t>
                      </m:r>
                      <m:sSup>
                        <m:sSupPr>
                          <m:ctrlPr>
                            <a:rPr lang="en-US" altLang="ja-JP" sz="2000" i="1" smtClean="0">
                              <a:solidFill>
                                <a:prstClr val="black"/>
                              </a:solidFill>
                              <a:latin typeface="Cambria Math" panose="02040503050406030204" pitchFamily="18" charset="0"/>
                            </a:rPr>
                          </m:ctrlPr>
                        </m:sSupPr>
                        <m:e>
                          <m:r>
                            <a:rPr lang="en-US" altLang="ja-JP" sz="2000" i="1" smtClean="0">
                              <a:solidFill>
                                <a:prstClr val="black"/>
                              </a:solidFill>
                              <a:latin typeface="Cambria Math" panose="02040503050406030204" pitchFamily="18" charset="0"/>
                            </a:rPr>
                            <m:t>𝑓</m:t>
                          </m:r>
                        </m:e>
                        <m:sup>
                          <m:r>
                            <a:rPr lang="en-US" altLang="ja-JP" sz="2000" i="1" smtClean="0">
                              <a:solidFill>
                                <a:prstClr val="black"/>
                              </a:solidFill>
                              <a:latin typeface="Cambria Math" panose="02040503050406030204" pitchFamily="18" charset="0"/>
                            </a:rPr>
                            <m:t>𝑜𝑢𝑡</m:t>
                          </m:r>
                        </m:sup>
                      </m:sSup>
                      <m:r>
                        <a:rPr lang="en-US" altLang="ja-JP" sz="2000" i="1" smtClean="0">
                          <a:solidFill>
                            <a:prstClr val="black"/>
                          </a:solidFill>
                          <a:latin typeface="Cambria Math" panose="02040503050406030204" pitchFamily="18" charset="0"/>
                        </a:rPr>
                        <m:t>(</m:t>
                      </m:r>
                      <m:sSup>
                        <m:sSupPr>
                          <m:ctrlPr>
                            <a:rPr lang="en-US" altLang="ja-JP" sz="2000" i="1" smtClean="0">
                              <a:solidFill>
                                <a:prstClr val="black"/>
                              </a:solidFill>
                              <a:latin typeface="Cambria Math" panose="02040503050406030204" pitchFamily="18" charset="0"/>
                            </a:rPr>
                          </m:ctrlPr>
                        </m:sSupPr>
                        <m:e>
                          <m:r>
                            <a:rPr lang="en-US" altLang="ja-JP" sz="2000" b="1" i="1" smtClean="0">
                              <a:solidFill>
                                <a:prstClr val="black"/>
                              </a:solidFill>
                              <a:latin typeface="Cambria Math" panose="02040503050406030204" pitchFamily="18" charset="0"/>
                            </a:rPr>
                            <m:t>𝒗</m:t>
                          </m:r>
                        </m:e>
                        <m:sup>
                          <m:r>
                            <a:rPr lang="en-US" altLang="ja-JP" sz="2000" i="1" smtClean="0">
                              <a:solidFill>
                                <a:prstClr val="black"/>
                              </a:solidFill>
                              <a:latin typeface="Cambria Math" panose="02040503050406030204" pitchFamily="18" charset="0"/>
                            </a:rPr>
                            <m:t>𝑡</m:t>
                          </m:r>
                        </m:sup>
                      </m:sSup>
                      <m:r>
                        <a:rPr lang="en-US" altLang="ja-JP" sz="2000" i="1" smtClean="0">
                          <a:solidFill>
                            <a:prstClr val="black"/>
                          </a:solidFill>
                          <a:latin typeface="Cambria Math" panose="02040503050406030204" pitchFamily="18" charset="0"/>
                        </a:rPr>
                        <m:t>)</m:t>
                      </m:r>
                    </m:oMath>
                  </m:oMathPara>
                </a14:m>
                <a:endParaRPr lang="ja-JP" altLang="en-US" dirty="0">
                  <a:solidFill>
                    <a:prstClr val="black"/>
                  </a:solidFill>
                </a:endParaRPr>
              </a:p>
            </p:txBody>
          </p:sp>
        </mc:Choice>
        <mc:Fallback xmlns="">
          <p:sp>
            <p:nvSpPr>
              <p:cNvPr id="23" name="テキスト ボックス 22">
                <a:extLst>
                  <a:ext uri="{FF2B5EF4-FFF2-40B4-BE49-F238E27FC236}">
                    <a16:creationId xmlns="" xmlns:a16="http://schemas.microsoft.com/office/drawing/2014/main" xmlns:a14="http://schemas.microsoft.com/office/drawing/2010/main" id="{5FF4CC03-E905-4C33-95E7-33E45138C3D5}"/>
                  </a:ext>
                </a:extLst>
              </p:cNvPr>
              <p:cNvSpPr txBox="1">
                <a:spLocks noRot="1" noChangeAspect="1" noMove="1" noResize="1" noEditPoints="1" noAdjustHandles="1" noChangeArrowheads="1" noChangeShapeType="1" noTextEdit="1"/>
              </p:cNvSpPr>
              <p:nvPr/>
            </p:nvSpPr>
            <p:spPr>
              <a:xfrm>
                <a:off x="410080" y="4694281"/>
                <a:ext cx="4019049" cy="307777"/>
              </a:xfrm>
              <a:prstGeom prst="rect">
                <a:avLst/>
              </a:prstGeom>
              <a:blipFill rotWithShape="0">
                <a:blip r:embed="rId4"/>
                <a:stretch>
                  <a:fillRect l="-303" r="-1667" b="-37255"/>
                </a:stretch>
              </a:blipFill>
            </p:spPr>
            <p:txBody>
              <a:bodyPr/>
              <a:lstStyle/>
              <a:p>
                <a:r>
                  <a:rPr lang="ja-JP" altLang="en-US">
                    <a:noFill/>
                  </a:rPr>
                  <a:t> </a:t>
                </a:r>
              </a:p>
            </p:txBody>
          </p:sp>
        </mc:Fallback>
      </mc:AlternateContent>
      <p:sp>
        <p:nvSpPr>
          <p:cNvPr id="25" name="テキスト ボックス 24">
            <a:extLst>
              <a:ext uri="{FF2B5EF4-FFF2-40B4-BE49-F238E27FC236}">
                <a16:creationId xmlns="" xmlns:a16="http://schemas.microsoft.com/office/drawing/2014/main" id="{7940F920-4690-4CF4-AC74-E3569FEB40D5}"/>
              </a:ext>
            </a:extLst>
          </p:cNvPr>
          <p:cNvSpPr txBox="1"/>
          <p:nvPr/>
        </p:nvSpPr>
        <p:spPr>
          <a:xfrm>
            <a:off x="101861" y="4324948"/>
            <a:ext cx="3695801" cy="369332"/>
          </a:xfrm>
          <a:prstGeom prst="rect">
            <a:avLst/>
          </a:prstGeom>
          <a:noFill/>
        </p:spPr>
        <p:txBody>
          <a:bodyPr wrap="square" rtlCol="0">
            <a:spAutoFit/>
          </a:bodyPr>
          <a:lstStyle/>
          <a:p>
            <a:r>
              <a:rPr lang="ja-JP" altLang="en-US" dirty="0">
                <a:solidFill>
                  <a:prstClr val="black"/>
                </a:solidFill>
              </a:rPr>
              <a:t>●</a:t>
            </a:r>
            <a:r>
              <a:rPr lang="en-US" altLang="ja-JP" dirty="0">
                <a:solidFill>
                  <a:prstClr val="black"/>
                </a:solidFill>
              </a:rPr>
              <a:t>RNN</a:t>
            </a:r>
            <a:r>
              <a:rPr lang="ja-JP" altLang="en-US" dirty="0">
                <a:solidFill>
                  <a:prstClr val="black"/>
                </a:solidFill>
              </a:rPr>
              <a:t>の伝播</a:t>
            </a:r>
            <a:r>
              <a:rPr lang="en-US" altLang="ja-JP" dirty="0">
                <a:solidFill>
                  <a:prstClr val="black"/>
                </a:solidFill>
              </a:rPr>
              <a:t>(</a:t>
            </a:r>
            <a:r>
              <a:rPr lang="ja-JP" altLang="en-US" dirty="0">
                <a:solidFill>
                  <a:prstClr val="black"/>
                </a:solidFill>
              </a:rPr>
              <a:t>出力層</a:t>
            </a:r>
            <a:r>
              <a:rPr lang="en-US" altLang="ja-JP" dirty="0">
                <a:solidFill>
                  <a:prstClr val="black"/>
                </a:solidFill>
              </a:rPr>
              <a:t>)</a:t>
            </a:r>
            <a:endParaRPr lang="ja-JP" altLang="en-US" dirty="0">
              <a:solidFill>
                <a:prstClr val="black"/>
              </a:solidFill>
            </a:endParaRPr>
          </a:p>
        </p:txBody>
      </p:sp>
      <mc:AlternateContent xmlns:mc="http://schemas.openxmlformats.org/markup-compatibility/2006" xmlns:a14="http://schemas.microsoft.com/office/drawing/2010/main">
        <mc:Choice Requires="a14">
          <p:sp>
            <p:nvSpPr>
              <p:cNvPr id="26" name="正方形/長方形 25">
                <a:extLst>
                  <a:ext uri="{FF2B5EF4-FFF2-40B4-BE49-F238E27FC236}">
                    <a16:creationId xmlns="" xmlns:a16="http://schemas.microsoft.com/office/drawing/2014/main" id="{85AF318F-10D4-43CD-948A-F07A77D50956}"/>
                  </a:ext>
                </a:extLst>
              </p:cNvPr>
              <p:cNvSpPr/>
              <p:nvPr/>
            </p:nvSpPr>
            <p:spPr>
              <a:xfrm>
                <a:off x="4572000" y="5509440"/>
                <a:ext cx="4572000" cy="923330"/>
              </a:xfrm>
              <a:prstGeom prst="rect">
                <a:avLst/>
              </a:prstGeom>
            </p:spPr>
            <p:txBody>
              <a:bodyPr>
                <a:spAutoFit/>
              </a:bodyPr>
              <a:lstStyle/>
              <a:p>
                <a14:m>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𝒗</m:t>
                        </m:r>
                      </m:e>
                      <m:sup>
                        <m:r>
                          <a:rPr lang="en-US" altLang="ja-JP" i="1">
                            <a:solidFill>
                              <a:prstClr val="black"/>
                            </a:solidFill>
                            <a:latin typeface="Cambria Math" panose="02040503050406030204" pitchFamily="18" charset="0"/>
                          </a:rPr>
                          <m:t>𝑡</m:t>
                        </m:r>
                      </m:sup>
                    </m:sSup>
                  </m:oMath>
                </a14:m>
                <a:r>
                  <a:rPr lang="en-US" altLang="ja-JP" dirty="0">
                    <a:solidFill>
                      <a:prstClr val="black"/>
                    </a:solidFill>
                  </a:rPr>
                  <a:t>:</a:t>
                </a:r>
                <a:r>
                  <a:rPr lang="ja-JP" altLang="en-US" dirty="0">
                    <a:solidFill>
                      <a:prstClr val="black"/>
                    </a:solidFill>
                  </a:rPr>
                  <a:t>出力層へのユニット入力</a:t>
                </a:r>
                <a:endParaRPr lang="en-US" altLang="ja-JP" dirty="0">
                  <a:solidFill>
                    <a:prstClr val="black"/>
                  </a:solidFill>
                </a:endParaRPr>
              </a:p>
              <a:p>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𝑜𝑢𝑡</m:t>
                        </m:r>
                      </m:sup>
                    </m:sSup>
                  </m:oMath>
                </a14:m>
                <a:r>
                  <a:rPr lang="en-US" altLang="ja-JP" dirty="0">
                    <a:solidFill>
                      <a:prstClr val="black"/>
                    </a:solidFill>
                  </a:rPr>
                  <a:t>:</a:t>
                </a:r>
                <a:r>
                  <a:rPr lang="ja-JP" altLang="en-US" dirty="0">
                    <a:solidFill>
                      <a:prstClr val="black"/>
                    </a:solidFill>
                  </a:rPr>
                  <a:t>出力層のユニット出力</a:t>
                </a:r>
                <a:endParaRPr lang="en-US" altLang="ja-JP" dirty="0">
                  <a:solidFill>
                    <a:prstClr val="black"/>
                  </a:solidFill>
                </a:endParaRPr>
              </a:p>
              <a:p>
                <a14:m>
                  <m:oMath xmlns:m="http://schemas.openxmlformats.org/officeDocument/2006/math">
                    <m:sSup>
                      <m:sSupPr>
                        <m:ctrlPr>
                          <a:rPr lang="en-US" altLang="ja-JP" i="1">
                            <a:solidFill>
                              <a:prstClr val="black"/>
                            </a:solidFill>
                            <a:latin typeface="Cambria Math" panose="02040503050406030204" pitchFamily="18" charset="0"/>
                          </a:rPr>
                        </m:ctrlPr>
                      </m:sSupPr>
                      <m:e>
                        <m:r>
                          <a:rPr lang="en-US" altLang="ja-JP" b="1" i="1">
                            <a:solidFill>
                              <a:prstClr val="black"/>
                            </a:solidFill>
                            <a:latin typeface="Cambria Math" panose="02040503050406030204" pitchFamily="18" charset="0"/>
                          </a:rPr>
                          <m:t>𝑾</m:t>
                        </m:r>
                      </m:e>
                      <m:sup>
                        <m:r>
                          <a:rPr lang="en-US" altLang="ja-JP" i="1">
                            <a:solidFill>
                              <a:prstClr val="black"/>
                            </a:solidFill>
                            <a:latin typeface="Cambria Math" panose="02040503050406030204" pitchFamily="18" charset="0"/>
                          </a:rPr>
                          <m:t>𝑜𝑢𝑡</m:t>
                        </m:r>
                      </m:sup>
                    </m:sSup>
                  </m:oMath>
                </a14:m>
                <a:r>
                  <a:rPr lang="en-US" altLang="ja-JP" dirty="0">
                    <a:solidFill>
                      <a:prstClr val="black"/>
                    </a:solidFill>
                  </a:rPr>
                  <a:t>:</a:t>
                </a:r>
                <a:r>
                  <a:rPr lang="ja-JP" altLang="en-US" dirty="0">
                    <a:solidFill>
                      <a:prstClr val="black"/>
                    </a:solidFill>
                  </a:rPr>
                  <a:t>中間層と出力層の重み</a:t>
                </a:r>
                <a:endParaRPr lang="en-US" altLang="ja-JP" dirty="0">
                  <a:solidFill>
                    <a:prstClr val="black"/>
                  </a:solidFill>
                </a:endParaRPr>
              </a:p>
            </p:txBody>
          </p:sp>
        </mc:Choice>
        <mc:Fallback xmlns="">
          <p:sp>
            <p:nvSpPr>
              <p:cNvPr id="26" name="正方形/長方形 25">
                <a:extLst>
                  <a:ext uri="{FF2B5EF4-FFF2-40B4-BE49-F238E27FC236}">
                    <a16:creationId xmlns="" xmlns:a16="http://schemas.microsoft.com/office/drawing/2014/main" xmlns:a14="http://schemas.microsoft.com/office/drawing/2010/main" id="{85AF318F-10D4-43CD-948A-F07A77D50956}"/>
                  </a:ext>
                </a:extLst>
              </p:cNvPr>
              <p:cNvSpPr>
                <a:spLocks noRot="1" noChangeAspect="1" noMove="1" noResize="1" noEditPoints="1" noAdjustHandles="1" noChangeArrowheads="1" noChangeShapeType="1" noTextEdit="1"/>
              </p:cNvSpPr>
              <p:nvPr/>
            </p:nvSpPr>
            <p:spPr>
              <a:xfrm>
                <a:off x="4572000" y="5509440"/>
                <a:ext cx="4572000" cy="923330"/>
              </a:xfrm>
              <a:prstGeom prst="rect">
                <a:avLst/>
              </a:prstGeom>
              <a:blipFill rotWithShape="0">
                <a:blip r:embed="rId5"/>
                <a:stretch>
                  <a:fillRect t="-6623" b="-11258"/>
                </a:stretch>
              </a:blipFill>
            </p:spPr>
            <p:txBody>
              <a:bodyPr/>
              <a:lstStyle/>
              <a:p>
                <a:r>
                  <a:rPr lang="ja-JP" altLang="en-US">
                    <a:noFill/>
                  </a:rPr>
                  <a:t> </a:t>
                </a:r>
              </a:p>
            </p:txBody>
          </p:sp>
        </mc:Fallback>
      </mc:AlternateContent>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94</a:t>
            </a:fld>
            <a:endParaRPr lang="ja-JP" altLang="en-US" dirty="0">
              <a:solidFill>
                <a:prstClr val="white"/>
              </a:solidFill>
            </a:endParaRPr>
          </a:p>
        </p:txBody>
      </p:sp>
      <p:sp>
        <p:nvSpPr>
          <p:cNvPr id="7" name="テキスト ボックス 6"/>
          <p:cNvSpPr txBox="1"/>
          <p:nvPr/>
        </p:nvSpPr>
        <p:spPr>
          <a:xfrm>
            <a:off x="410080" y="1347573"/>
            <a:ext cx="7029255" cy="369332"/>
          </a:xfrm>
          <a:prstGeom prst="rect">
            <a:avLst/>
          </a:prstGeom>
          <a:noFill/>
        </p:spPr>
        <p:txBody>
          <a:bodyPr wrap="square" rtlCol="0">
            <a:spAutoFit/>
          </a:bodyPr>
          <a:lstStyle/>
          <a:p>
            <a:r>
              <a:rPr lang="en-US" altLang="ja-JP" dirty="0" smtClean="0">
                <a:solidFill>
                  <a:prstClr val="black"/>
                </a:solidFill>
              </a:rPr>
              <a:t>RNN</a:t>
            </a:r>
            <a:r>
              <a:rPr lang="ja-JP" altLang="en-US" dirty="0" smtClean="0">
                <a:solidFill>
                  <a:prstClr val="black"/>
                </a:solidFill>
              </a:rPr>
              <a:t>の層は一方通行ではない⇒時間ごとに変化を追う</a:t>
            </a:r>
            <a:endParaRPr lang="ja-JP" altLang="en-US" dirty="0">
              <a:solidFill>
                <a:prstClr val="black"/>
              </a:solidFill>
            </a:endParaRPr>
          </a:p>
        </p:txBody>
      </p:sp>
    </p:spTree>
    <p:extLst>
      <p:ext uri="{BB962C8B-B14F-4D97-AF65-F5344CB8AC3E}">
        <p14:creationId xmlns:p14="http://schemas.microsoft.com/office/powerpoint/2010/main" val="2242681765"/>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312615" y="307777"/>
            <a:ext cx="8542215" cy="596408"/>
          </a:xfrm>
        </p:spPr>
        <p:txBody>
          <a:bodyPr>
            <a:normAutofit fontScale="90000"/>
          </a:bodyPr>
          <a:lstStyle/>
          <a:p>
            <a:r>
              <a:rPr lang="ja-JP" altLang="en-US" sz="2000" dirty="0">
                <a:solidFill>
                  <a:schemeClr val="bg1"/>
                </a:solidFill>
              </a:rPr>
              <a:t>実時間リカレント学習法</a:t>
            </a:r>
            <a:r>
              <a:rPr lang="en-US" altLang="ja-JP" dirty="0">
                <a:solidFill>
                  <a:schemeClr val="bg1"/>
                </a:solidFill>
              </a:rPr>
              <a:t>(Real Time </a:t>
            </a:r>
            <a:r>
              <a:rPr lang="en-US" altLang="ja-JP" dirty="0" err="1">
                <a:solidFill>
                  <a:schemeClr val="bg1"/>
                </a:solidFill>
              </a:rPr>
              <a:t>Reccurent</a:t>
            </a:r>
            <a:r>
              <a:rPr lang="en-US" altLang="ja-JP" dirty="0">
                <a:solidFill>
                  <a:schemeClr val="bg1"/>
                </a:solidFill>
              </a:rPr>
              <a:t> Learning)</a:t>
            </a:r>
            <a:endParaRPr kumimoji="1" lang="ja-JP" altLang="en-US" dirty="0">
              <a:solidFill>
                <a:schemeClr val="bg1"/>
              </a:solidFill>
            </a:endParaRPr>
          </a:p>
        </p:txBody>
      </p:sp>
      <p:sp>
        <p:nvSpPr>
          <p:cNvPr id="3" name="テキスト ボックス 2"/>
          <p:cNvSpPr txBox="1"/>
          <p:nvPr/>
        </p:nvSpPr>
        <p:spPr>
          <a:xfrm>
            <a:off x="6349199" y="1169907"/>
            <a:ext cx="2792957" cy="523220"/>
          </a:xfrm>
          <a:prstGeom prst="rect">
            <a:avLst/>
          </a:prstGeom>
          <a:noFill/>
        </p:spPr>
        <p:txBody>
          <a:bodyPr wrap="square" rtlCol="0">
            <a:spAutoFit/>
          </a:bodyPr>
          <a:lstStyle/>
          <a:p>
            <a:r>
              <a:rPr lang="en-US" altLang="ja-JP" sz="1400" dirty="0" smtClean="0">
                <a:solidFill>
                  <a:prstClr val="black"/>
                </a:solidFill>
              </a:rPr>
              <a:t>※</a:t>
            </a:r>
            <a:r>
              <a:rPr lang="ja-JP" altLang="en-US" sz="1400" dirty="0" smtClean="0">
                <a:solidFill>
                  <a:prstClr val="black"/>
                </a:solidFill>
              </a:rPr>
              <a:t>簡単のために以下のユニットの組み合わせを表す</a:t>
            </a:r>
            <a:endParaRPr lang="en-US" altLang="ja-JP" sz="1400" dirty="0" smtClean="0">
              <a:solidFill>
                <a:prstClr val="black"/>
              </a:solidFill>
            </a:endParaRPr>
          </a:p>
        </p:txBody>
      </p:sp>
      <p:grpSp>
        <p:nvGrpSpPr>
          <p:cNvPr id="20" name="グループ化 19"/>
          <p:cNvGrpSpPr/>
          <p:nvPr/>
        </p:nvGrpSpPr>
        <p:grpSpPr>
          <a:xfrm>
            <a:off x="653511" y="1902977"/>
            <a:ext cx="4485780" cy="944817"/>
            <a:chOff x="568670" y="1432051"/>
            <a:chExt cx="4485780" cy="944817"/>
          </a:xfrm>
        </p:grpSpPr>
        <mc:AlternateContent xmlns:mc="http://schemas.openxmlformats.org/markup-compatibility/2006" xmlns:a14="http://schemas.microsoft.com/office/drawing/2010/main">
          <mc:Choice Requires="a14">
            <p:sp>
              <p:nvSpPr>
                <p:cNvPr id="7" name="テキスト ボックス 6"/>
                <p:cNvSpPr txBox="1"/>
                <p:nvPr/>
              </p:nvSpPr>
              <p:spPr>
                <a:xfrm>
                  <a:off x="568670" y="1438993"/>
                  <a:ext cx="4485780" cy="69192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ja-JP" i="1">
                            <a:solidFill>
                              <a:prstClr val="black"/>
                            </a:solidFill>
                            <a:latin typeface="Cambria Math" panose="02040503050406030204" pitchFamily="18" charset="0"/>
                          </a:rPr>
                          <m:t>Δ</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𝑟𝑠</m:t>
                            </m:r>
                          </m:sub>
                          <m:sup>
                            <m:r>
                              <a:rPr lang="en-US" altLang="ja-JP" i="1">
                                <a:solidFill>
                                  <a:prstClr val="black"/>
                                </a:solidFill>
                                <a:latin typeface="Cambria Math" panose="02040503050406030204" pitchFamily="18" charset="0"/>
                              </a:rPr>
                              <m:t>𝑡</m:t>
                            </m:r>
                          </m:sup>
                        </m:sSubSup>
                        <m:r>
                          <a:rPr lang="en-US" altLang="ja-JP" i="1">
                            <a:solidFill>
                              <a:prstClr val="black"/>
                            </a:solidFill>
                            <a:latin typeface="Cambria Math" panose="02040503050406030204" pitchFamily="18" charset="0"/>
                          </a:rPr>
                          <m:t>=−</m:t>
                        </m:r>
                        <m:r>
                          <m:rPr>
                            <m:sty m:val="p"/>
                          </m:rPr>
                          <a:rPr lang="en-US" altLang="ja-JP" i="1">
                            <a:solidFill>
                              <a:prstClr val="black"/>
                            </a:solidFill>
                            <a:latin typeface="Cambria Math" panose="02040503050406030204" pitchFamily="18" charset="0"/>
                          </a:rPr>
                          <m:t>η</m:t>
                        </m:r>
                        <m:f>
                          <m:fPr>
                            <m:ctrlPr>
                              <a:rPr lang="en-US" altLang="ja-JP" i="1" smtClean="0">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p>
                              <m:sSupPr>
                                <m:ctrlPr>
                                  <a:rPr lang="en-US" altLang="ja-JP" i="1" smtClean="0">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𝐸</m:t>
                                </m:r>
                              </m:e>
                              <m:sup>
                                <m:r>
                                  <a:rPr lang="en-US" altLang="ja-JP" i="1" smtClean="0">
                                    <a:solidFill>
                                      <a:prstClr val="black"/>
                                    </a:solidFill>
                                    <a:latin typeface="Cambria Math" panose="02040503050406030204" pitchFamily="18" charset="0"/>
                                  </a:rPr>
                                  <m:t>𝑡</m:t>
                                </m:r>
                              </m:sup>
                            </m:sSup>
                            <m:r>
                              <a:rPr lang="en-US" altLang="ja-JP"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𝒘</m:t>
                            </m:r>
                            <m:r>
                              <a:rPr lang="en-US" altLang="ja-JP" i="1" smtClean="0">
                                <a:solidFill>
                                  <a:prstClr val="black"/>
                                </a:solidFill>
                                <a:latin typeface="Cambria Math" panose="02040503050406030204" pitchFamily="18" charset="0"/>
                              </a:rPr>
                              <m:t>)</m:t>
                            </m:r>
                          </m:num>
                          <m:den>
                            <m:r>
                              <a:rPr lang="ja-JP" altLang="en-US" i="1">
                                <a:solidFill>
                                  <a:prstClr val="black"/>
                                </a:solidFill>
                                <a:latin typeface="Cambria Math" panose="02040503050406030204" pitchFamily="18" charset="0"/>
                              </a:rPr>
                              <m:t>𝜕</m:t>
                            </m:r>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𝑟𝑠</m:t>
                                </m:r>
                              </m:sub>
                            </m:sSub>
                          </m:den>
                        </m:f>
                        <m:r>
                          <a:rPr lang="en-US" altLang="ja-JP" i="1" smtClean="0">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m:t>
                        </m:r>
                        <m:r>
                          <m:rPr>
                            <m:sty m:val="p"/>
                          </m:rPr>
                          <a:rPr lang="en-US" altLang="ja-JP" i="1">
                            <a:solidFill>
                              <a:prstClr val="black"/>
                            </a:solidFill>
                            <a:latin typeface="Cambria Math" panose="02040503050406030204" pitchFamily="18" charset="0"/>
                          </a:rPr>
                          <m:t>η</m:t>
                        </m:r>
                        <m:nary>
                          <m:naryPr>
                            <m:chr m:val="∑"/>
                            <m:supHide m:val="on"/>
                            <m:ctrlPr>
                              <a:rPr lang="en-US" altLang="ja-JP" i="1" smtClean="0">
                                <a:solidFill>
                                  <a:prstClr val="black"/>
                                </a:solidFill>
                                <a:latin typeface="Cambria Math" panose="02040503050406030204" pitchFamily="18" charset="0"/>
                              </a:rPr>
                            </m:ctrlPr>
                          </m:naryPr>
                          <m:sub>
                            <m:r>
                              <a:rPr lang="en-US" altLang="ja-JP" i="1" smtClean="0">
                                <a:solidFill>
                                  <a:prstClr val="black"/>
                                </a:solidFill>
                                <a:latin typeface="Cambria Math" panose="02040503050406030204" pitchFamily="18" charset="0"/>
                              </a:rPr>
                              <m:t>𝑘</m:t>
                            </m:r>
                          </m:sub>
                          <m:sup/>
                          <m:e>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𝐸</m:t>
                                    </m:r>
                                  </m:e>
                                  <m:sup>
                                    <m:r>
                                      <a:rPr lang="en-US" altLang="ja-JP" i="1">
                                        <a:solidFill>
                                          <a:prstClr val="black"/>
                                        </a:solidFill>
                                        <a:latin typeface="Cambria Math" panose="02040503050406030204" pitchFamily="18" charset="0"/>
                                      </a:rPr>
                                      <m:t>𝑡</m:t>
                                    </m:r>
                                  </m:sup>
                                </m:sSup>
                                <m:r>
                                  <a:rPr lang="en-US" altLang="ja-JP" i="1">
                                    <a:solidFill>
                                      <a:prstClr val="black"/>
                                    </a:solidFill>
                                    <a:latin typeface="Cambria Math" panose="02040503050406030204" pitchFamily="18" charset="0"/>
                                  </a:rPr>
                                  <m:t>(</m:t>
                                </m:r>
                                <m:r>
                                  <a:rPr lang="en-US" altLang="ja-JP" b="1" i="1">
                                    <a:solidFill>
                                      <a:prstClr val="black"/>
                                    </a:solidFill>
                                    <a:latin typeface="Cambria Math" panose="02040503050406030204" pitchFamily="18" charset="0"/>
                                  </a:rPr>
                                  <m:t>𝒘</m:t>
                                </m:r>
                                <m:r>
                                  <a:rPr lang="en-US" altLang="ja-JP" i="1">
                                    <a:solidFill>
                                      <a:prstClr val="black"/>
                                    </a:solidFill>
                                    <a:latin typeface="Cambria Math" panose="02040503050406030204" pitchFamily="18" charset="0"/>
                                  </a:rPr>
                                  <m:t>)</m:t>
                                </m:r>
                              </m:num>
                              <m:den>
                                <m:r>
                                  <a:rPr lang="ja-JP" altLang="en-US"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𝑦</m:t>
                                    </m:r>
                                  </m:e>
                                  <m:sup>
                                    <m:r>
                                      <a:rPr lang="en-US" altLang="ja-JP" i="1">
                                        <a:solidFill>
                                          <a:prstClr val="black"/>
                                        </a:solidFill>
                                        <a:latin typeface="Cambria Math" panose="02040503050406030204" pitchFamily="18" charset="0"/>
                                      </a:rPr>
                                      <m:t>𝑡</m:t>
                                    </m:r>
                                  </m:sup>
                                </m:sSup>
                                <m:r>
                                  <a:rPr lang="en-US" altLang="ja-JP" i="1">
                                    <a:solidFill>
                                      <a:prstClr val="black"/>
                                    </a:solidFill>
                                    <a:latin typeface="Cambria Math" panose="02040503050406030204" pitchFamily="18" charset="0"/>
                                  </a:rPr>
                                  <m:t>(</m:t>
                                </m:r>
                                <m:r>
                                  <a:rPr lang="en-US" altLang="ja-JP" b="1" i="1">
                                    <a:solidFill>
                                      <a:prstClr val="black"/>
                                    </a:solidFill>
                                    <a:latin typeface="Cambria Math" panose="02040503050406030204" pitchFamily="18" charset="0"/>
                                  </a:rPr>
                                  <m:t>𝒘</m:t>
                                </m:r>
                                <m:r>
                                  <a:rPr lang="en-US" altLang="ja-JP" i="1">
                                    <a:solidFill>
                                      <a:prstClr val="black"/>
                                    </a:solidFill>
                                    <a:latin typeface="Cambria Math" panose="02040503050406030204" pitchFamily="18" charset="0"/>
                                  </a:rPr>
                                  <m:t>)</m:t>
                                </m:r>
                              </m:den>
                            </m:f>
                          </m:e>
                        </m:nary>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smtClean="0">
                                    <a:solidFill>
                                      <a:prstClr val="black"/>
                                    </a:solidFill>
                                    <a:latin typeface="Cambria Math" panose="02040503050406030204" pitchFamily="18" charset="0"/>
                                  </a:rPr>
                                  <m:t>𝑦</m:t>
                                </m:r>
                              </m:e>
                              <m:sup>
                                <m:r>
                                  <a:rPr lang="en-US" altLang="ja-JP" i="1">
                                    <a:solidFill>
                                      <a:prstClr val="black"/>
                                    </a:solidFill>
                                    <a:latin typeface="Cambria Math" panose="02040503050406030204" pitchFamily="18" charset="0"/>
                                  </a:rPr>
                                  <m:t>𝑡</m:t>
                                </m:r>
                              </m:sup>
                            </m:sSup>
                            <m:r>
                              <a:rPr lang="en-US" altLang="ja-JP" i="1">
                                <a:solidFill>
                                  <a:prstClr val="black"/>
                                </a:solidFill>
                                <a:latin typeface="Cambria Math" panose="02040503050406030204" pitchFamily="18" charset="0"/>
                              </a:rPr>
                              <m:t>(</m:t>
                            </m:r>
                            <m:r>
                              <a:rPr lang="en-US" altLang="ja-JP" b="1" i="1">
                                <a:solidFill>
                                  <a:prstClr val="black"/>
                                </a:solidFill>
                                <a:latin typeface="Cambria Math" panose="02040503050406030204" pitchFamily="18" charset="0"/>
                              </a:rPr>
                              <m:t>𝒘</m:t>
                            </m:r>
                            <m:r>
                              <a:rPr lang="en-US" altLang="ja-JP" i="1">
                                <a:solidFill>
                                  <a:prstClr val="black"/>
                                </a:solidFill>
                                <a:latin typeface="Cambria Math" panose="02040503050406030204" pitchFamily="18" charset="0"/>
                              </a:rPr>
                              <m:t>)</m:t>
                            </m:r>
                          </m:num>
                          <m:den>
                            <m:r>
                              <a:rPr lang="ja-JP" altLang="en-US"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𝑟𝑠</m:t>
                                </m:r>
                              </m:sub>
                            </m:sSub>
                          </m:den>
                        </m:f>
                      </m:oMath>
                    </m:oMathPara>
                  </a14:m>
                  <a:endParaRPr lang="ja-JP" altLang="en-US" dirty="0">
                    <a:solidFill>
                      <a:prstClr val="black"/>
                    </a:solidFill>
                  </a:endParaRPr>
                </a:p>
              </p:txBody>
            </p:sp>
          </mc:Choice>
          <mc:Fallback xmlns="">
            <p:sp>
              <p:nvSpPr>
                <p:cNvPr id="7" name="テキスト ボックス 6"/>
                <p:cNvSpPr txBox="1">
                  <a:spLocks noRot="1" noChangeAspect="1" noMove="1" noResize="1" noEditPoints="1" noAdjustHandles="1" noChangeArrowheads="1" noChangeShapeType="1" noTextEdit="1"/>
                </p:cNvSpPr>
                <p:nvPr/>
              </p:nvSpPr>
              <p:spPr>
                <a:xfrm>
                  <a:off x="568670" y="1438993"/>
                  <a:ext cx="4485780" cy="691921"/>
                </a:xfrm>
                <a:prstGeom prst="rect">
                  <a:avLst/>
                </a:prstGeom>
                <a:blipFill rotWithShape="0">
                  <a:blip r:embed="rId3"/>
                  <a:stretch>
                    <a:fillRect/>
                  </a:stretch>
                </a:blipFill>
              </p:spPr>
              <p:txBody>
                <a:bodyPr/>
                <a:lstStyle/>
                <a:p>
                  <a:r>
                    <a:rPr lang="ja-JP" altLang="en-US">
                      <a:noFill/>
                    </a:rPr>
                    <a:t> </a:t>
                  </a:r>
                </a:p>
              </p:txBody>
            </p:sp>
          </mc:Fallback>
        </mc:AlternateContent>
        <p:sp>
          <p:nvSpPr>
            <p:cNvPr id="10" name="角丸四角形 9"/>
            <p:cNvSpPr/>
            <p:nvPr/>
          </p:nvSpPr>
          <p:spPr>
            <a:xfrm>
              <a:off x="4209621" y="1432051"/>
              <a:ext cx="798656" cy="625477"/>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1" name="角丸四角形吹き出し 10"/>
            <p:cNvSpPr/>
            <p:nvPr/>
          </p:nvSpPr>
          <p:spPr>
            <a:xfrm>
              <a:off x="3954249" y="2094064"/>
              <a:ext cx="763570" cy="282804"/>
            </a:xfrm>
            <a:prstGeom prst="wedgeRoundRectCallout">
              <a:avLst>
                <a:gd name="adj1" fmla="val -5759"/>
                <a:gd name="adj2" fmla="val -7083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smtClean="0">
                  <a:solidFill>
                    <a:prstClr val="black"/>
                  </a:solidFill>
                </a:rPr>
                <a:t>注目</a:t>
              </a:r>
              <a:endParaRPr lang="ja-JP" altLang="en-US" dirty="0">
                <a:solidFill>
                  <a:prstClr val="black"/>
                </a:solidFill>
              </a:endParaRPr>
            </a:p>
          </p:txBody>
        </p:sp>
      </p:grpSp>
      <mc:AlternateContent xmlns:mc="http://schemas.openxmlformats.org/markup-compatibility/2006" xmlns:a14="http://schemas.microsoft.com/office/drawing/2010/main">
        <mc:Choice Requires="a14">
          <p:sp>
            <p:nvSpPr>
              <p:cNvPr id="39" name="正方形/長方形 38"/>
              <p:cNvSpPr/>
              <p:nvPr/>
            </p:nvSpPr>
            <p:spPr>
              <a:xfrm>
                <a:off x="6988577" y="1642849"/>
                <a:ext cx="2232262" cy="1169551"/>
              </a:xfrm>
              <a:prstGeom prst="rect">
                <a:avLst/>
              </a:prstGeom>
            </p:spPr>
            <p:txBody>
              <a:bodyPr wrap="square">
                <a:spAutoFit/>
              </a:bodyPr>
              <a:lstStyle/>
              <a:p>
                <a14:m>
                  <m:oMath xmlns:m="http://schemas.openxmlformats.org/officeDocument/2006/math">
                    <m:r>
                      <a:rPr lang="en-US" altLang="ja-JP" sz="1400" i="1">
                        <a:solidFill>
                          <a:prstClr val="black"/>
                        </a:solidFill>
                        <a:latin typeface="Cambria Math" panose="02040503050406030204" pitchFamily="18" charset="0"/>
                      </a:rPr>
                      <m:t>𝑖</m:t>
                    </m:r>
                  </m:oMath>
                </a14:m>
                <a:r>
                  <a:rPr lang="en-US" altLang="ja-JP" sz="1400" dirty="0">
                    <a:solidFill>
                      <a:prstClr val="black"/>
                    </a:solidFill>
                    <a:latin typeface="Cambria Math" panose="02040503050406030204" pitchFamily="18" charset="0"/>
                  </a:rPr>
                  <a:t> :  </a:t>
                </a:r>
                <a:r>
                  <a:rPr lang="ja-JP" altLang="en-US" sz="1400" dirty="0">
                    <a:solidFill>
                      <a:prstClr val="black"/>
                    </a:solidFill>
                    <a:latin typeface="Cambria Math" panose="02040503050406030204" pitchFamily="18" charset="0"/>
                  </a:rPr>
                  <a:t>⇔</a:t>
                </a:r>
                <a:r>
                  <a:rPr lang="ja-JP" altLang="en-US" sz="1400" i="1" dirty="0">
                    <a:solidFill>
                      <a:prstClr val="black"/>
                    </a:solidFill>
                    <a:latin typeface="Cambria Math" panose="02040503050406030204" pitchFamily="18" charset="0"/>
                  </a:rPr>
                  <a:t>入力層</a:t>
                </a:r>
                <a:endParaRPr lang="en-US" altLang="ja-JP" sz="1400" i="1" dirty="0">
                  <a:solidFill>
                    <a:prstClr val="black"/>
                  </a:solidFill>
                  <a:latin typeface="Cambria Math" panose="02040503050406030204" pitchFamily="18" charset="0"/>
                </a:endParaRPr>
              </a:p>
              <a:p>
                <a14:m>
                  <m:oMath xmlns:m="http://schemas.openxmlformats.org/officeDocument/2006/math">
                    <m:r>
                      <m:rPr>
                        <m:brk m:alnAt="7"/>
                      </m:rPr>
                      <a:rPr lang="en-US" altLang="ja-JP" sz="1400" i="1">
                        <a:solidFill>
                          <a:prstClr val="black"/>
                        </a:solidFill>
                        <a:latin typeface="Cambria Math" panose="02040503050406030204" pitchFamily="18" charset="0"/>
                      </a:rPr>
                      <m:t>𝑗</m:t>
                    </m:r>
                  </m:oMath>
                </a14:m>
                <a:r>
                  <a:rPr lang="en-US" altLang="ja-JP" sz="1400" dirty="0">
                    <a:solidFill>
                      <a:prstClr val="black"/>
                    </a:solidFill>
                  </a:rPr>
                  <a:t> : </a:t>
                </a:r>
                <a:r>
                  <a:rPr lang="ja-JP" altLang="en-US" sz="1400" dirty="0">
                    <a:solidFill>
                      <a:prstClr val="black"/>
                    </a:solidFill>
                  </a:rPr>
                  <a:t>⇔中間層</a:t>
                </a:r>
                <a:endParaRPr lang="en-US" altLang="ja-JP" sz="1400" dirty="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𝑘</m:t>
                    </m:r>
                  </m:oMath>
                </a14:m>
                <a:r>
                  <a:rPr lang="en-US" altLang="ja-JP" sz="1400" dirty="0">
                    <a:solidFill>
                      <a:prstClr val="black"/>
                    </a:solidFill>
                  </a:rPr>
                  <a:t>: </a:t>
                </a:r>
                <a:r>
                  <a:rPr lang="ja-JP" altLang="en-US" sz="1400" dirty="0">
                    <a:solidFill>
                      <a:prstClr val="black"/>
                    </a:solidFill>
                  </a:rPr>
                  <a:t>⇔出力層</a:t>
                </a:r>
                <a:endParaRPr lang="en-US" altLang="ja-JP" sz="1400" dirty="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𝑟</m:t>
                    </m:r>
                  </m:oMath>
                </a14:m>
                <a:r>
                  <a:rPr lang="en-US" altLang="ja-JP" sz="1400" dirty="0">
                    <a:solidFill>
                      <a:prstClr val="black"/>
                    </a:solidFill>
                  </a:rPr>
                  <a:t> : </a:t>
                </a:r>
                <a:r>
                  <a:rPr lang="ja-JP" altLang="en-US" sz="1400" dirty="0">
                    <a:solidFill>
                      <a:prstClr val="black"/>
                    </a:solidFill>
                  </a:rPr>
                  <a:t>⇔中間層</a:t>
                </a:r>
                <a:r>
                  <a:rPr lang="en-US" altLang="ja-JP" sz="1400" dirty="0">
                    <a:solidFill>
                      <a:prstClr val="black"/>
                    </a:solidFill>
                  </a:rPr>
                  <a:t>or</a:t>
                </a:r>
                <a:r>
                  <a:rPr lang="ja-JP" altLang="en-US" sz="1400" dirty="0">
                    <a:solidFill>
                      <a:prstClr val="black"/>
                    </a:solidFill>
                  </a:rPr>
                  <a:t>出力層</a:t>
                </a:r>
                <a:endParaRPr lang="en-US" altLang="ja-JP" sz="1400" dirty="0">
                  <a:solidFill>
                    <a:prstClr val="black"/>
                  </a:solidFill>
                </a:endParaRPr>
              </a:p>
              <a:p>
                <a14:m>
                  <m:oMath xmlns:m="http://schemas.openxmlformats.org/officeDocument/2006/math">
                    <m:r>
                      <a:rPr lang="en-US" altLang="ja-JP" sz="1400" i="1">
                        <a:solidFill>
                          <a:prstClr val="black"/>
                        </a:solidFill>
                        <a:latin typeface="Cambria Math" panose="02040503050406030204" pitchFamily="18" charset="0"/>
                      </a:rPr>
                      <m:t>𝑠</m:t>
                    </m:r>
                  </m:oMath>
                </a14:m>
                <a:r>
                  <a:rPr lang="en-US" altLang="ja-JP" sz="1400" dirty="0">
                    <a:solidFill>
                      <a:prstClr val="black"/>
                    </a:solidFill>
                  </a:rPr>
                  <a:t> : </a:t>
                </a:r>
                <a:r>
                  <a:rPr lang="ja-JP" altLang="en-US" sz="1400" dirty="0">
                    <a:solidFill>
                      <a:prstClr val="black"/>
                    </a:solidFill>
                  </a:rPr>
                  <a:t>⇔全ての層</a:t>
                </a:r>
                <a:endParaRPr lang="en-US" altLang="ja-JP" sz="1400" dirty="0">
                  <a:solidFill>
                    <a:prstClr val="black"/>
                  </a:solidFill>
                </a:endParaRPr>
              </a:p>
            </p:txBody>
          </p:sp>
        </mc:Choice>
        <mc:Fallback xmlns="">
          <p:sp>
            <p:nvSpPr>
              <p:cNvPr id="39" name="正方形/長方形 38"/>
              <p:cNvSpPr>
                <a:spLocks noRot="1" noChangeAspect="1" noMove="1" noResize="1" noEditPoints="1" noAdjustHandles="1" noChangeArrowheads="1" noChangeShapeType="1" noTextEdit="1"/>
              </p:cNvSpPr>
              <p:nvPr/>
            </p:nvSpPr>
            <p:spPr>
              <a:xfrm>
                <a:off x="6988577" y="1642849"/>
                <a:ext cx="2232262" cy="1169551"/>
              </a:xfrm>
              <a:prstGeom prst="rect">
                <a:avLst/>
              </a:prstGeom>
              <a:blipFill rotWithShape="0">
                <a:blip r:embed="rId8"/>
                <a:stretch>
                  <a:fillRect t="-2083" b="-5208"/>
                </a:stretch>
              </a:blipFill>
            </p:spPr>
            <p:txBody>
              <a:bodyPr/>
              <a:lstStyle/>
              <a:p>
                <a:r>
                  <a:rPr lang="ja-JP" altLang="en-US">
                    <a:noFill/>
                  </a:rPr>
                  <a:t> </a:t>
                </a:r>
              </a:p>
            </p:txBody>
          </p:sp>
        </mc:Fallback>
      </mc:AlternateContent>
      <p:sp>
        <p:nvSpPr>
          <p:cNvPr id="46" name="下矢印 45"/>
          <p:cNvSpPr/>
          <p:nvPr/>
        </p:nvSpPr>
        <p:spPr>
          <a:xfrm rot="16200000">
            <a:off x="325219" y="6193842"/>
            <a:ext cx="656583" cy="343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7" name="テキスト ボックス 46"/>
          <p:cNvSpPr txBox="1"/>
          <p:nvPr/>
        </p:nvSpPr>
        <p:spPr>
          <a:xfrm>
            <a:off x="978625" y="6047593"/>
            <a:ext cx="6336575" cy="646331"/>
          </a:xfrm>
          <a:prstGeom prst="rect">
            <a:avLst/>
          </a:prstGeom>
          <a:solidFill>
            <a:schemeClr val="bg2"/>
          </a:solidFill>
        </p:spPr>
        <p:txBody>
          <a:bodyPr wrap="square" rtlCol="0">
            <a:spAutoFit/>
          </a:bodyPr>
          <a:lstStyle/>
          <a:p>
            <a:r>
              <a:rPr lang="ja-JP" altLang="en-US" dirty="0" smtClean="0">
                <a:solidFill>
                  <a:prstClr val="black"/>
                </a:solidFill>
              </a:rPr>
              <a:t>◎過去の情報の保持が少ないのでメモリ消費が少ない</a:t>
            </a:r>
            <a:endParaRPr lang="en-US" altLang="ja-JP" dirty="0" smtClean="0">
              <a:solidFill>
                <a:prstClr val="black"/>
              </a:solidFill>
            </a:endParaRPr>
          </a:p>
          <a:p>
            <a:r>
              <a:rPr lang="en-US" altLang="ja-JP" dirty="0" smtClean="0">
                <a:solidFill>
                  <a:prstClr val="black"/>
                </a:solidFill>
              </a:rPr>
              <a:t>×</a:t>
            </a:r>
            <a:r>
              <a:rPr lang="ja-JP" altLang="en-US" dirty="0" smtClean="0">
                <a:solidFill>
                  <a:prstClr val="black"/>
                </a:solidFill>
              </a:rPr>
              <a:t>計算量は多い</a:t>
            </a:r>
            <a:endParaRPr lang="ja-JP" altLang="en-US" dirty="0">
              <a:solidFill>
                <a:prstClr val="black"/>
              </a:solidFill>
            </a:endParaRPr>
          </a:p>
        </p:txBody>
      </p:sp>
      <p:sp>
        <p:nvSpPr>
          <p:cNvPr id="48" name="テキスト ボックス 47"/>
          <p:cNvSpPr txBox="1"/>
          <p:nvPr/>
        </p:nvSpPr>
        <p:spPr>
          <a:xfrm>
            <a:off x="261624" y="1197978"/>
            <a:ext cx="3872886" cy="369332"/>
          </a:xfrm>
          <a:prstGeom prst="rect">
            <a:avLst/>
          </a:prstGeom>
          <a:noFill/>
        </p:spPr>
        <p:txBody>
          <a:bodyPr wrap="square" rtlCol="0">
            <a:spAutoFit/>
          </a:bodyPr>
          <a:lstStyle/>
          <a:p>
            <a:r>
              <a:rPr lang="ja-JP" altLang="en-US" dirty="0" smtClean="0">
                <a:solidFill>
                  <a:prstClr val="black"/>
                </a:solidFill>
              </a:rPr>
              <a:t>●</a:t>
            </a:r>
            <a:r>
              <a:rPr lang="ja-JP" altLang="en-US" u="sng" dirty="0" smtClean="0">
                <a:solidFill>
                  <a:prstClr val="black"/>
                </a:solidFill>
              </a:rPr>
              <a:t>誤差の逆伝播計算方法①</a:t>
            </a:r>
            <a:r>
              <a:rPr lang="en-US" altLang="ja-JP" u="sng" dirty="0" smtClean="0">
                <a:solidFill>
                  <a:prstClr val="black"/>
                </a:solidFill>
              </a:rPr>
              <a:t>RTRL</a:t>
            </a:r>
            <a:r>
              <a:rPr lang="ja-JP" altLang="en-US" u="sng" dirty="0" smtClean="0">
                <a:solidFill>
                  <a:prstClr val="black"/>
                </a:solidFill>
              </a:rPr>
              <a:t>法</a:t>
            </a:r>
            <a:endParaRPr lang="ja-JP" altLang="en-US" u="sng" dirty="0">
              <a:solidFill>
                <a:prstClr val="black"/>
              </a:solidFill>
            </a:endParaRPr>
          </a:p>
        </p:txBody>
      </p:sp>
      <mc:AlternateContent xmlns:mc="http://schemas.openxmlformats.org/markup-compatibility/2006" xmlns:a14="http://schemas.microsoft.com/office/drawing/2010/main">
        <mc:Choice Requires="a14">
          <p:sp>
            <p:nvSpPr>
              <p:cNvPr id="50" name="テキスト ボックス 49"/>
              <p:cNvSpPr txBox="1"/>
              <p:nvPr/>
            </p:nvSpPr>
            <p:spPr>
              <a:xfrm>
                <a:off x="6786417" y="2822811"/>
                <a:ext cx="2408031" cy="307777"/>
              </a:xfrm>
              <a:prstGeom prst="rect">
                <a:avLst/>
              </a:prstGeom>
              <a:noFill/>
            </p:spPr>
            <p:txBody>
              <a:bodyPr wrap="square" rtlCol="0">
                <a:spAutoFit/>
              </a:bodyPr>
              <a:lstStyle/>
              <a:p>
                <a:r>
                  <a:rPr lang="en-US" altLang="ja-JP" sz="1400" dirty="0" smtClean="0">
                    <a:solidFill>
                      <a:prstClr val="black"/>
                    </a:solidFill>
                  </a:rPr>
                  <a:t>※</a:t>
                </a:r>
                <a:r>
                  <a:rPr lang="en-US" altLang="ja-JP" sz="1400" dirty="0">
                    <a:solidFill>
                      <a:srgbClr val="000000"/>
                    </a:solidFill>
                    <a:ea typeface="ＭＳ 明朝" panose="02020609040205080304" pitchFamily="17" charset="-128"/>
                    <a:cs typeface="Times New Roman" panose="02020603050405020304" pitchFamily="18" charset="0"/>
                  </a:rPr>
                  <a:t> </a:t>
                </a:r>
                <a14:m>
                  <m:oMath xmlns:m="http://schemas.openxmlformats.org/officeDocument/2006/math">
                    <m:r>
                      <a:rPr lang="en-US" altLang="ja-JP" sz="1400"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r>
                      <a:rPr lang="en-US" altLang="ja-JP" sz="1400" i="1" smtClean="0">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oMath>
                </a14:m>
                <a:r>
                  <a:rPr lang="en-US" altLang="ja-JP" sz="1400" dirty="0" smtClean="0">
                    <a:solidFill>
                      <a:prstClr val="black"/>
                    </a:solidFill>
                  </a:rPr>
                  <a:t> : </a:t>
                </a:r>
                <a:r>
                  <a:rPr lang="ja-JP" altLang="en-US" sz="1400" dirty="0" smtClean="0">
                    <a:solidFill>
                      <a:prstClr val="black"/>
                    </a:solidFill>
                  </a:rPr>
                  <a:t>他の中間層を指す</a:t>
                </a:r>
                <a:endParaRPr lang="ja-JP" altLang="en-US" sz="1400" dirty="0">
                  <a:solidFill>
                    <a:prstClr val="black"/>
                  </a:solidFill>
                </a:endParaRPr>
              </a:p>
            </p:txBody>
          </p:sp>
        </mc:Choice>
        <mc:Fallback xmlns="">
          <p:sp>
            <p:nvSpPr>
              <p:cNvPr id="50" name="テキスト ボックス 49"/>
              <p:cNvSpPr txBox="1">
                <a:spLocks noRot="1" noChangeAspect="1" noMove="1" noResize="1" noEditPoints="1" noAdjustHandles="1" noChangeArrowheads="1" noChangeShapeType="1" noTextEdit="1"/>
              </p:cNvSpPr>
              <p:nvPr/>
            </p:nvSpPr>
            <p:spPr>
              <a:xfrm>
                <a:off x="6786417" y="2822811"/>
                <a:ext cx="2408031" cy="307777"/>
              </a:xfrm>
              <a:prstGeom prst="rect">
                <a:avLst/>
              </a:prstGeom>
              <a:blipFill rotWithShape="0">
                <a:blip r:embed="rId9"/>
                <a:stretch>
                  <a:fillRect l="-759" t="-11765" b="-21569"/>
                </a:stretch>
              </a:blipFill>
            </p:spPr>
            <p:txBody>
              <a:bodyPr/>
              <a:lstStyle/>
              <a:p>
                <a:r>
                  <a:rPr lang="ja-JP" altLang="en-US">
                    <a:noFill/>
                  </a:rPr>
                  <a:t> </a:t>
                </a:r>
              </a:p>
            </p:txBody>
          </p:sp>
        </mc:Fallback>
      </mc:AlternateContent>
      <p:grpSp>
        <p:nvGrpSpPr>
          <p:cNvPr id="8" name="グループ化 7"/>
          <p:cNvGrpSpPr/>
          <p:nvPr/>
        </p:nvGrpSpPr>
        <p:grpSpPr>
          <a:xfrm>
            <a:off x="143297" y="2581361"/>
            <a:ext cx="8998859" cy="3084859"/>
            <a:chOff x="138885" y="2292281"/>
            <a:chExt cx="8998859" cy="3084859"/>
          </a:xfrm>
        </p:grpSpPr>
        <mc:AlternateContent xmlns:mc="http://schemas.openxmlformats.org/markup-compatibility/2006" xmlns:a14="http://schemas.microsoft.com/office/drawing/2010/main">
          <mc:Choice Requires="a14">
            <p:sp>
              <p:nvSpPr>
                <p:cNvPr id="34" name="テキスト ボックス 33"/>
                <p:cNvSpPr txBox="1"/>
                <p:nvPr/>
              </p:nvSpPr>
              <p:spPr>
                <a:xfrm>
                  <a:off x="138885" y="3394507"/>
                  <a:ext cx="1736593" cy="923330"/>
                </a:xfrm>
                <a:prstGeom prst="rect">
                  <a:avLst/>
                </a:prstGeom>
                <a:noFill/>
              </p:spPr>
              <p:txBody>
                <a:bodyPr wrap="square" rtlCol="0">
                  <a:spAutoFit/>
                </a:bodyPr>
                <a:lstStyle/>
                <a:p>
                  <a:pPr algn="ctr"/>
                  <a14:m>
                    <m:oMath xmlns:m="http://schemas.openxmlformats.org/officeDocument/2006/math">
                      <m:r>
                        <a:rPr lang="ja-JP" altLang="en-US" i="1">
                          <a:solidFill>
                            <a:prstClr val="black"/>
                          </a:solidFill>
                          <a:latin typeface="Cambria Math" panose="02040503050406030204" pitchFamily="18" charset="0"/>
                        </a:rPr>
                        <m:t>𝑝</m:t>
                      </m:r>
                      <m:r>
                        <a:rPr lang="ja-JP" altLang="en-US" i="1" smtClean="0">
                          <a:solidFill>
                            <a:prstClr val="black"/>
                          </a:solidFill>
                          <a:latin typeface="Cambria Math" panose="02040503050406030204" pitchFamily="18" charset="0"/>
                        </a:rPr>
                        <m:t>を</m:t>
                      </m:r>
                    </m:oMath>
                  </a14:m>
                  <a:r>
                    <a:rPr lang="ja-JP" altLang="en-US" dirty="0" smtClean="0">
                      <a:solidFill>
                        <a:prstClr val="black"/>
                      </a:solidFill>
                    </a:rPr>
                    <a:t>時間方向に順次仮定する漸化式</a:t>
                  </a:r>
                  <a:endParaRPr lang="ja-JP" altLang="en-US" dirty="0">
                    <a:solidFill>
                      <a:prstClr val="black"/>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138885" y="3394507"/>
                  <a:ext cx="1736593" cy="923330"/>
                </a:xfrm>
                <a:prstGeom prst="rect">
                  <a:avLst/>
                </a:prstGeom>
                <a:blipFill rotWithShape="0">
                  <a:blip r:embed="rId10"/>
                  <a:stretch>
                    <a:fillRect t="-1974" r="-1761" b="-10526"/>
                  </a:stretch>
                </a:blipFill>
              </p:spPr>
              <p:txBody>
                <a:bodyPr/>
                <a:lstStyle/>
                <a:p>
                  <a:r>
                    <a:rPr lang="ja-JP" altLang="en-US">
                      <a:noFill/>
                    </a:rPr>
                    <a:t> </a:t>
                  </a:r>
                </a:p>
              </p:txBody>
            </p:sp>
          </mc:Fallback>
        </mc:AlternateContent>
        <p:grpSp>
          <p:nvGrpSpPr>
            <p:cNvPr id="38" name="グループ化 37"/>
            <p:cNvGrpSpPr/>
            <p:nvPr/>
          </p:nvGrpSpPr>
          <p:grpSpPr>
            <a:xfrm>
              <a:off x="926073" y="2292281"/>
              <a:ext cx="7676187" cy="2439975"/>
              <a:chOff x="-371679" y="2162029"/>
              <a:chExt cx="7676187" cy="2439975"/>
            </a:xfrm>
          </p:grpSpPr>
          <p:grpSp>
            <p:nvGrpSpPr>
              <p:cNvPr id="32" name="グループ化 31"/>
              <p:cNvGrpSpPr/>
              <p:nvPr/>
            </p:nvGrpSpPr>
            <p:grpSpPr>
              <a:xfrm>
                <a:off x="-371679" y="2162029"/>
                <a:ext cx="6686907" cy="1598836"/>
                <a:chOff x="350122" y="2236659"/>
                <a:chExt cx="6686907" cy="1598836"/>
              </a:xfrm>
            </p:grpSpPr>
            <mc:AlternateContent xmlns:mc="http://schemas.openxmlformats.org/markup-compatibility/2006" xmlns:a14="http://schemas.microsoft.com/office/drawing/2010/main">
              <mc:Choice Requires="a14">
                <p:sp>
                  <p:nvSpPr>
                    <p:cNvPr id="13" name="正方形/長方形 12"/>
                    <p:cNvSpPr/>
                    <p:nvPr/>
                  </p:nvSpPr>
                  <p:spPr>
                    <a:xfrm>
                      <a:off x="1422531" y="3012641"/>
                      <a:ext cx="5614498" cy="822854"/>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smtClean="0">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𝑝</m:t>
                                </m:r>
                              </m:e>
                              <m:sub>
                                <m:r>
                                  <a:rPr lang="ja-JP" altLang="en-US" i="1">
                                    <a:solidFill>
                                      <a:prstClr val="black"/>
                                    </a:solidFill>
                                    <a:latin typeface="Cambria Math" panose="02040503050406030204" pitchFamily="18" charset="0"/>
                                  </a:rPr>
                                  <m:t>𝑟𝑠</m:t>
                                </m:r>
                              </m:sub>
                              <m:sup>
                                <m:r>
                                  <a:rPr lang="en-US" altLang="ja-JP" i="1" smtClean="0">
                                    <a:solidFill>
                                      <a:prstClr val="black"/>
                                    </a:solidFill>
                                    <a:latin typeface="Cambria Math" panose="02040503050406030204" pitchFamily="18" charset="0"/>
                                  </a:rPr>
                                  <m:t>𝑘</m:t>
                                </m:r>
                              </m:sup>
                            </m:sSubSup>
                            <m:d>
                              <m:dPr>
                                <m:ctrlPr>
                                  <a:rPr lang="en-US" altLang="ja-JP" i="1" smtClean="0">
                                    <a:solidFill>
                                      <a:prstClr val="black"/>
                                    </a:solidFill>
                                    <a:latin typeface="Cambria Math" panose="02040503050406030204" pitchFamily="18" charset="0"/>
                                  </a:rPr>
                                </m:ctrlPr>
                              </m:dPr>
                              <m:e>
                                <m:r>
                                  <a:rPr lang="en-US" altLang="ja-JP" i="1" smtClean="0">
                                    <a:solidFill>
                                      <a:prstClr val="black"/>
                                    </a:solidFill>
                                    <a:latin typeface="Cambria Math" panose="02040503050406030204" pitchFamily="18" charset="0"/>
                                  </a:rPr>
                                  <m:t>𝑡</m:t>
                                </m:r>
                              </m:e>
                            </m:d>
                            <m:r>
                              <a:rPr lang="en-US" altLang="ja-JP" i="1">
                                <a:solidFill>
                                  <a:prstClr val="black"/>
                                </a:solidFill>
                                <a:latin typeface="Cambria Math" panose="02040503050406030204" pitchFamily="18" charset="0"/>
                              </a:rPr>
                              <m:t>=</m:t>
                            </m:r>
                            <m:f>
                              <m:fPr>
                                <m:ctrlPr>
                                  <a:rPr lang="en-US" altLang="ja-JP" i="1">
                                    <a:solidFill>
                                      <a:prstClr val="black"/>
                                    </a:solidFill>
                                    <a:latin typeface="Cambria Math" panose="02040503050406030204" pitchFamily="18" charset="0"/>
                                  </a:rPr>
                                </m:ctrlPr>
                              </m:fPr>
                              <m:num>
                                <m:r>
                                  <a:rPr lang="ja-JP" altLang="en-US" i="1">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𝑦</m:t>
                                    </m:r>
                                  </m:e>
                                  <m:sup>
                                    <m:r>
                                      <a:rPr lang="en-US" altLang="ja-JP" i="1">
                                        <a:solidFill>
                                          <a:prstClr val="black"/>
                                        </a:solidFill>
                                        <a:latin typeface="Cambria Math" panose="02040503050406030204" pitchFamily="18" charset="0"/>
                                      </a:rPr>
                                      <m:t>𝑡</m:t>
                                    </m:r>
                                  </m:sup>
                                </m:sSup>
                                <m:d>
                                  <m:dPr>
                                    <m:ctrlPr>
                                      <a:rPr lang="en-US" altLang="ja-JP" i="1">
                                        <a:solidFill>
                                          <a:prstClr val="black"/>
                                        </a:solidFill>
                                        <a:latin typeface="Cambria Math" panose="02040503050406030204" pitchFamily="18" charset="0"/>
                                      </a:rPr>
                                    </m:ctrlPr>
                                  </m:dPr>
                                  <m:e>
                                    <m:r>
                                      <a:rPr lang="en-US" altLang="ja-JP" b="1" i="1">
                                        <a:solidFill>
                                          <a:prstClr val="black"/>
                                        </a:solidFill>
                                        <a:latin typeface="Cambria Math" panose="02040503050406030204" pitchFamily="18" charset="0"/>
                                      </a:rPr>
                                      <m:t>𝒘</m:t>
                                    </m:r>
                                  </m:e>
                                </m:d>
                              </m:num>
                              <m:den>
                                <m:r>
                                  <a:rPr lang="ja-JP" altLang="en-US" i="1">
                                    <a:solidFill>
                                      <a:prstClr val="black"/>
                                    </a:solidFill>
                                    <a:latin typeface="Cambria Math" panose="02040503050406030204" pitchFamily="18" charset="0"/>
                                  </a:rPr>
                                  <m:t>𝜕</m:t>
                                </m:r>
                                <m:sSub>
                                  <m:sSubPr>
                                    <m:ctrlPr>
                                      <a:rPr lang="en-US" altLang="ja-JP" i="1">
                                        <a:solidFill>
                                          <a:prstClr val="black"/>
                                        </a:solidFill>
                                        <a:latin typeface="Cambria Math" panose="02040503050406030204" pitchFamily="18" charset="0"/>
                                      </a:rPr>
                                    </m:ctrlPr>
                                  </m:sSub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𝑟𝑠</m:t>
                                    </m:r>
                                  </m:sub>
                                </m:sSub>
                              </m:den>
                            </m:f>
                            <m:r>
                              <a:rPr lang="en-US" altLang="ja-JP" i="1" smtClean="0">
                                <a:solidFill>
                                  <a:prstClr val="black"/>
                                </a:solidFill>
                                <a:latin typeface="Cambria Math" panose="02040503050406030204" pitchFamily="18" charset="0"/>
                              </a:rPr>
                              <m:t>=</m:t>
                            </m:r>
                            <m:sSup>
                              <m:sSupPr>
                                <m:ctrlPr>
                                  <a:rPr lang="en-US" altLang="ja-JP" i="1">
                                    <a:solidFill>
                                      <a:prstClr val="black"/>
                                    </a:solidFill>
                                    <a:latin typeface="Cambria Math" panose="02040503050406030204" pitchFamily="18" charset="0"/>
                                  </a:rPr>
                                </m:ctrlPr>
                              </m:sSupPr>
                              <m:e>
                                <m:r>
                                  <a:rPr lang="en-US" altLang="ja-JP" i="1">
                                    <a:solidFill>
                                      <a:prstClr val="black"/>
                                    </a:solidFill>
                                    <a:latin typeface="Cambria Math" panose="02040503050406030204" pitchFamily="18" charset="0"/>
                                  </a:rPr>
                                  <m:t>𝑓</m:t>
                                </m:r>
                              </m:e>
                              <m:sup>
                                <m:r>
                                  <a:rPr lang="en-US" altLang="ja-JP" i="1">
                                    <a:solidFill>
                                      <a:prstClr val="black"/>
                                    </a:solidFill>
                                    <a:latin typeface="Cambria Math" panose="02040503050406030204" pitchFamily="18" charset="0"/>
                                  </a:rPr>
                                  <m:t>𝑜𝑢𝑡</m:t>
                                </m:r>
                              </m:sup>
                            </m:sSup>
                            <m:r>
                              <a:rPr lang="en-US" altLang="ja-JP"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𝑣</m:t>
                                </m:r>
                              </m:e>
                              <m:sub>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𝑡</m:t>
                                </m:r>
                              </m:sup>
                            </m:sSubSup>
                            <m:r>
                              <a:rPr lang="en-US" altLang="ja-JP" i="1">
                                <a:solidFill>
                                  <a:prstClr val="black"/>
                                </a:solidFill>
                                <a:latin typeface="Cambria Math" panose="02040503050406030204" pitchFamily="18" charset="0"/>
                              </a:rPr>
                              <m:t>)</m:t>
                            </m:r>
                            <m:d>
                              <m:dPr>
                                <m:ctrlPr>
                                  <a:rPr lang="en-US" altLang="ja-JP" i="1">
                                    <a:solidFill>
                                      <a:prstClr val="black"/>
                                    </a:solidFill>
                                    <a:latin typeface="Cambria Math" panose="02040503050406030204" pitchFamily="18" charset="0"/>
                                  </a:rPr>
                                </m:ctrlPr>
                              </m:dPr>
                              <m:e>
                                <m:sSub>
                                  <m:sSubPr>
                                    <m:ctrlPr>
                                      <a:rPr lang="en-US" altLang="ja-JP" i="1">
                                        <a:solidFill>
                                          <a:prstClr val="black"/>
                                        </a:solidFill>
                                        <a:latin typeface="Cambria Math" panose="02040503050406030204" pitchFamily="18" charset="0"/>
                                      </a:rPr>
                                    </m:ctrlPr>
                                  </m:sSub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𝑟</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𝑘</m:t>
                                    </m:r>
                                  </m:sub>
                                </m:sSub>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𝑧</m:t>
                                    </m:r>
                                  </m:e>
                                  <m:sub>
                                    <m:r>
                                      <a:rPr lang="en-US" altLang="ja-JP" i="1">
                                        <a:solidFill>
                                          <a:prstClr val="black"/>
                                        </a:solidFill>
                                        <a:latin typeface="Cambria Math" panose="02040503050406030204" pitchFamily="18" charset="0"/>
                                      </a:rPr>
                                      <m:t>𝑠</m:t>
                                    </m:r>
                                  </m:sub>
                                  <m:sup>
                                    <m:r>
                                      <a:rPr lang="en-US" altLang="ja-JP" i="1">
                                        <a:solidFill>
                                          <a:prstClr val="black"/>
                                        </a:solidFill>
                                        <a:latin typeface="Cambria Math" panose="02040503050406030204" pitchFamily="18" charset="0"/>
                                      </a:rPr>
                                      <m:t>𝑡</m:t>
                                    </m:r>
                                  </m:sup>
                                </m:sSubSup>
                                <m:r>
                                  <a:rPr lang="en-US" altLang="ja-JP" i="1">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𝑗</m:t>
                                    </m:r>
                                  </m:sub>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𝑘𝑗</m:t>
                                        </m:r>
                                      </m:sub>
                                      <m:sup>
                                        <m:r>
                                          <a:rPr lang="en-US" altLang="ja-JP" i="1">
                                            <a:solidFill>
                                              <a:prstClr val="black"/>
                                            </a:solidFill>
                                            <a:latin typeface="Cambria Math" panose="02040503050406030204" pitchFamily="18" charset="0"/>
                                          </a:rPr>
                                          <m:t>𝑜𝑢𝑡</m:t>
                                        </m:r>
                                      </m:sup>
                                    </m:sSubSup>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𝑝</m:t>
                                        </m:r>
                                      </m:e>
                                      <m:sub>
                                        <m:r>
                                          <a:rPr lang="en-US" altLang="ja-JP" i="1">
                                            <a:solidFill>
                                              <a:prstClr val="black"/>
                                            </a:solidFill>
                                            <a:latin typeface="Cambria Math" panose="02040503050406030204" pitchFamily="18" charset="0"/>
                                          </a:rPr>
                                          <m:t>𝑟𝑠</m:t>
                                        </m:r>
                                      </m:sub>
                                      <m:sup>
                                        <m:r>
                                          <a:rPr lang="en-US" altLang="ja-JP" i="1">
                                            <a:solidFill>
                                              <a:prstClr val="black"/>
                                            </a:solidFill>
                                            <a:latin typeface="Cambria Math" panose="02040503050406030204" pitchFamily="18" charset="0"/>
                                          </a:rPr>
                                          <m:t>𝑗</m:t>
                                        </m:r>
                                      </m:sup>
                                    </m:sSubSup>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m:t>
                                    </m:r>
                                  </m:e>
                                </m:nary>
                              </m:e>
                            </m:d>
                          </m:oMath>
                        </m:oMathPara>
                      </a14:m>
                      <a:endParaRPr lang="ja-JP" altLang="en-US" dirty="0">
                        <a:solidFill>
                          <a:prstClr val="black"/>
                        </a:solidFill>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1422531" y="3012641"/>
                      <a:ext cx="5614498" cy="822854"/>
                    </a:xfrm>
                    <a:prstGeom prst="rect">
                      <a:avLst/>
                    </a:prstGeom>
                    <a:blipFill rotWithShape="0">
                      <a:blip r:embed="rId11"/>
                      <a:stretch>
                        <a:fillRect/>
                      </a:stretch>
                    </a:blipFill>
                  </p:spPr>
                  <p:txBody>
                    <a:bodyPr/>
                    <a:lstStyle/>
                    <a:p>
                      <a:r>
                        <a:rPr lang="ja-JP" altLang="en-US">
                          <a:noFill/>
                        </a:rPr>
                        <a:t> </a:t>
                      </a:r>
                    </a:p>
                  </p:txBody>
                </p:sp>
              </mc:Fallback>
            </mc:AlternateContent>
            <p:grpSp>
              <p:nvGrpSpPr>
                <p:cNvPr id="28" name="グループ化 27"/>
                <p:cNvGrpSpPr/>
                <p:nvPr/>
              </p:nvGrpSpPr>
              <p:grpSpPr>
                <a:xfrm>
                  <a:off x="350122" y="2236659"/>
                  <a:ext cx="3066431" cy="748090"/>
                  <a:chOff x="1631097" y="3478331"/>
                  <a:chExt cx="3066431" cy="748090"/>
                </a:xfrm>
              </p:grpSpPr>
              <mc:AlternateContent xmlns:mc="http://schemas.openxmlformats.org/markup-compatibility/2006" xmlns:a14="http://schemas.microsoft.com/office/drawing/2010/main">
                <mc:Choice Requires="a14">
                  <p:sp>
                    <p:nvSpPr>
                      <p:cNvPr id="24" name="正方形/長方形 23"/>
                      <p:cNvSpPr/>
                      <p:nvPr/>
                    </p:nvSpPr>
                    <p:spPr>
                      <a:xfrm>
                        <a:off x="1631097" y="3478331"/>
                        <a:ext cx="2518638" cy="748090"/>
                      </a:xfrm>
                      <a:prstGeom prst="rect">
                        <a:avLst/>
                      </a:prstGeom>
                    </p:spPr>
                    <p:txBody>
                      <a:bodyPr wrap="none">
                        <a:spAutoFit/>
                      </a:bodyPr>
                      <a:lstStyle/>
                      <a:p>
                        <a:r>
                          <a:rPr lang="en-US" altLang="ja-JP" sz="1400" dirty="0" smtClean="0">
                            <a:solidFill>
                              <a:prstClr val="black"/>
                            </a:solidFill>
                          </a:rPr>
                          <a:t>※</a:t>
                        </a:r>
                        <a:r>
                          <a:rPr lang="ja-JP" altLang="en-US" sz="1400" dirty="0" smtClean="0">
                            <a:solidFill>
                              <a:prstClr val="black"/>
                            </a:solidFill>
                          </a:rPr>
                          <a:t>ここでは簡単のため，</a:t>
                        </a:r>
                        <a:endParaRPr lang="en-US" altLang="ja-JP" sz="1400" dirty="0" smtClean="0">
                          <a:solidFill>
                            <a:prstClr val="black"/>
                          </a:solidFill>
                        </a:endParaRPr>
                      </a:p>
                      <a:p>
                        <a:r>
                          <a:rPr lang="ja-JP" altLang="en-US" sz="1400" dirty="0" smtClean="0">
                            <a:solidFill>
                              <a:prstClr val="black"/>
                            </a:solidFill>
                          </a:rPr>
                          <a:t>クロネッカーのデルタ</a:t>
                        </a:r>
                        <a14:m>
                          <m:oMath xmlns:m="http://schemas.openxmlformats.org/officeDocument/2006/math">
                            <m:sSub>
                              <m:sSubPr>
                                <m:ctrlPr>
                                  <a:rPr lang="en-US" altLang="ja-JP" sz="1400" i="1">
                                    <a:solidFill>
                                      <a:prstClr val="black"/>
                                    </a:solidFill>
                                    <a:latin typeface="Cambria Math" panose="02040503050406030204" pitchFamily="18" charset="0"/>
                                  </a:rPr>
                                </m:ctrlPr>
                              </m:sSubPr>
                              <m:e>
                                <m:r>
                                  <m:rPr>
                                    <m:sty m:val="p"/>
                                  </m:rPr>
                                  <a:rPr lang="en-US" altLang="ja-JP" sz="1400" i="1">
                                    <a:solidFill>
                                      <a:prstClr val="black"/>
                                    </a:solidFill>
                                    <a:latin typeface="Cambria Math" panose="02040503050406030204" pitchFamily="18" charset="0"/>
                                  </a:rPr>
                                  <m:t>δ</m:t>
                                </m:r>
                              </m:e>
                              <m:sub>
                                <m:r>
                                  <a:rPr lang="en-US" altLang="ja-JP" sz="1400" i="1">
                                    <a:solidFill>
                                      <a:prstClr val="black"/>
                                    </a:solidFill>
                                    <a:latin typeface="Cambria Math" panose="02040503050406030204" pitchFamily="18" charset="0"/>
                                  </a:rPr>
                                  <m:t>𝑟</m:t>
                                </m:r>
                                <m:r>
                                  <a:rPr lang="en-US" altLang="ja-JP" sz="1400" i="1">
                                    <a:solidFill>
                                      <a:prstClr val="black"/>
                                    </a:solidFill>
                                    <a:latin typeface="Cambria Math" panose="02040503050406030204" pitchFamily="18" charset="0"/>
                                  </a:rPr>
                                  <m:t>,</m:t>
                                </m:r>
                                <m:r>
                                  <a:rPr lang="en-US" altLang="ja-JP" sz="1400" i="1">
                                    <a:solidFill>
                                      <a:prstClr val="black"/>
                                    </a:solidFill>
                                    <a:latin typeface="Cambria Math" panose="02040503050406030204" pitchFamily="18" charset="0"/>
                                  </a:rPr>
                                  <m:t>𝑘</m:t>
                                </m:r>
                              </m:sub>
                            </m:sSub>
                            <m:r>
                              <a:rPr lang="en-US" altLang="ja-JP" sz="1400" i="1" smtClean="0">
                                <a:solidFill>
                                  <a:prstClr val="black"/>
                                </a:solidFill>
                                <a:latin typeface="Cambria Math" panose="02040503050406030204" pitchFamily="18" charset="0"/>
                              </a:rPr>
                              <m:t>=</m:t>
                            </m:r>
                          </m:oMath>
                        </a14:m>
                        <a:endParaRPr lang="en-US" altLang="ja-JP" sz="1400" dirty="0" smtClean="0">
                          <a:solidFill>
                            <a:prstClr val="black"/>
                          </a:solidFill>
                        </a:endParaRPr>
                      </a:p>
                      <a:p>
                        <a:r>
                          <a:rPr lang="ja-JP" altLang="en-US" sz="1400" dirty="0" smtClean="0">
                            <a:solidFill>
                              <a:prstClr val="black"/>
                            </a:solidFill>
                          </a:rPr>
                          <a:t>で表される信号を考える</a:t>
                        </a:r>
                        <a:endParaRPr lang="ja-JP" altLang="en-US" sz="1400" dirty="0">
                          <a:solidFill>
                            <a:prstClr val="black"/>
                          </a:solidFill>
                        </a:endParaRPr>
                      </a:p>
                    </p:txBody>
                  </p:sp>
                </mc:Choice>
                <mc:Fallback xmlns="">
                  <p:sp>
                    <p:nvSpPr>
                      <p:cNvPr id="24" name="正方形/長方形 23"/>
                      <p:cNvSpPr>
                        <a:spLocks noRot="1" noChangeAspect="1" noMove="1" noResize="1" noEditPoints="1" noAdjustHandles="1" noChangeArrowheads="1" noChangeShapeType="1" noTextEdit="1"/>
                      </p:cNvSpPr>
                      <p:nvPr/>
                    </p:nvSpPr>
                    <p:spPr>
                      <a:xfrm>
                        <a:off x="1631097" y="3478331"/>
                        <a:ext cx="2518638" cy="748090"/>
                      </a:xfrm>
                      <a:prstGeom prst="rect">
                        <a:avLst/>
                      </a:prstGeom>
                      <a:blipFill rotWithShape="0">
                        <a:blip r:embed="rId12"/>
                        <a:stretch>
                          <a:fillRect l="-726" t="-4065" b="-8130"/>
                        </a:stretch>
                      </a:blipFill>
                    </p:spPr>
                    <p:txBody>
                      <a:bodyPr/>
                      <a:lstStyle/>
                      <a:p>
                        <a:r>
                          <a:rPr lang="ja-JP" altLang="en-US">
                            <a:noFill/>
                          </a:rPr>
                          <a:t> </a:t>
                        </a:r>
                      </a:p>
                    </p:txBody>
                  </p:sp>
                </mc:Fallback>
              </mc:AlternateContent>
              <p:sp>
                <p:nvSpPr>
                  <p:cNvPr id="25" name="テキスト ボックス 24"/>
                  <p:cNvSpPr txBox="1"/>
                  <p:nvPr/>
                </p:nvSpPr>
                <p:spPr>
                  <a:xfrm>
                    <a:off x="4081906" y="3574248"/>
                    <a:ext cx="615622" cy="307777"/>
                  </a:xfrm>
                  <a:prstGeom prst="rect">
                    <a:avLst/>
                  </a:prstGeom>
                  <a:noFill/>
                </p:spPr>
                <p:txBody>
                  <a:bodyPr wrap="square" rtlCol="0">
                    <a:spAutoFit/>
                  </a:bodyPr>
                  <a:lstStyle/>
                  <a:p>
                    <a:r>
                      <a:rPr lang="en-US" altLang="ja-JP" sz="1400" dirty="0" smtClean="0">
                        <a:solidFill>
                          <a:prstClr val="black"/>
                        </a:solidFill>
                      </a:rPr>
                      <a:t>0</a:t>
                    </a:r>
                    <a:endParaRPr lang="ja-JP" altLang="en-US" sz="1400" dirty="0">
                      <a:solidFill>
                        <a:prstClr val="black"/>
                      </a:solidFill>
                    </a:endParaRPr>
                  </a:p>
                </p:txBody>
              </p:sp>
              <p:sp>
                <p:nvSpPr>
                  <p:cNvPr id="26" name="テキスト ボックス 25"/>
                  <p:cNvSpPr txBox="1"/>
                  <p:nvPr/>
                </p:nvSpPr>
                <p:spPr>
                  <a:xfrm>
                    <a:off x="4081906" y="3830542"/>
                    <a:ext cx="615622" cy="307777"/>
                  </a:xfrm>
                  <a:prstGeom prst="rect">
                    <a:avLst/>
                  </a:prstGeom>
                  <a:noFill/>
                </p:spPr>
                <p:txBody>
                  <a:bodyPr wrap="square" rtlCol="0">
                    <a:spAutoFit/>
                  </a:bodyPr>
                  <a:lstStyle/>
                  <a:p>
                    <a:r>
                      <a:rPr lang="en-US" altLang="ja-JP" sz="1400" dirty="0" smtClean="0">
                        <a:solidFill>
                          <a:prstClr val="black"/>
                        </a:solidFill>
                      </a:rPr>
                      <a:t>1</a:t>
                    </a:r>
                    <a:endParaRPr lang="ja-JP" altLang="en-US" sz="1400" dirty="0">
                      <a:solidFill>
                        <a:prstClr val="black"/>
                      </a:solidFill>
                    </a:endParaRPr>
                  </a:p>
                </p:txBody>
              </p:sp>
              <p:sp>
                <p:nvSpPr>
                  <p:cNvPr id="27" name="左中かっこ 26"/>
                  <p:cNvSpPr/>
                  <p:nvPr/>
                </p:nvSpPr>
                <p:spPr>
                  <a:xfrm>
                    <a:off x="4081906" y="3663016"/>
                    <a:ext cx="53738" cy="391679"/>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grpSp>
          <mc:AlternateContent xmlns:mc="http://schemas.openxmlformats.org/markup-compatibility/2006" xmlns:a14="http://schemas.microsoft.com/office/drawing/2010/main">
            <mc:Choice Requires="a14">
              <p:sp>
                <p:nvSpPr>
                  <p:cNvPr id="36" name="正方形/長方形 35"/>
                  <p:cNvSpPr/>
                  <p:nvPr/>
                </p:nvSpPr>
                <p:spPr>
                  <a:xfrm>
                    <a:off x="700730" y="3751258"/>
                    <a:ext cx="6603778" cy="850746"/>
                  </a:xfrm>
                  <a:prstGeom prst="rect">
                    <a:avLst/>
                  </a:prstGeom>
                  <a:solidFill>
                    <a:schemeClr val="accent4">
                      <a:lumMod val="20000"/>
                      <a:lumOff val="80000"/>
                    </a:schemeClr>
                  </a:solid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ja-JP" altLang="en-US" i="1" smtClean="0">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𝑝</m:t>
                              </m:r>
                            </m:e>
                            <m:sub>
                              <m:r>
                                <a:rPr lang="ja-JP" altLang="en-US" i="1">
                                  <a:solidFill>
                                    <a:prstClr val="black"/>
                                  </a:solidFill>
                                  <a:latin typeface="Cambria Math" panose="02040503050406030204" pitchFamily="18" charset="0"/>
                                </a:rPr>
                                <m:t>𝑟𝑠</m:t>
                              </m:r>
                            </m:sub>
                            <m:sup>
                              <m:r>
                                <a:rPr lang="ja-JP" altLang="en-US" i="1">
                                  <a:solidFill>
                                    <a:prstClr val="black"/>
                                  </a:solidFill>
                                  <a:latin typeface="Cambria Math" panose="02040503050406030204" pitchFamily="18" charset="0"/>
                                </a:rPr>
                                <m:t>𝑗</m:t>
                              </m:r>
                            </m:sup>
                          </m:sSubSup>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m:t>
                          </m:r>
                          <m:f>
                            <m:fPr>
                              <m:ctrlPr>
                                <a:rPr lang="ja-JP" altLang="en-US" i="1">
                                  <a:solidFill>
                                    <a:prstClr val="black"/>
                                  </a:solidFill>
                                  <a:latin typeface="Cambria Math" panose="02040503050406030204" pitchFamily="18" charset="0"/>
                                </a:rPr>
                              </m:ctrlPr>
                            </m:fPr>
                            <m:num>
                              <m:r>
                                <a:rPr lang="ja-JP" altLang="en-US">
                                  <a:solidFill>
                                    <a:prstClr val="black"/>
                                  </a:solidFill>
                                  <a:latin typeface="Cambria Math" panose="02040503050406030204" pitchFamily="18" charset="0"/>
                                </a:rPr>
                                <m:t>𝜕</m:t>
                              </m:r>
                              <m:sSubSup>
                                <m:sSubSupPr>
                                  <m:ctrlPr>
                                    <a:rPr lang="ja-JP" altLang="en-US" i="1">
                                      <a:solidFill>
                                        <a:prstClr val="black"/>
                                      </a:solidFill>
                                      <a:latin typeface="Cambria Math" panose="02040503050406030204" pitchFamily="18" charset="0"/>
                                    </a:rPr>
                                  </m:ctrlPr>
                                </m:sSubSupPr>
                                <m:e>
                                  <m:r>
                                    <a:rPr lang="ja-JP" altLang="en-US" i="1">
                                      <a:solidFill>
                                        <a:prstClr val="black"/>
                                      </a:solidFill>
                                      <a:latin typeface="Cambria Math" panose="02040503050406030204" pitchFamily="18" charset="0"/>
                                    </a:rPr>
                                    <m:t>𝑧</m:t>
                                  </m:r>
                                </m:e>
                                <m:sub>
                                  <m:r>
                                    <a:rPr lang="ja-JP" altLang="en-US" i="1">
                                      <a:solidFill>
                                        <a:prstClr val="black"/>
                                      </a:solidFill>
                                      <a:latin typeface="Cambria Math" panose="02040503050406030204" pitchFamily="18" charset="0"/>
                                    </a:rPr>
                                    <m:t>𝑗</m:t>
                                  </m:r>
                                </m:sub>
                                <m:sup>
                                  <m:r>
                                    <a:rPr lang="ja-JP" altLang="en-US"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r>
                                <a:rPr lang="en-US" altLang="ja-JP" b="1" i="1" smtClean="0">
                                  <a:solidFill>
                                    <a:prstClr val="black"/>
                                  </a:solidFill>
                                  <a:latin typeface="Cambria Math" panose="02040503050406030204" pitchFamily="18" charset="0"/>
                                </a:rPr>
                                <m:t>𝒘</m:t>
                              </m:r>
                              <m:r>
                                <a:rPr lang="en-US" altLang="ja-JP" i="1" smtClean="0">
                                  <a:solidFill>
                                    <a:prstClr val="black"/>
                                  </a:solidFill>
                                  <a:latin typeface="Cambria Math" panose="02040503050406030204" pitchFamily="18" charset="0"/>
                                </a:rPr>
                                <m:t>)</m:t>
                              </m:r>
                            </m:num>
                            <m:den>
                              <m:r>
                                <a:rPr lang="ja-JP" altLang="en-US">
                                  <a:solidFill>
                                    <a:prstClr val="black"/>
                                  </a:solidFill>
                                  <a:latin typeface="Cambria Math" panose="02040503050406030204" pitchFamily="18" charset="0"/>
                                </a:rPr>
                                <m:t>𝜕</m:t>
                              </m:r>
                              <m:sSub>
                                <m:sSubPr>
                                  <m:ctrlPr>
                                    <a:rPr lang="ja-JP" altLang="en-US" i="1">
                                      <a:solidFill>
                                        <a:prstClr val="black"/>
                                      </a:solidFill>
                                      <a:latin typeface="Cambria Math" panose="02040503050406030204" pitchFamily="18" charset="0"/>
                                    </a:rPr>
                                  </m:ctrlPr>
                                </m:sSubPr>
                                <m:e>
                                  <m:r>
                                    <a:rPr lang="ja-JP" altLang="en-US" i="1">
                                      <a:solidFill>
                                        <a:prstClr val="black"/>
                                      </a:solidFill>
                                      <a:latin typeface="Cambria Math" panose="02040503050406030204" pitchFamily="18" charset="0"/>
                                    </a:rPr>
                                    <m:t>𝑤</m:t>
                                  </m:r>
                                </m:e>
                                <m:sub>
                                  <m:r>
                                    <a:rPr lang="ja-JP" altLang="en-US" i="1">
                                      <a:solidFill>
                                        <a:prstClr val="black"/>
                                      </a:solidFill>
                                      <a:latin typeface="Cambria Math" panose="02040503050406030204" pitchFamily="18" charset="0"/>
                                    </a:rPr>
                                    <m:t>𝑟𝑠</m:t>
                                  </m:r>
                                </m:sub>
                              </m:sSub>
                            </m:den>
                          </m:f>
                          <m:r>
                            <a:rPr lang="en-US" altLang="ja-JP" i="1" smtClean="0">
                              <a:solidFill>
                                <a:prstClr val="black"/>
                              </a:solidFill>
                              <a:latin typeface="Cambria Math" panose="02040503050406030204" pitchFamily="18" charset="0"/>
                            </a:rPr>
                            <m:t>=</m:t>
                          </m:r>
                          <m:sSup>
                            <m:sSupPr>
                              <m:ctrlPr>
                                <a:rPr lang="ja-JP" altLang="ja-JP" i="1">
                                  <a:solidFill>
                                    <a:srgbClr val="000000"/>
                                  </a:solidFill>
                                  <a:latin typeface="Cambria Math" panose="02040503050406030204" pitchFamily="18" charset="0"/>
                                  <a:ea typeface="Cambria Math" panose="02040503050406030204" pitchFamily="18" charset="0"/>
                                </a:rPr>
                              </m:ctrlPr>
                            </m:sSupPr>
                            <m:e>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𝑓</m:t>
                              </m:r>
                            </m:e>
                            <m:sup>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p>
                          <m:d>
                            <m:dPr>
                              <m:ctrlPr>
                                <a:rPr lang="ja-JP" altLang="ja-JP" i="1">
                                  <a:solidFill>
                                    <a:srgbClr val="000000"/>
                                  </a:solidFill>
                                  <a:latin typeface="Cambria Math" panose="02040503050406030204" pitchFamily="18" charset="0"/>
                                  <a:ea typeface="Cambria Math" panose="02040503050406030204" pitchFamily="18" charset="0"/>
                                </a:rPr>
                              </m:ctrlPr>
                            </m:dPr>
                            <m:e>
                              <m:sSubSup>
                                <m:sSubSupPr>
                                  <m:ctrlPr>
                                    <a:rPr lang="ja-JP" altLang="ja-JP" i="1">
                                      <a:solidFill>
                                        <a:srgbClr val="000000"/>
                                      </a:solidFill>
                                      <a:latin typeface="Cambria Math" panose="02040503050406030204" pitchFamily="18" charset="0"/>
                                      <a:ea typeface="Cambria Math" panose="02040503050406030204" pitchFamily="18" charset="0"/>
                                    </a:rPr>
                                  </m:ctrlPr>
                                </m:sSubSupPr>
                                <m:e>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𝑢</m:t>
                                  </m:r>
                                </m:e>
                                <m:sub>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𝑡</m:t>
                                  </m:r>
                                </m:sup>
                              </m:sSubSup>
                            </m:e>
                          </m:d>
                          <m:d>
                            <m:dPr>
                              <m:ctrlPr>
                                <a:rPr lang="ja-JP" altLang="ja-JP" i="1">
                                  <a:solidFill>
                                    <a:srgbClr val="000000"/>
                                  </a:solidFill>
                                  <a:latin typeface="Cambria Math" panose="02040503050406030204" pitchFamily="18" charset="0"/>
                                  <a:ea typeface="Cambria Math" panose="02040503050406030204" pitchFamily="18" charset="0"/>
                                </a:rPr>
                              </m:ctrlPr>
                            </m:dPr>
                            <m:e>
                              <m:sSub>
                                <m:sSubPr>
                                  <m:ctrlPr>
                                    <a:rPr lang="en-US" altLang="ja-JP" i="1">
                                      <a:solidFill>
                                        <a:srgbClr val="000000"/>
                                      </a:solidFill>
                                      <a:latin typeface="Cambria Math" panose="02040503050406030204" pitchFamily="18" charset="0"/>
                                      <a:ea typeface="Cambria Math" panose="02040503050406030204" pitchFamily="18" charset="0"/>
                                    </a:rPr>
                                  </m:ctrlPr>
                                </m:sSubPr>
                                <m:e>
                                  <m:r>
                                    <m:rPr>
                                      <m:sty m:val="p"/>
                                    </m:rPr>
                                    <a:rPr lang="en-US" altLang="ja-JP" i="1">
                                      <a:solidFill>
                                        <a:srgbClr val="000000"/>
                                      </a:solidFill>
                                      <a:latin typeface="Cambria Math" panose="02040503050406030204" pitchFamily="18" charset="0"/>
                                      <a:ea typeface="Cambria Math" panose="02040503050406030204" pitchFamily="18" charset="0"/>
                                    </a:rPr>
                                    <m:t>δ</m:t>
                                  </m:r>
                                </m:e>
                                <m:sub>
                                  <m:r>
                                    <a:rPr lang="en-US" altLang="ja-JP" i="1">
                                      <a:solidFill>
                                        <a:srgbClr val="000000"/>
                                      </a:solidFill>
                                      <a:latin typeface="Cambria Math" panose="02040503050406030204" pitchFamily="18" charset="0"/>
                                      <a:ea typeface="Cambria Math" panose="02040503050406030204" pitchFamily="18" charset="0"/>
                                    </a:rPr>
                                    <m:t>𝑟</m:t>
                                  </m:r>
                                  <m:r>
                                    <a:rPr lang="en-US" altLang="ja-JP" i="1">
                                      <a:solidFill>
                                        <a:srgbClr val="000000"/>
                                      </a:solidFill>
                                      <a:latin typeface="Cambria Math" panose="02040503050406030204" pitchFamily="18" charset="0"/>
                                      <a:ea typeface="Cambria Math" panose="02040503050406030204" pitchFamily="18" charset="0"/>
                                    </a:rPr>
                                    <m:t>,</m:t>
                                  </m:r>
                                  <m:r>
                                    <a:rPr lang="en-US" altLang="ja-JP" i="1">
                                      <a:solidFill>
                                        <a:srgbClr val="000000"/>
                                      </a:solidFill>
                                      <a:latin typeface="Cambria Math" panose="02040503050406030204" pitchFamily="18" charset="0"/>
                                      <a:ea typeface="Cambria Math" panose="02040503050406030204" pitchFamily="18" charset="0"/>
                                    </a:rPr>
                                    <m:t>𝑗</m:t>
                                  </m:r>
                                </m:sub>
                              </m:sSub>
                              <m:sSubSup>
                                <m:sSubSupPr>
                                  <m:ctrlPr>
                                    <a:rPr lang="en-US" altLang="ja-JP" i="1">
                                      <a:solidFill>
                                        <a:srgbClr val="000000"/>
                                      </a:solidFill>
                                      <a:latin typeface="Cambria Math" panose="02040503050406030204" pitchFamily="18" charset="0"/>
                                      <a:ea typeface="Cambria Math" panose="02040503050406030204" pitchFamily="18" charset="0"/>
                                    </a:rPr>
                                  </m:ctrlPr>
                                </m:sSubSupPr>
                                <m:e>
                                  <m:r>
                                    <a:rPr lang="en-US" altLang="ja-JP" i="1">
                                      <a:solidFill>
                                        <a:srgbClr val="000000"/>
                                      </a:solidFill>
                                      <a:latin typeface="Cambria Math" panose="02040503050406030204" pitchFamily="18" charset="0"/>
                                      <a:ea typeface="Cambria Math" panose="02040503050406030204" pitchFamily="18" charset="0"/>
                                    </a:rPr>
                                    <m:t>𝑥</m:t>
                                  </m:r>
                                </m:e>
                                <m:sub>
                                  <m:r>
                                    <a:rPr lang="en-US" altLang="ja-JP" i="1">
                                      <a:solidFill>
                                        <a:srgbClr val="000000"/>
                                      </a:solidFill>
                                      <a:latin typeface="Cambria Math" panose="02040503050406030204" pitchFamily="18" charset="0"/>
                                      <a:ea typeface="Cambria Math" panose="02040503050406030204" pitchFamily="18" charset="0"/>
                                    </a:rPr>
                                    <m:t>𝑠</m:t>
                                  </m:r>
                                </m:sub>
                                <m:sup>
                                  <m:r>
                                    <a:rPr lang="en-US" altLang="ja-JP" i="1">
                                      <a:solidFill>
                                        <a:srgbClr val="000000"/>
                                      </a:solidFill>
                                      <a:latin typeface="Cambria Math" panose="02040503050406030204" pitchFamily="18" charset="0"/>
                                      <a:ea typeface="Cambria Math" panose="02040503050406030204" pitchFamily="18" charset="0"/>
                                    </a:rPr>
                                    <m:t>𝑡</m:t>
                                  </m:r>
                                </m:sup>
                              </m:sSubSup>
                              <m:r>
                                <a:rPr lang="en-US" altLang="ja-JP" i="1">
                                  <a:solidFill>
                                    <a:srgbClr val="000000"/>
                                  </a:solidFill>
                                  <a:latin typeface="Cambria Math" panose="02040503050406030204" pitchFamily="18" charset="0"/>
                                  <a:ea typeface="Cambria Math" panose="02040503050406030204" pitchFamily="18" charset="0"/>
                                </a:rPr>
                                <m:t>+</m:t>
                              </m:r>
                              <m:sSub>
                                <m:sSubPr>
                                  <m:ctrlPr>
                                    <a:rPr lang="en-US" altLang="ja-JP" i="1">
                                      <a:solidFill>
                                        <a:srgbClr val="000000"/>
                                      </a:solidFill>
                                      <a:latin typeface="Cambria Math" panose="02040503050406030204" pitchFamily="18" charset="0"/>
                                      <a:ea typeface="Cambria Math" panose="02040503050406030204" pitchFamily="18" charset="0"/>
                                    </a:rPr>
                                  </m:ctrlPr>
                                </m:sSubPr>
                                <m:e>
                                  <m:r>
                                    <m:rPr>
                                      <m:sty m:val="p"/>
                                    </m:rPr>
                                    <a:rPr lang="en-US" altLang="ja-JP" i="1">
                                      <a:solidFill>
                                        <a:srgbClr val="000000"/>
                                      </a:solidFill>
                                      <a:latin typeface="Cambria Math" panose="02040503050406030204" pitchFamily="18" charset="0"/>
                                      <a:ea typeface="Cambria Math" panose="02040503050406030204" pitchFamily="18" charset="0"/>
                                    </a:rPr>
                                    <m:t>δ</m:t>
                                  </m:r>
                                </m:e>
                                <m:sub>
                                  <m:r>
                                    <a:rPr lang="en-US" altLang="ja-JP" i="1">
                                      <a:solidFill>
                                        <a:srgbClr val="000000"/>
                                      </a:solidFill>
                                      <a:latin typeface="Cambria Math" panose="02040503050406030204" pitchFamily="18" charset="0"/>
                                      <a:ea typeface="Cambria Math" panose="02040503050406030204" pitchFamily="18" charset="0"/>
                                    </a:rPr>
                                    <m:t>𝑟</m:t>
                                  </m:r>
                                  <m:r>
                                    <a:rPr lang="en-US" altLang="ja-JP" i="1">
                                      <a:solidFill>
                                        <a:srgbClr val="000000"/>
                                      </a:solidFill>
                                      <a:latin typeface="Cambria Math" panose="02040503050406030204" pitchFamily="18" charset="0"/>
                                      <a:ea typeface="Cambria Math" panose="02040503050406030204" pitchFamily="18" charset="0"/>
                                    </a:rPr>
                                    <m:t>,</m:t>
                                  </m:r>
                                  <m:r>
                                    <a:rPr lang="en-US" altLang="ja-JP" i="1">
                                      <a:solidFill>
                                        <a:srgbClr val="000000"/>
                                      </a:solidFill>
                                      <a:latin typeface="Cambria Math" panose="02040503050406030204" pitchFamily="18" charset="0"/>
                                      <a:ea typeface="Cambria Math" panose="02040503050406030204" pitchFamily="18" charset="0"/>
                                    </a:rPr>
                                    <m:t>𝑗</m:t>
                                  </m:r>
                                </m:sub>
                              </m:sSub>
                              <m:sSubSup>
                                <m:sSubSupPr>
                                  <m:ctrlPr>
                                    <a:rPr lang="en-US" altLang="ja-JP" i="1">
                                      <a:solidFill>
                                        <a:srgbClr val="000000"/>
                                      </a:solidFill>
                                      <a:latin typeface="Cambria Math" panose="02040503050406030204" pitchFamily="18" charset="0"/>
                                      <a:ea typeface="Cambria Math" panose="02040503050406030204" pitchFamily="18" charset="0"/>
                                    </a:rPr>
                                  </m:ctrlPr>
                                </m:sSubSupPr>
                                <m:e>
                                  <m:r>
                                    <a:rPr lang="en-US" altLang="ja-JP" i="1">
                                      <a:solidFill>
                                        <a:srgbClr val="000000"/>
                                      </a:solidFill>
                                      <a:latin typeface="Cambria Math" panose="02040503050406030204" pitchFamily="18" charset="0"/>
                                      <a:ea typeface="Cambria Math" panose="02040503050406030204" pitchFamily="18" charset="0"/>
                                    </a:rPr>
                                    <m:t>𝑧</m:t>
                                  </m:r>
                                </m:e>
                                <m:sub>
                                  <m:r>
                                    <a:rPr lang="en-US" altLang="ja-JP" i="1">
                                      <a:solidFill>
                                        <a:srgbClr val="000000"/>
                                      </a:solidFill>
                                      <a:latin typeface="Cambria Math" panose="02040503050406030204" pitchFamily="18" charset="0"/>
                                      <a:ea typeface="Cambria Math" panose="02040503050406030204" pitchFamily="18" charset="0"/>
                                    </a:rPr>
                                    <m:t>𝑠</m:t>
                                  </m:r>
                                </m:sub>
                                <m:sup>
                                  <m:r>
                                    <a:rPr lang="en-US" altLang="ja-JP" i="1">
                                      <a:solidFill>
                                        <a:srgbClr val="000000"/>
                                      </a:solidFill>
                                      <a:latin typeface="Cambria Math" panose="02040503050406030204" pitchFamily="18" charset="0"/>
                                      <a:ea typeface="Cambria Math" panose="02040503050406030204" pitchFamily="18" charset="0"/>
                                    </a:rPr>
                                    <m:t>𝑡</m:t>
                                  </m:r>
                                  <m:r>
                                    <a:rPr lang="en-US" altLang="ja-JP" i="1">
                                      <a:solidFill>
                                        <a:srgbClr val="000000"/>
                                      </a:solidFill>
                                      <a:latin typeface="Cambria Math" panose="02040503050406030204" pitchFamily="18" charset="0"/>
                                      <a:ea typeface="Cambria Math" panose="02040503050406030204" pitchFamily="18" charset="0"/>
                                    </a:rPr>
                                    <m:t>−1</m:t>
                                  </m:r>
                                </m:sup>
                              </m:sSubSup>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nary>
                                <m:naryPr>
                                  <m:chr m:val="∑"/>
                                  <m:supHide m:val="on"/>
                                  <m:ctrlPr>
                                    <a:rPr lang="ja-JP" altLang="ja-JP" i="1">
                                      <a:solidFill>
                                        <a:srgbClr val="000000"/>
                                      </a:solidFill>
                                      <a:latin typeface="Cambria Math" panose="02040503050406030204" pitchFamily="18" charset="0"/>
                                      <a:ea typeface="Cambria Math" panose="02040503050406030204" pitchFamily="18" charset="0"/>
                                    </a:rPr>
                                  </m:ctrlPr>
                                </m:naryPr>
                                <m:sub>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sub>
                                <m:sup/>
                                <m:e>
                                  <m:sSub>
                                    <m:sSubPr>
                                      <m:ctrlPr>
                                        <a:rPr lang="en-US" altLang="ja-JP" i="1" smtClean="0">
                                          <a:solidFill>
                                            <a:srgbClr val="000000"/>
                                          </a:solidFill>
                                          <a:latin typeface="Cambria Math" panose="02040503050406030204" pitchFamily="18" charset="0"/>
                                          <a:ea typeface="Cambria Math" panose="02040503050406030204" pitchFamily="18" charset="0"/>
                                        </a:rPr>
                                      </m:ctrlPr>
                                    </m:sSubPr>
                                    <m:e>
                                      <m:r>
                                        <a:rPr lang="en-US" altLang="ja-JP" i="1" smtClean="0">
                                          <a:solidFill>
                                            <a:srgbClr val="000000"/>
                                          </a:solidFill>
                                          <a:latin typeface="Cambria Math" panose="02040503050406030204" pitchFamily="18" charset="0"/>
                                          <a:ea typeface="Cambria Math" panose="02040503050406030204" pitchFamily="18" charset="0"/>
                                        </a:rPr>
                                        <m:t>𝑤</m:t>
                                      </m:r>
                                    </m:e>
                                    <m:sub>
                                      <m:r>
                                        <a:rPr lang="en-US" altLang="ja-JP" i="1" smtClean="0">
                                          <a:solidFill>
                                            <a:srgbClr val="000000"/>
                                          </a:solidFill>
                                          <a:latin typeface="Cambria Math" panose="02040503050406030204" pitchFamily="18" charset="0"/>
                                          <a:ea typeface="Cambria Math" panose="02040503050406030204" pitchFamily="18" charset="0"/>
                                        </a:rPr>
                                        <m:t>𝑗𝑗</m:t>
                                      </m:r>
                                      <m:r>
                                        <a:rPr lang="en-US" altLang="ja-JP" i="1" smtClean="0">
                                          <a:solidFill>
                                            <a:srgbClr val="000000"/>
                                          </a:solidFill>
                                          <a:latin typeface="Cambria Math" panose="02040503050406030204" pitchFamily="18" charset="0"/>
                                          <a:ea typeface="Cambria Math" panose="02040503050406030204" pitchFamily="18" charset="0"/>
                                        </a:rPr>
                                        <m:t>′</m:t>
                                      </m:r>
                                    </m:sub>
                                  </m:sSub>
                                  <m:sSubSup>
                                    <m:sSubSupPr>
                                      <m:ctrlPr>
                                        <a:rPr lang="ja-JP" altLang="ja-JP" i="1">
                                          <a:solidFill>
                                            <a:srgbClr val="000000"/>
                                          </a:solidFill>
                                          <a:latin typeface="Cambria Math" panose="02040503050406030204" pitchFamily="18" charset="0"/>
                                          <a:ea typeface="Cambria Math" panose="02040503050406030204" pitchFamily="18" charset="0"/>
                                        </a:rPr>
                                      </m:ctrlPr>
                                    </m:sSubSupPr>
                                    <m:e>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𝑝</m:t>
                                      </m:r>
                                    </m:e>
                                    <m:sub>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𝑟𝑠</m:t>
                                      </m:r>
                                    </m:sub>
                                    <m:sup>
                                      <m:sSup>
                                        <m:sSupPr>
                                          <m:ctrlPr>
                                            <a:rPr lang="ja-JP" altLang="ja-JP" i="1">
                                              <a:solidFill>
                                                <a:srgbClr val="000000"/>
                                              </a:solidFill>
                                              <a:latin typeface="Cambria Math" panose="02040503050406030204" pitchFamily="18" charset="0"/>
                                              <a:ea typeface="Cambria Math" panose="02040503050406030204" pitchFamily="18" charset="0"/>
                                            </a:rPr>
                                          </m:ctrlPr>
                                        </m:sSupPr>
                                        <m:e>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𝑗</m:t>
                                          </m:r>
                                        </m:e>
                                        <m:sup>
                                          <m:r>
                                            <a:rPr lang="en-US" altLang="ja-JP" i="1">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sup>
                                      </m:sSup>
                                    </m:sup>
                                  </m:sSubSup>
                                </m:e>
                              </m:nary>
                              <m:r>
                                <m:rPr>
                                  <m:nor/>
                                </m:rPr>
                                <a:rPr lang="en-US" altLang="ja-JP">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r>
                                <m:rPr>
                                  <m:nor/>
                                </m:rPr>
                                <a:rPr lang="en-US" altLang="ja-JP">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t</m:t>
                              </m:r>
                              <m:r>
                                <m:rPr>
                                  <m:nor/>
                                </m:rPr>
                                <a:rPr lang="ja-JP" altLang="ja-JP">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m:t>
                              </m:r>
                              <m:r>
                                <m:rPr>
                                  <m:nor/>
                                </m:rPr>
                                <a:rPr lang="en-US" altLang="ja-JP">
                                  <a:solidFill>
                                    <a:srgbClr val="000000"/>
                                  </a:solidFill>
                                  <a:latin typeface="Cambria Math" panose="02040503050406030204" pitchFamily="18" charset="0"/>
                                  <a:ea typeface="ＭＳ 明朝" panose="02020609040205080304" pitchFamily="17" charset="-128"/>
                                  <a:cs typeface="Times New Roman" panose="02020603050405020304" pitchFamily="18" charset="0"/>
                                </a:rPr>
                                <m:t>1)</m:t>
                              </m:r>
                            </m:e>
                          </m:d>
                        </m:oMath>
                      </m:oMathPara>
                    </a14:m>
                    <a:endParaRPr lang="ja-JP" altLang="en-US" dirty="0">
                      <a:solidFill>
                        <a:prstClr val="black"/>
                      </a:solidFill>
                    </a:endParaRPr>
                  </a:p>
                </p:txBody>
              </p:sp>
            </mc:Choice>
            <mc:Fallback xmlns="">
              <p:sp>
                <p:nvSpPr>
                  <p:cNvPr id="36" name="正方形/長方形 35"/>
                  <p:cNvSpPr>
                    <a:spLocks noRot="1" noChangeAspect="1" noMove="1" noResize="1" noEditPoints="1" noAdjustHandles="1" noChangeArrowheads="1" noChangeShapeType="1" noTextEdit="1"/>
                  </p:cNvSpPr>
                  <p:nvPr/>
                </p:nvSpPr>
                <p:spPr>
                  <a:xfrm>
                    <a:off x="700730" y="3751258"/>
                    <a:ext cx="6603778" cy="850746"/>
                  </a:xfrm>
                  <a:prstGeom prst="rect">
                    <a:avLst/>
                  </a:prstGeom>
                  <a:blipFill rotWithShape="0">
                    <a:blip r:embed="rId13"/>
                    <a:stretch>
                      <a:fillRect/>
                    </a:stretch>
                  </a:blipFill>
                </p:spPr>
                <p:txBody>
                  <a:bodyPr/>
                  <a:lstStyle/>
                  <a:p>
                    <a:r>
                      <a:rPr lang="ja-JP" altLang="en-US">
                        <a:noFill/>
                      </a:rPr>
                      <a:t> </a:t>
                    </a:r>
                  </a:p>
                </p:txBody>
              </p:sp>
            </mc:Fallback>
          </mc:AlternateContent>
          <p:sp>
            <p:nvSpPr>
              <p:cNvPr id="37" name="左中かっこ 36"/>
              <p:cNvSpPr/>
              <p:nvPr/>
            </p:nvSpPr>
            <p:spPr>
              <a:xfrm>
                <a:off x="577726" y="3013308"/>
                <a:ext cx="123004" cy="1408670"/>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grpSp>
        <p:sp>
          <p:nvSpPr>
            <p:cNvPr id="40" name="テキスト ボックス 39"/>
            <p:cNvSpPr txBox="1"/>
            <p:nvPr/>
          </p:nvSpPr>
          <p:spPr>
            <a:xfrm>
              <a:off x="8104708" y="3207806"/>
              <a:ext cx="1033036" cy="369332"/>
            </a:xfrm>
            <a:prstGeom prst="rect">
              <a:avLst/>
            </a:prstGeom>
            <a:noFill/>
          </p:spPr>
          <p:txBody>
            <a:bodyPr wrap="square" rtlCol="0">
              <a:spAutoFit/>
            </a:bodyPr>
            <a:lstStyle/>
            <a:p>
              <a:r>
                <a:rPr lang="en-US" altLang="ja-JP" dirty="0" smtClean="0">
                  <a:solidFill>
                    <a:prstClr val="black"/>
                  </a:solidFill>
                </a:rPr>
                <a:t>: </a:t>
              </a:r>
              <a:r>
                <a:rPr lang="ja-JP" altLang="en-US" dirty="0" smtClean="0">
                  <a:solidFill>
                    <a:prstClr val="black"/>
                  </a:solidFill>
                </a:rPr>
                <a:t>出力層</a:t>
              </a:r>
              <a:endParaRPr lang="ja-JP" altLang="en-US" dirty="0">
                <a:solidFill>
                  <a:prstClr val="black"/>
                </a:solidFill>
              </a:endParaRPr>
            </a:p>
          </p:txBody>
        </p:sp>
        <p:sp>
          <p:nvSpPr>
            <p:cNvPr id="41" name="テキスト ボックス 40"/>
            <p:cNvSpPr txBox="1"/>
            <p:nvPr/>
          </p:nvSpPr>
          <p:spPr>
            <a:xfrm>
              <a:off x="8104708" y="4648434"/>
              <a:ext cx="1033036" cy="369332"/>
            </a:xfrm>
            <a:prstGeom prst="rect">
              <a:avLst/>
            </a:prstGeom>
            <a:noFill/>
          </p:spPr>
          <p:txBody>
            <a:bodyPr wrap="square" rtlCol="0">
              <a:spAutoFit/>
            </a:bodyPr>
            <a:lstStyle/>
            <a:p>
              <a:r>
                <a:rPr lang="en-US" altLang="ja-JP" dirty="0" smtClean="0">
                  <a:solidFill>
                    <a:prstClr val="black"/>
                  </a:solidFill>
                </a:rPr>
                <a:t>: </a:t>
              </a:r>
              <a:r>
                <a:rPr lang="ja-JP" altLang="en-US" dirty="0" smtClean="0">
                  <a:solidFill>
                    <a:prstClr val="black"/>
                  </a:solidFill>
                </a:rPr>
                <a:t>中間層</a:t>
              </a:r>
              <a:endParaRPr lang="ja-JP" altLang="en-US" dirty="0">
                <a:solidFill>
                  <a:prstClr val="black"/>
                </a:solidFill>
              </a:endParaRPr>
            </a:p>
          </p:txBody>
        </p:sp>
        <p:cxnSp>
          <p:nvCxnSpPr>
            <p:cNvPr id="43" name="直線コネクタ 42"/>
            <p:cNvCxnSpPr/>
            <p:nvPr/>
          </p:nvCxnSpPr>
          <p:spPr>
            <a:xfrm>
              <a:off x="4762103" y="4515439"/>
              <a:ext cx="629206"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角丸四角形吹き出し 43"/>
            <p:cNvSpPr/>
            <p:nvPr/>
          </p:nvSpPr>
          <p:spPr>
            <a:xfrm>
              <a:off x="4762103" y="4648435"/>
              <a:ext cx="893979" cy="534256"/>
            </a:xfrm>
            <a:prstGeom prst="wedgeRoundRectCallout">
              <a:avLst>
                <a:gd name="adj1" fmla="val -36623"/>
                <a:gd name="adj2" fmla="val -7416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prstClr val="black"/>
                  </a:solidFill>
                </a:rPr>
                <a:t>入力層の信号</a:t>
              </a:r>
              <a:endParaRPr lang="ja-JP" altLang="en-US" sz="1600" dirty="0">
                <a:solidFill>
                  <a:prstClr val="black"/>
                </a:solidFill>
              </a:endParaRPr>
            </a:p>
          </p:txBody>
        </p:sp>
        <p:cxnSp>
          <p:nvCxnSpPr>
            <p:cNvPr id="52" name="直線コネクタ 51"/>
            <p:cNvCxnSpPr/>
            <p:nvPr/>
          </p:nvCxnSpPr>
          <p:spPr>
            <a:xfrm flipV="1">
              <a:off x="5740924" y="4732256"/>
              <a:ext cx="2498103" cy="8506"/>
            </a:xfrm>
            <a:prstGeom prst="line">
              <a:avLst/>
            </a:prstGeom>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4" name="角丸四角形吹き出し 53"/>
                <p:cNvSpPr/>
                <p:nvPr/>
              </p:nvSpPr>
              <p:spPr>
                <a:xfrm>
                  <a:off x="6602758" y="4855893"/>
                  <a:ext cx="893979" cy="521247"/>
                </a:xfrm>
                <a:prstGeom prst="wedgeRoundRectCallout">
                  <a:avLst>
                    <a:gd name="adj1" fmla="val -36623"/>
                    <a:gd name="adj2" fmla="val -74167"/>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r>
                        <a:rPr lang="en-US" altLang="ja-JP" sz="1600" i="1">
                          <a:solidFill>
                            <a:srgbClr val="000000"/>
                          </a:solidFill>
                          <a:latin typeface="Cambria Math" panose="02040503050406030204" pitchFamily="18" charset="0"/>
                          <a:ea typeface="Cambria Math" panose="02040503050406030204" pitchFamily="18" charset="0"/>
                        </a:rPr>
                        <m:t>𝑡</m:t>
                      </m:r>
                      <m:r>
                        <a:rPr lang="en-US" altLang="ja-JP" sz="1600" i="1">
                          <a:solidFill>
                            <a:srgbClr val="000000"/>
                          </a:solidFill>
                          <a:latin typeface="Cambria Math" panose="02040503050406030204" pitchFamily="18" charset="0"/>
                          <a:ea typeface="Cambria Math" panose="02040503050406030204" pitchFamily="18" charset="0"/>
                        </a:rPr>
                        <m:t>−1</m:t>
                      </m:r>
                    </m:oMath>
                  </a14:m>
                  <a:r>
                    <a:rPr lang="ja-JP" altLang="en-US" sz="1600" dirty="0" smtClean="0">
                      <a:solidFill>
                        <a:prstClr val="black"/>
                      </a:solidFill>
                    </a:rPr>
                    <a:t>時の挙動</a:t>
                  </a:r>
                  <a:endParaRPr lang="ja-JP" altLang="en-US" sz="1600" dirty="0">
                    <a:solidFill>
                      <a:prstClr val="black"/>
                    </a:solidFill>
                  </a:endParaRPr>
                </a:p>
              </p:txBody>
            </p:sp>
          </mc:Choice>
          <mc:Fallback xmlns="">
            <p:sp>
              <p:nvSpPr>
                <p:cNvPr id="54" name="角丸四角形吹き出し 53"/>
                <p:cNvSpPr>
                  <a:spLocks noRot="1" noChangeAspect="1" noMove="1" noResize="1" noEditPoints="1" noAdjustHandles="1" noChangeArrowheads="1" noChangeShapeType="1" noTextEdit="1"/>
                </p:cNvSpPr>
                <p:nvPr/>
              </p:nvSpPr>
              <p:spPr>
                <a:xfrm>
                  <a:off x="6602758" y="4855893"/>
                  <a:ext cx="893979" cy="521247"/>
                </a:xfrm>
                <a:prstGeom prst="wedgeRoundRectCallout">
                  <a:avLst>
                    <a:gd name="adj1" fmla="val -36623"/>
                    <a:gd name="adj2" fmla="val -74167"/>
                    <a:gd name="adj3" fmla="val 16667"/>
                  </a:avLst>
                </a:prstGeom>
                <a:blipFill rotWithShape="0">
                  <a:blip r:embed="rId14"/>
                  <a:stretch>
                    <a:fillRect b="-16514"/>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5" name="正方形/長方形 54"/>
              <p:cNvSpPr/>
              <p:nvPr/>
            </p:nvSpPr>
            <p:spPr>
              <a:xfrm>
                <a:off x="1011593" y="5686315"/>
                <a:ext cx="6853287" cy="369332"/>
              </a:xfrm>
              <a:prstGeom prst="rect">
                <a:avLst/>
              </a:prstGeom>
            </p:spPr>
            <p:txBody>
              <a:bodyPr wrap="square">
                <a:spAutoFit/>
              </a:bodyPr>
              <a:lstStyle/>
              <a:p>
                <a:r>
                  <a:rPr lang="en-US" altLang="ja-JP" dirty="0">
                    <a:solidFill>
                      <a:prstClr val="black"/>
                    </a:solidFill>
                  </a:rPr>
                  <a:t>RTRL</a:t>
                </a:r>
                <a:r>
                  <a:rPr lang="ja-JP" altLang="en-US" dirty="0">
                    <a:solidFill>
                      <a:prstClr val="black"/>
                    </a:solidFill>
                  </a:rPr>
                  <a:t>法で</a:t>
                </a:r>
                <a:r>
                  <a:rPr lang="ja-JP" altLang="en-US" dirty="0" smtClean="0">
                    <a:solidFill>
                      <a:prstClr val="black"/>
                    </a:solidFill>
                  </a:rPr>
                  <a:t>は </a:t>
                </a:r>
                <a:r>
                  <a:rPr lang="en-US" altLang="ja-JP" dirty="0" smtClean="0">
                    <a:solidFill>
                      <a:prstClr val="black"/>
                    </a:solidFill>
                  </a:rPr>
                  <a:t>: </a:t>
                </a:r>
                <a:r>
                  <a:rPr lang="ja-JP" altLang="en-US" dirty="0" smtClean="0">
                    <a:solidFill>
                      <a:prstClr val="black"/>
                    </a:solidFill>
                  </a:rPr>
                  <a:t>得られた</a:t>
                </a:r>
                <a14:m>
                  <m:oMath xmlns:m="http://schemas.openxmlformats.org/officeDocument/2006/math">
                    <m:r>
                      <a:rPr lang="ja-JP" altLang="en-US" i="1">
                        <a:solidFill>
                          <a:prstClr val="black"/>
                        </a:solidFill>
                        <a:latin typeface="Cambria Math" panose="02040503050406030204" pitchFamily="18" charset="0"/>
                      </a:rPr>
                      <m:t>𝑝</m:t>
                    </m:r>
                  </m:oMath>
                </a14:m>
                <a:r>
                  <a:rPr lang="ja-JP" altLang="en-US" dirty="0">
                    <a:solidFill>
                      <a:prstClr val="black"/>
                    </a:solidFill>
                  </a:rPr>
                  <a:t>を使い，各時刻で勾配降下法を行う</a:t>
                </a:r>
                <a:endParaRPr lang="en-US" altLang="ja-JP" dirty="0">
                  <a:solidFill>
                    <a:prstClr val="black"/>
                  </a:solidFill>
                </a:endParaRPr>
              </a:p>
            </p:txBody>
          </p:sp>
        </mc:Choice>
        <mc:Fallback xmlns="">
          <p:sp>
            <p:nvSpPr>
              <p:cNvPr id="55" name="正方形/長方形 54"/>
              <p:cNvSpPr>
                <a:spLocks noRot="1" noChangeAspect="1" noMove="1" noResize="1" noEditPoints="1" noAdjustHandles="1" noChangeArrowheads="1" noChangeShapeType="1" noTextEdit="1"/>
              </p:cNvSpPr>
              <p:nvPr/>
            </p:nvSpPr>
            <p:spPr>
              <a:xfrm>
                <a:off x="1011593" y="5686315"/>
                <a:ext cx="6853287" cy="369332"/>
              </a:xfrm>
              <a:prstGeom prst="rect">
                <a:avLst/>
              </a:prstGeom>
              <a:blipFill rotWithShape="0">
                <a:blip r:embed="rId15"/>
                <a:stretch>
                  <a:fillRect l="-801" t="-16667" b="-30000"/>
                </a:stretch>
              </a:blipFill>
            </p:spPr>
            <p:txBody>
              <a:bodyPr/>
              <a:lstStyle/>
              <a:p>
                <a:r>
                  <a:rPr lang="ja-JP" altLang="en-US">
                    <a:noFill/>
                  </a:rPr>
                  <a:t> </a:t>
                </a:r>
              </a:p>
            </p:txBody>
          </p:sp>
        </mc:Fallback>
      </mc:AlternateContent>
      <p:sp>
        <p:nvSpPr>
          <p:cNvPr id="5" name="スライド番号プレースホルダー 4"/>
          <p:cNvSpPr>
            <a:spLocks noGrp="1"/>
          </p:cNvSpPr>
          <p:nvPr>
            <p:ph type="sldNum" sz="quarter" idx="12"/>
          </p:nvPr>
        </p:nvSpPr>
        <p:spPr/>
        <p:txBody>
          <a:bodyPr/>
          <a:lstStyle/>
          <a:p>
            <a:fld id="{2946B411-00CB-44F9-870B-A40FB757CB49}" type="slidenum">
              <a:rPr lang="ja-JP" altLang="en-US" smtClean="0">
                <a:solidFill>
                  <a:prstClr val="white"/>
                </a:solidFill>
              </a:rPr>
              <a:pPr/>
              <a:t>95</a:t>
            </a:fld>
            <a:endParaRPr lang="ja-JP" altLang="en-US">
              <a:solidFill>
                <a:prstClr val="white"/>
              </a:solidFill>
            </a:endParaRPr>
          </a:p>
        </p:txBody>
      </p:sp>
      <p:sp>
        <p:nvSpPr>
          <p:cNvPr id="35" name="テキスト ボックス 34">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6" name="テキスト ボックス 5"/>
          <p:cNvSpPr txBox="1"/>
          <p:nvPr/>
        </p:nvSpPr>
        <p:spPr>
          <a:xfrm>
            <a:off x="481720" y="1534760"/>
            <a:ext cx="2346321" cy="369332"/>
          </a:xfrm>
          <a:prstGeom prst="rect">
            <a:avLst/>
          </a:prstGeom>
          <a:noFill/>
        </p:spPr>
        <p:txBody>
          <a:bodyPr wrap="square" rtlCol="0">
            <a:spAutoFit/>
          </a:bodyPr>
          <a:lstStyle/>
          <a:p>
            <a:r>
              <a:rPr lang="ja-JP" altLang="en-US" dirty="0" smtClean="0">
                <a:solidFill>
                  <a:prstClr val="black"/>
                </a:solidFill>
              </a:rPr>
              <a:t>勾配降下法より，</a:t>
            </a:r>
            <a:endParaRPr lang="ja-JP" altLang="en-US" dirty="0">
              <a:solidFill>
                <a:prstClr val="black"/>
              </a:solidFill>
            </a:endParaRPr>
          </a:p>
        </p:txBody>
      </p:sp>
      <p:sp>
        <p:nvSpPr>
          <p:cNvPr id="9" name="テキスト ボックス 8"/>
          <p:cNvSpPr txBox="1"/>
          <p:nvPr/>
        </p:nvSpPr>
        <p:spPr>
          <a:xfrm>
            <a:off x="197264" y="4606917"/>
            <a:ext cx="1572381" cy="276999"/>
          </a:xfrm>
          <a:prstGeom prst="rect">
            <a:avLst/>
          </a:prstGeom>
          <a:noFill/>
        </p:spPr>
        <p:txBody>
          <a:bodyPr wrap="square" rtlCol="0">
            <a:spAutoFit/>
          </a:bodyPr>
          <a:lstStyle/>
          <a:p>
            <a:r>
              <a:rPr lang="en-US" altLang="ja-JP" sz="1200" dirty="0" smtClean="0">
                <a:solidFill>
                  <a:prstClr val="black"/>
                </a:solidFill>
              </a:rPr>
              <a:t>(</a:t>
            </a:r>
            <a:r>
              <a:rPr lang="ja-JP" altLang="en-US" sz="1200" dirty="0" smtClean="0">
                <a:solidFill>
                  <a:prstClr val="black"/>
                </a:solidFill>
              </a:rPr>
              <a:t>導出は</a:t>
            </a:r>
            <a:r>
              <a:rPr lang="en-US" altLang="ja-JP" sz="1200" dirty="0" smtClean="0">
                <a:solidFill>
                  <a:prstClr val="black"/>
                </a:solidFill>
              </a:rPr>
              <a:t>p30</a:t>
            </a:r>
            <a:r>
              <a:rPr lang="ja-JP" altLang="en-US" sz="1200" dirty="0" smtClean="0">
                <a:solidFill>
                  <a:prstClr val="black"/>
                </a:solidFill>
              </a:rPr>
              <a:t>補足へ</a:t>
            </a:r>
            <a:r>
              <a:rPr lang="en-US" altLang="ja-JP" sz="1200" dirty="0" smtClean="0">
                <a:solidFill>
                  <a:prstClr val="black"/>
                </a:solidFill>
              </a:rPr>
              <a:t>)</a:t>
            </a:r>
            <a:endParaRPr lang="ja-JP" altLang="en-US" sz="1200" dirty="0">
              <a:solidFill>
                <a:prstClr val="black"/>
              </a:solidFill>
            </a:endParaRPr>
          </a:p>
        </p:txBody>
      </p:sp>
    </p:spTree>
    <p:extLst>
      <p:ext uri="{BB962C8B-B14F-4D97-AF65-F5344CB8AC3E}">
        <p14:creationId xmlns:p14="http://schemas.microsoft.com/office/powerpoint/2010/main" val="263307921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468923" y="365127"/>
            <a:ext cx="8440615" cy="596408"/>
          </a:xfrm>
        </p:spPr>
        <p:txBody>
          <a:bodyPr>
            <a:normAutofit fontScale="90000"/>
          </a:bodyPr>
          <a:lstStyle/>
          <a:p>
            <a:r>
              <a:rPr kumimoji="1" lang="ja-JP" altLang="en-US" sz="2000" dirty="0">
                <a:solidFill>
                  <a:schemeClr val="bg1"/>
                </a:solidFill>
              </a:rPr>
              <a:t>通時的誤差逆伝播法</a:t>
            </a:r>
            <a:r>
              <a:rPr kumimoji="1" lang="en-US" altLang="ja-JP" dirty="0">
                <a:solidFill>
                  <a:schemeClr val="bg1"/>
                </a:solidFill>
              </a:rPr>
              <a:t>(Back Propagation Through Time)</a:t>
            </a:r>
            <a:endParaRPr kumimoji="1" lang="ja-JP" altLang="en-US" dirty="0">
              <a:solidFill>
                <a:schemeClr val="bg1"/>
              </a:solidFill>
            </a:endParaRPr>
          </a:p>
        </p:txBody>
      </p:sp>
      <p:sp>
        <p:nvSpPr>
          <p:cNvPr id="5" name="テキスト ボックス 4"/>
          <p:cNvSpPr txBox="1"/>
          <p:nvPr/>
        </p:nvSpPr>
        <p:spPr>
          <a:xfrm>
            <a:off x="312615" y="1301643"/>
            <a:ext cx="3872886" cy="369332"/>
          </a:xfrm>
          <a:prstGeom prst="rect">
            <a:avLst/>
          </a:prstGeom>
          <a:noFill/>
        </p:spPr>
        <p:txBody>
          <a:bodyPr wrap="square" rtlCol="0">
            <a:spAutoFit/>
          </a:bodyPr>
          <a:lstStyle/>
          <a:p>
            <a:r>
              <a:rPr lang="ja-JP" altLang="en-US" dirty="0" smtClean="0">
                <a:solidFill>
                  <a:prstClr val="black"/>
                </a:solidFill>
              </a:rPr>
              <a:t>●</a:t>
            </a:r>
            <a:r>
              <a:rPr lang="ja-JP" altLang="en-US" u="sng" dirty="0" smtClean="0">
                <a:solidFill>
                  <a:prstClr val="black"/>
                </a:solidFill>
              </a:rPr>
              <a:t>誤差の逆伝播計算方法②</a:t>
            </a:r>
            <a:r>
              <a:rPr lang="en-US" altLang="ja-JP" u="sng" dirty="0">
                <a:solidFill>
                  <a:prstClr val="black"/>
                </a:solidFill>
              </a:rPr>
              <a:t>BPTT</a:t>
            </a:r>
            <a:r>
              <a:rPr lang="ja-JP" altLang="en-US" u="sng" dirty="0">
                <a:solidFill>
                  <a:prstClr val="black"/>
                </a:solidFill>
              </a:rPr>
              <a:t>法</a:t>
            </a:r>
          </a:p>
        </p:txBody>
      </p:sp>
      <p:sp>
        <p:nvSpPr>
          <p:cNvPr id="33" name="等号 32"/>
          <p:cNvSpPr/>
          <p:nvPr/>
        </p:nvSpPr>
        <p:spPr>
          <a:xfrm>
            <a:off x="2372889" y="3540486"/>
            <a:ext cx="418837" cy="40003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ja-JP" altLang="en-US">
              <a:solidFill>
                <a:prstClr val="black"/>
              </a:solidFill>
            </a:endParaRPr>
          </a:p>
        </p:txBody>
      </p:sp>
      <p:grpSp>
        <p:nvGrpSpPr>
          <p:cNvPr id="74" name="グループ化 73"/>
          <p:cNvGrpSpPr/>
          <p:nvPr/>
        </p:nvGrpSpPr>
        <p:grpSpPr>
          <a:xfrm>
            <a:off x="233104" y="2541255"/>
            <a:ext cx="2237636" cy="2455255"/>
            <a:chOff x="130786" y="2118967"/>
            <a:chExt cx="2237636" cy="2455255"/>
          </a:xfrm>
        </p:grpSpPr>
        <p:grpSp>
          <p:nvGrpSpPr>
            <p:cNvPr id="52" name="グループ化 51"/>
            <p:cNvGrpSpPr/>
            <p:nvPr/>
          </p:nvGrpSpPr>
          <p:grpSpPr>
            <a:xfrm>
              <a:off x="541087" y="2118967"/>
              <a:ext cx="1237120" cy="2178881"/>
              <a:chOff x="2538925" y="2137839"/>
              <a:chExt cx="1237120" cy="2178881"/>
            </a:xfrm>
          </p:grpSpPr>
          <p:grpSp>
            <p:nvGrpSpPr>
              <p:cNvPr id="53" name="グループ化 52"/>
              <p:cNvGrpSpPr/>
              <p:nvPr/>
            </p:nvGrpSpPr>
            <p:grpSpPr>
              <a:xfrm>
                <a:off x="2538925" y="2137839"/>
                <a:ext cx="1237120" cy="2178881"/>
                <a:chOff x="2569655" y="1322810"/>
                <a:chExt cx="1184843" cy="3112871"/>
              </a:xfrm>
            </p:grpSpPr>
            <p:grpSp>
              <p:nvGrpSpPr>
                <p:cNvPr id="55" name="グループ化 54"/>
                <p:cNvGrpSpPr/>
                <p:nvPr/>
              </p:nvGrpSpPr>
              <p:grpSpPr>
                <a:xfrm>
                  <a:off x="2726340" y="2197444"/>
                  <a:ext cx="871475" cy="2238237"/>
                  <a:chOff x="6007984" y="3988932"/>
                  <a:chExt cx="871475" cy="2238237"/>
                </a:xfrm>
              </p:grpSpPr>
              <p:grpSp>
                <p:nvGrpSpPr>
                  <p:cNvPr id="58" name="グループ化 57"/>
                  <p:cNvGrpSpPr/>
                  <p:nvPr/>
                </p:nvGrpSpPr>
                <p:grpSpPr>
                  <a:xfrm>
                    <a:off x="6007984" y="3988932"/>
                    <a:ext cx="871475" cy="2238237"/>
                    <a:chOff x="6372833" y="3955482"/>
                    <a:chExt cx="871475" cy="2238237"/>
                  </a:xfrm>
                </p:grpSpPr>
                <p:sp>
                  <p:nvSpPr>
                    <p:cNvPr id="60" name="テキスト ボックス 59">
                      <a:extLst>
                        <a:ext uri="{FF2B5EF4-FFF2-40B4-BE49-F238E27FC236}">
                          <a16:creationId xmlns="" xmlns:a16="http://schemas.microsoft.com/office/drawing/2014/main" id="{48F6885E-B992-4EE0-B5D0-6E70C822FADF}"/>
                        </a:ext>
                      </a:extLst>
                    </p:cNvPr>
                    <p:cNvSpPr txBox="1"/>
                    <p:nvPr/>
                  </p:nvSpPr>
                  <p:spPr>
                    <a:xfrm>
                      <a:off x="6372833" y="4880549"/>
                      <a:ext cx="871475" cy="483677"/>
                    </a:xfrm>
                    <a:prstGeom prst="rect">
                      <a:avLst/>
                    </a:prstGeom>
                    <a:solidFill>
                      <a:srgbClr val="FFC000"/>
                    </a:solidFill>
                  </p:spPr>
                  <p:txBody>
                    <a:bodyPr wrap="square" rtlCol="0">
                      <a:spAutoFit/>
                    </a:bodyPr>
                    <a:lstStyle/>
                    <a:p>
                      <a:r>
                        <a:rPr lang="ja-JP" altLang="en-US" sz="1600" dirty="0">
                          <a:solidFill>
                            <a:prstClr val="black"/>
                          </a:solidFill>
                        </a:rPr>
                        <a:t>中間層</a:t>
                      </a:r>
                    </a:p>
                  </p:txBody>
                </p:sp>
                <p:cxnSp>
                  <p:nvCxnSpPr>
                    <p:cNvPr id="61" name="直線矢印コネクタ 60">
                      <a:extLst>
                        <a:ext uri="{FF2B5EF4-FFF2-40B4-BE49-F238E27FC236}">
                          <a16:creationId xmlns="" xmlns:a16="http://schemas.microsoft.com/office/drawing/2014/main" id="{AF7D98D8-486A-44D0-B8AD-864737EC0298}"/>
                        </a:ext>
                      </a:extLst>
                    </p:cNvPr>
                    <p:cNvCxnSpPr>
                      <a:cxnSpLocks/>
                      <a:stCxn id="60" idx="0"/>
                      <a:endCxn id="62" idx="2"/>
                    </p:cNvCxnSpPr>
                    <p:nvPr/>
                  </p:nvCxnSpPr>
                  <p:spPr>
                    <a:xfrm flipV="1">
                      <a:off x="6808570" y="4439159"/>
                      <a:ext cx="1" cy="441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テキスト ボックス 61">
                      <a:extLst>
                        <a:ext uri="{FF2B5EF4-FFF2-40B4-BE49-F238E27FC236}">
                          <a16:creationId xmlns="" xmlns:a16="http://schemas.microsoft.com/office/drawing/2014/main" id="{EBBA414A-C998-4B99-AE4F-A74971513A80}"/>
                        </a:ext>
                      </a:extLst>
                    </p:cNvPr>
                    <p:cNvSpPr txBox="1"/>
                    <p:nvPr/>
                  </p:nvSpPr>
                  <p:spPr>
                    <a:xfrm>
                      <a:off x="6372834" y="3955482"/>
                      <a:ext cx="871474" cy="483677"/>
                    </a:xfrm>
                    <a:prstGeom prst="rect">
                      <a:avLst/>
                    </a:prstGeom>
                    <a:solidFill>
                      <a:srgbClr val="FFD3EA"/>
                    </a:solidFill>
                  </p:spPr>
                  <p:txBody>
                    <a:bodyPr wrap="square" rtlCol="0">
                      <a:spAutoFit/>
                    </a:bodyPr>
                    <a:lstStyle/>
                    <a:p>
                      <a:r>
                        <a:rPr lang="ja-JP" altLang="en-US" sz="1600" dirty="0" smtClean="0">
                          <a:solidFill>
                            <a:prstClr val="black"/>
                          </a:solidFill>
                        </a:rPr>
                        <a:t>出力層</a:t>
                      </a:r>
                      <a:endParaRPr lang="ja-JP" altLang="en-US" sz="1600" dirty="0">
                        <a:solidFill>
                          <a:prstClr val="black"/>
                        </a:solidFill>
                      </a:endParaRPr>
                    </a:p>
                  </p:txBody>
                </p:sp>
                <p:sp>
                  <p:nvSpPr>
                    <p:cNvPr id="63" name="テキスト ボックス 62">
                      <a:extLst>
                        <a:ext uri="{FF2B5EF4-FFF2-40B4-BE49-F238E27FC236}">
                          <a16:creationId xmlns="" xmlns:a16="http://schemas.microsoft.com/office/drawing/2014/main" id="{D680480F-5514-416C-893C-D979F8D2ABDD}"/>
                        </a:ext>
                      </a:extLst>
                    </p:cNvPr>
                    <p:cNvSpPr txBox="1"/>
                    <p:nvPr/>
                  </p:nvSpPr>
                  <p:spPr>
                    <a:xfrm>
                      <a:off x="6372837" y="5710042"/>
                      <a:ext cx="871471" cy="483677"/>
                    </a:xfrm>
                    <a:prstGeom prst="rect">
                      <a:avLst/>
                    </a:prstGeom>
                    <a:solidFill>
                      <a:schemeClr val="accent1">
                        <a:lumMod val="20000"/>
                        <a:lumOff val="80000"/>
                      </a:schemeClr>
                    </a:solidFill>
                  </p:spPr>
                  <p:txBody>
                    <a:bodyPr wrap="square" rtlCol="0">
                      <a:spAutoFit/>
                    </a:bodyPr>
                    <a:lstStyle/>
                    <a:p>
                      <a:r>
                        <a:rPr lang="ja-JP" altLang="en-US" sz="1600" dirty="0" smtClean="0">
                          <a:solidFill>
                            <a:prstClr val="black"/>
                          </a:solidFill>
                        </a:rPr>
                        <a:t>入力層</a:t>
                      </a:r>
                      <a:endParaRPr lang="ja-JP" altLang="en-US" sz="1600" dirty="0">
                        <a:solidFill>
                          <a:prstClr val="black"/>
                        </a:solidFill>
                      </a:endParaRPr>
                    </a:p>
                  </p:txBody>
                </p:sp>
              </p:grpSp>
              <p:cxnSp>
                <p:nvCxnSpPr>
                  <p:cNvPr id="59" name="直線矢印コネクタ 58">
                    <a:extLst>
                      <a:ext uri="{FF2B5EF4-FFF2-40B4-BE49-F238E27FC236}">
                        <a16:creationId xmlns="" xmlns:a16="http://schemas.microsoft.com/office/drawing/2014/main" id="{AF7D98D8-486A-44D0-B8AD-864737EC0298}"/>
                      </a:ext>
                    </a:extLst>
                  </p:cNvPr>
                  <p:cNvCxnSpPr>
                    <a:cxnSpLocks/>
                    <a:stCxn id="63" idx="0"/>
                  </p:cNvCxnSpPr>
                  <p:nvPr/>
                </p:nvCxnSpPr>
                <p:spPr>
                  <a:xfrm flipV="1">
                    <a:off x="6443723" y="5372841"/>
                    <a:ext cx="2" cy="370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56" name="直線矢印コネクタ 55">
                  <a:extLst>
                    <a:ext uri="{FF2B5EF4-FFF2-40B4-BE49-F238E27FC236}">
                      <a16:creationId xmlns="" xmlns:a16="http://schemas.microsoft.com/office/drawing/2014/main" id="{AF7D98D8-486A-44D0-B8AD-864737EC0298}"/>
                    </a:ext>
                  </a:extLst>
                </p:cNvPr>
                <p:cNvCxnSpPr>
                  <a:cxnSpLocks/>
                  <a:stCxn id="62" idx="0"/>
                  <a:endCxn id="57" idx="2"/>
                </p:cNvCxnSpPr>
                <p:nvPr/>
              </p:nvCxnSpPr>
              <p:spPr>
                <a:xfrm flipH="1" flipV="1">
                  <a:off x="3162076" y="1806487"/>
                  <a:ext cx="2" cy="390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7" name="テキスト ボックス 56"/>
                    <p:cNvSpPr txBox="1"/>
                    <p:nvPr/>
                  </p:nvSpPr>
                  <p:spPr>
                    <a:xfrm>
                      <a:off x="2569655" y="1322810"/>
                      <a:ext cx="1184843" cy="483677"/>
                    </a:xfrm>
                    <a:prstGeom prst="rect">
                      <a:avLst/>
                    </a:prstGeom>
                    <a:noFill/>
                  </p:spPr>
                  <p:txBody>
                    <a:bodyPr wrap="square" rtlCol="0">
                      <a:spAutoFit/>
                    </a:bodyPr>
                    <a:lstStyle/>
                    <a:p>
                      <a14:m>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𝑡</m:t>
                              </m:r>
                            </m:sup>
                          </m:sSup>
                        </m:oMath>
                      </a14:m>
                      <a:r>
                        <a:rPr lang="en-US" altLang="ja-JP" sz="1200" dirty="0" smtClean="0">
                          <a:solidFill>
                            <a:prstClr val="black"/>
                          </a:solidFill>
                        </a:rPr>
                        <a:t>:</a:t>
                      </a:r>
                      <a:r>
                        <a:rPr lang="ja-JP" altLang="en-US" sz="1200" dirty="0" smtClean="0">
                          <a:solidFill>
                            <a:prstClr val="black"/>
                          </a:solidFill>
                        </a:rPr>
                        <a:t>出力データ</a:t>
                      </a:r>
                      <a:endParaRPr lang="ja-JP" altLang="en-US" dirty="0">
                        <a:solidFill>
                          <a:prstClr val="black"/>
                        </a:solidFill>
                      </a:endParaRPr>
                    </a:p>
                  </p:txBody>
                </p:sp>
              </mc:Choice>
              <mc:Fallback xmlns="">
                <p:sp>
                  <p:nvSpPr>
                    <p:cNvPr id="57" name="テキスト ボックス 56"/>
                    <p:cNvSpPr txBox="1">
                      <a:spLocks noRot="1" noChangeAspect="1" noMove="1" noResize="1" noEditPoints="1" noAdjustHandles="1" noChangeArrowheads="1" noChangeShapeType="1" noTextEdit="1"/>
                    </p:cNvSpPr>
                    <p:nvPr/>
                  </p:nvSpPr>
                  <p:spPr>
                    <a:xfrm>
                      <a:off x="2569655" y="1322810"/>
                      <a:ext cx="1184843" cy="483677"/>
                    </a:xfrm>
                    <a:prstGeom prst="rect">
                      <a:avLst/>
                    </a:prstGeom>
                    <a:blipFill rotWithShape="0">
                      <a:blip r:embed="rId2"/>
                      <a:stretch>
                        <a:fillRect b="-12500"/>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4" name="テキスト ボックス 53"/>
                  <p:cNvSpPr txBox="1"/>
                  <p:nvPr/>
                </p:nvSpPr>
                <p:spPr>
                  <a:xfrm>
                    <a:off x="2726339" y="3084928"/>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𝑧</m:t>
                              </m:r>
                            </m:e>
                            <m:sup>
                              <m:r>
                                <a:rPr lang="en-US" altLang="ja-JP" sz="1600" i="1" smtClean="0">
                                  <a:solidFill>
                                    <a:prstClr val="black"/>
                                  </a:solidFill>
                                  <a:latin typeface="Cambria Math" panose="02040503050406030204" pitchFamily="18" charset="0"/>
                                </a:rPr>
                                <m:t>𝑡</m:t>
                              </m:r>
                            </m:sup>
                          </m:sSup>
                        </m:oMath>
                      </m:oMathPara>
                    </a14:m>
                    <a:endParaRPr lang="ja-JP" altLang="en-US" dirty="0">
                      <a:solidFill>
                        <a:prstClr val="black"/>
                      </a:solidFill>
                    </a:endParaRPr>
                  </a:p>
                </p:txBody>
              </p:sp>
            </mc:Choice>
            <mc:Fallback xmlns="">
              <p:sp>
                <p:nvSpPr>
                  <p:cNvPr id="54" name="テキスト ボックス 53"/>
                  <p:cNvSpPr txBox="1">
                    <a:spLocks noRot="1" noChangeAspect="1" noMove="1" noResize="1" noEditPoints="1" noAdjustHandles="1" noChangeArrowheads="1" noChangeShapeType="1" noTextEdit="1"/>
                  </p:cNvSpPr>
                  <p:nvPr/>
                </p:nvSpPr>
                <p:spPr>
                  <a:xfrm>
                    <a:off x="2726339" y="3084928"/>
                    <a:ext cx="600407" cy="338554"/>
                  </a:xfrm>
                  <a:prstGeom prst="rect">
                    <a:avLst/>
                  </a:prstGeom>
                  <a:blipFill rotWithShape="0">
                    <a:blip r:embed="rId3"/>
                    <a:stretch>
                      <a:fillRect/>
                    </a:stretch>
                  </a:blipFill>
                </p:spPr>
                <p:txBody>
                  <a:bodyPr/>
                  <a:lstStyle/>
                  <a:p>
                    <a:r>
                      <a:rPr lang="ja-JP" altLang="en-US">
                        <a:noFill/>
                      </a:rPr>
                      <a:t> </a:t>
                    </a:r>
                  </a:p>
                </p:txBody>
              </p:sp>
            </mc:Fallback>
          </mc:AlternateContent>
        </p:grpSp>
        <p:sp>
          <p:nvSpPr>
            <p:cNvPr id="66" name="矢印: U ターン 134">
              <a:extLst>
                <a:ext uri="{FF2B5EF4-FFF2-40B4-BE49-F238E27FC236}">
                  <a16:creationId xmlns="" xmlns:a16="http://schemas.microsoft.com/office/drawing/2014/main" id="{77E79BF7-7951-4F4D-B793-31327FBB7B7C}"/>
                </a:ext>
              </a:extLst>
            </p:cNvPr>
            <p:cNvSpPr/>
            <p:nvPr/>
          </p:nvSpPr>
          <p:spPr>
            <a:xfrm rot="5400000">
              <a:off x="1604566" y="3402992"/>
              <a:ext cx="347280" cy="350517"/>
            </a:xfrm>
            <a:prstGeom prst="uturnArrow">
              <a:avLst>
                <a:gd name="adj1" fmla="val 6264"/>
                <a:gd name="adj2" fmla="val 25000"/>
                <a:gd name="adj3" fmla="val 22324"/>
                <a:gd name="adj4" fmla="val 53216"/>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p:sp>
          <p:nvSpPr>
            <p:cNvPr id="67" name="矢印: U ターン 134">
              <a:extLst>
                <a:ext uri="{FF2B5EF4-FFF2-40B4-BE49-F238E27FC236}">
                  <a16:creationId xmlns="" xmlns:a16="http://schemas.microsoft.com/office/drawing/2014/main" id="{77E79BF7-7951-4F4D-B793-31327FBB7B7C}"/>
                </a:ext>
              </a:extLst>
            </p:cNvPr>
            <p:cNvSpPr/>
            <p:nvPr/>
          </p:nvSpPr>
          <p:spPr>
            <a:xfrm rot="16004558" flipH="1">
              <a:off x="287925" y="3129185"/>
              <a:ext cx="557098" cy="291997"/>
            </a:xfrm>
            <a:prstGeom prst="uturnArrow">
              <a:avLst>
                <a:gd name="adj1" fmla="val 6264"/>
                <a:gd name="adj2" fmla="val 25000"/>
                <a:gd name="adj3" fmla="val 22324"/>
                <a:gd name="adj4" fmla="val 53216"/>
                <a:gd name="adj5"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mc:AlternateContent xmlns:mc="http://schemas.openxmlformats.org/markup-compatibility/2006" xmlns:a14="http://schemas.microsoft.com/office/drawing/2010/main">
          <mc:Choice Requires="a14">
            <p:sp>
              <p:nvSpPr>
                <p:cNvPr id="68" name="正方形/長方形 67"/>
                <p:cNvSpPr/>
                <p:nvPr/>
              </p:nvSpPr>
              <p:spPr>
                <a:xfrm>
                  <a:off x="1174906" y="3050667"/>
                  <a:ext cx="713400"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𝑊</m:t>
                            </m:r>
                          </m:e>
                          <m:sup>
                            <m:r>
                              <a:rPr lang="en-US" altLang="ja-JP" sz="1600" i="1">
                                <a:solidFill>
                                  <a:prstClr val="black"/>
                                </a:solidFill>
                                <a:latin typeface="Cambria Math" panose="02040503050406030204" pitchFamily="18" charset="0"/>
                              </a:rPr>
                              <m:t>𝑜𝑢𝑡</m:t>
                            </m:r>
                          </m:sup>
                        </m:sSup>
                      </m:oMath>
                    </m:oMathPara>
                  </a14:m>
                  <a:endParaRPr lang="ja-JP" altLang="en-US" sz="1600" dirty="0">
                    <a:solidFill>
                      <a:prstClr val="black"/>
                    </a:solidFill>
                  </a:endParaRPr>
                </a:p>
              </p:txBody>
            </p:sp>
          </mc:Choice>
          <mc:Fallback xmlns="">
            <p:sp>
              <p:nvSpPr>
                <p:cNvPr id="68" name="正方形/長方形 67"/>
                <p:cNvSpPr>
                  <a:spLocks noRot="1" noChangeAspect="1" noMove="1" noResize="1" noEditPoints="1" noAdjustHandles="1" noChangeArrowheads="1" noChangeShapeType="1" noTextEdit="1"/>
                </p:cNvSpPr>
                <p:nvPr/>
              </p:nvSpPr>
              <p:spPr>
                <a:xfrm>
                  <a:off x="1174906" y="3050667"/>
                  <a:ext cx="713400" cy="338554"/>
                </a:xfrm>
                <a:prstGeom prst="rect">
                  <a:avLst/>
                </a:prstGeom>
                <a:blipFill rotWithShape="0">
                  <a:blip r:embed="rId4"/>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69" name="テキスト ボックス 68"/>
                <p:cNvSpPr txBox="1"/>
                <p:nvPr/>
              </p:nvSpPr>
              <p:spPr>
                <a:xfrm>
                  <a:off x="234545" y="2758522"/>
                  <a:ext cx="292772" cy="2838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ja-JP" altLang="en-US" i="1" smtClean="0">
                                <a:solidFill>
                                  <a:prstClr val="black"/>
                                </a:solidFill>
                                <a:latin typeface="Cambria Math" panose="02040503050406030204" pitchFamily="18" charset="0"/>
                              </a:rPr>
                            </m:ctrlPr>
                          </m:accPr>
                          <m:e>
                            <m:r>
                              <a:rPr lang="en-US" altLang="ja-JP" i="1" smtClean="0">
                                <a:solidFill>
                                  <a:prstClr val="black"/>
                                </a:solidFill>
                                <a:latin typeface="Cambria Math" panose="02040503050406030204" pitchFamily="18" charset="0"/>
                              </a:rPr>
                              <m:t>𝑊</m:t>
                            </m:r>
                          </m:e>
                        </m:acc>
                      </m:oMath>
                    </m:oMathPara>
                  </a14:m>
                  <a:endParaRPr lang="ja-JP" altLang="en-US" dirty="0">
                    <a:solidFill>
                      <a:prstClr val="black"/>
                    </a:solidFill>
                  </a:endParaRPr>
                </a:p>
              </p:txBody>
            </p:sp>
          </mc:Choice>
          <mc:Fallback xmlns="">
            <p:sp>
              <p:nvSpPr>
                <p:cNvPr id="69" name="テキスト ボックス 68"/>
                <p:cNvSpPr txBox="1">
                  <a:spLocks noRot="1" noChangeAspect="1" noMove="1" noResize="1" noEditPoints="1" noAdjustHandles="1" noChangeArrowheads="1" noChangeShapeType="1" noTextEdit="1"/>
                </p:cNvSpPr>
                <p:nvPr/>
              </p:nvSpPr>
              <p:spPr>
                <a:xfrm>
                  <a:off x="234545" y="2758522"/>
                  <a:ext cx="292772" cy="283860"/>
                </a:xfrm>
                <a:prstGeom prst="rect">
                  <a:avLst/>
                </a:prstGeom>
                <a:blipFill rotWithShape="0">
                  <a:blip r:embed="rId5"/>
                  <a:stretch>
                    <a:fillRect l="-16667" t="-23404" r="-56250" b="-1063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0" name="正方形/長方形 69"/>
                <p:cNvSpPr/>
                <p:nvPr/>
              </p:nvSpPr>
              <p:spPr>
                <a:xfrm>
                  <a:off x="1197544" y="3681695"/>
                  <a:ext cx="610936" cy="3465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𝑊</m:t>
                            </m:r>
                          </m:e>
                          <m:sup>
                            <m:r>
                              <a:rPr lang="en-US" altLang="ja-JP" sz="1600" i="1" smtClean="0">
                                <a:solidFill>
                                  <a:prstClr val="black"/>
                                </a:solidFill>
                                <a:latin typeface="Cambria Math" panose="02040503050406030204" pitchFamily="18" charset="0"/>
                              </a:rPr>
                              <m:t>𝑖𝑛</m:t>
                            </m:r>
                          </m:sup>
                        </m:sSup>
                      </m:oMath>
                    </m:oMathPara>
                  </a14:m>
                  <a:endParaRPr lang="ja-JP" altLang="en-US" sz="1600" dirty="0">
                    <a:solidFill>
                      <a:prstClr val="black"/>
                    </a:solidFill>
                  </a:endParaRPr>
                </a:p>
              </p:txBody>
            </p:sp>
          </mc:Choice>
          <mc:Fallback xmlns="">
            <p:sp>
              <p:nvSpPr>
                <p:cNvPr id="70" name="正方形/長方形 69"/>
                <p:cNvSpPr>
                  <a:spLocks noRot="1" noChangeAspect="1" noMove="1" noResize="1" noEditPoints="1" noAdjustHandles="1" noChangeArrowheads="1" noChangeShapeType="1" noTextEdit="1"/>
                </p:cNvSpPr>
                <p:nvPr/>
              </p:nvSpPr>
              <p:spPr>
                <a:xfrm>
                  <a:off x="1197544" y="3681695"/>
                  <a:ext cx="610936" cy="346570"/>
                </a:xfrm>
                <a:prstGeom prst="rect">
                  <a:avLst/>
                </a:prstGeom>
                <a:blipFill rotWithShape="0">
                  <a:blip r:embed="rId6"/>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1" name="テキスト ボックス 70"/>
                <p:cNvSpPr txBox="1"/>
                <p:nvPr/>
              </p:nvSpPr>
              <p:spPr>
                <a:xfrm>
                  <a:off x="1768015" y="3582614"/>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𝑧</m:t>
                            </m:r>
                          </m:e>
                          <m:sup>
                            <m: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71" name="テキスト ボックス 70"/>
                <p:cNvSpPr txBox="1">
                  <a:spLocks noRot="1" noChangeAspect="1" noMove="1" noResize="1" noEditPoints="1" noAdjustHandles="1" noChangeArrowheads="1" noChangeShapeType="1" noTextEdit="1"/>
                </p:cNvSpPr>
                <p:nvPr/>
              </p:nvSpPr>
              <p:spPr>
                <a:xfrm>
                  <a:off x="1768015" y="3582614"/>
                  <a:ext cx="600407" cy="338554"/>
                </a:xfrm>
                <a:prstGeom prst="rect">
                  <a:avLst/>
                </a:prstGeom>
                <a:blipFill rotWithShape="0">
                  <a:blip r:embed="rId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2" name="正方形/長方形 71"/>
                <p:cNvSpPr/>
                <p:nvPr/>
              </p:nvSpPr>
              <p:spPr>
                <a:xfrm>
                  <a:off x="936058" y="4235668"/>
                  <a:ext cx="439287"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𝑥</m:t>
                            </m:r>
                          </m:e>
                          <m:sup>
                            <m:r>
                              <a:rPr lang="en-US" altLang="ja-JP" sz="1600" i="1">
                                <a:solidFill>
                                  <a:prstClr val="black"/>
                                </a:solidFill>
                                <a:latin typeface="Cambria Math" panose="02040503050406030204" pitchFamily="18" charset="0"/>
                              </a:rPr>
                              <m:t>𝑡</m:t>
                            </m:r>
                          </m:sup>
                        </m:sSup>
                      </m:oMath>
                    </m:oMathPara>
                  </a14:m>
                  <a:endParaRPr lang="ja-JP" altLang="en-US" dirty="0">
                    <a:solidFill>
                      <a:prstClr val="black"/>
                    </a:solidFill>
                  </a:endParaRPr>
                </a:p>
              </p:txBody>
            </p:sp>
          </mc:Choice>
          <mc:Fallback xmlns="">
            <p:sp>
              <p:nvSpPr>
                <p:cNvPr id="72" name="正方形/長方形 71"/>
                <p:cNvSpPr>
                  <a:spLocks noRot="1" noChangeAspect="1" noMove="1" noResize="1" noEditPoints="1" noAdjustHandles="1" noChangeArrowheads="1" noChangeShapeType="1" noTextEdit="1"/>
                </p:cNvSpPr>
                <p:nvPr/>
              </p:nvSpPr>
              <p:spPr>
                <a:xfrm>
                  <a:off x="936058" y="4235668"/>
                  <a:ext cx="439287" cy="338554"/>
                </a:xfrm>
                <a:prstGeom prst="rect">
                  <a:avLst/>
                </a:prstGeom>
                <a:blipFill rotWithShape="0">
                  <a:blip r:embed="rId8"/>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73" name="テキスト ボックス 72"/>
                <p:cNvSpPr txBox="1"/>
                <p:nvPr/>
              </p:nvSpPr>
              <p:spPr>
                <a:xfrm>
                  <a:off x="130786" y="3421976"/>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73" name="テキスト ボックス 72"/>
                <p:cNvSpPr txBox="1">
                  <a:spLocks noRot="1" noChangeAspect="1" noMove="1" noResize="1" noEditPoints="1" noAdjustHandles="1" noChangeArrowheads="1" noChangeShapeType="1" noTextEdit="1"/>
                </p:cNvSpPr>
                <p:nvPr/>
              </p:nvSpPr>
              <p:spPr>
                <a:xfrm>
                  <a:off x="130786" y="3421976"/>
                  <a:ext cx="600407" cy="338554"/>
                </a:xfrm>
                <a:prstGeom prst="rect">
                  <a:avLst/>
                </a:prstGeom>
                <a:blipFill rotWithShape="0">
                  <a:blip r:embed="rId9"/>
                  <a:stretch>
                    <a:fillRect b="-7273"/>
                  </a:stretch>
                </a:blipFill>
              </p:spPr>
              <p:txBody>
                <a:bodyPr/>
                <a:lstStyle/>
                <a:p>
                  <a:r>
                    <a:rPr lang="ja-JP" altLang="en-US">
                      <a:noFill/>
                    </a:rPr>
                    <a:t> </a:t>
                  </a:r>
                </a:p>
              </p:txBody>
            </p:sp>
          </mc:Fallback>
        </mc:AlternateContent>
      </p:grpSp>
      <p:sp>
        <p:nvSpPr>
          <p:cNvPr id="75" name="テキスト ボックス 74"/>
          <p:cNvSpPr txBox="1"/>
          <p:nvPr/>
        </p:nvSpPr>
        <p:spPr>
          <a:xfrm>
            <a:off x="2705439" y="1658266"/>
            <a:ext cx="4673646" cy="646331"/>
          </a:xfrm>
          <a:prstGeom prst="rect">
            <a:avLst/>
          </a:prstGeom>
          <a:noFill/>
        </p:spPr>
        <p:txBody>
          <a:bodyPr wrap="square" rtlCol="0">
            <a:spAutoFit/>
          </a:bodyPr>
          <a:lstStyle/>
          <a:p>
            <a:r>
              <a:rPr lang="ja-JP" altLang="en-US" dirty="0" smtClean="0">
                <a:solidFill>
                  <a:prstClr val="black"/>
                </a:solidFill>
              </a:rPr>
              <a:t>⇒時間ごとに層を設定するようなもの</a:t>
            </a:r>
            <a:endParaRPr lang="en-US" altLang="ja-JP" dirty="0" smtClean="0">
              <a:solidFill>
                <a:prstClr val="black"/>
              </a:solidFill>
            </a:endParaRPr>
          </a:p>
          <a:p>
            <a:r>
              <a:rPr lang="ja-JP" altLang="en-US" dirty="0" smtClean="0">
                <a:solidFill>
                  <a:prstClr val="black"/>
                </a:solidFill>
              </a:rPr>
              <a:t>⇒ループが無いので性質の良いグラフ</a:t>
            </a:r>
            <a:endParaRPr lang="ja-JP" altLang="en-US" dirty="0">
              <a:solidFill>
                <a:prstClr val="black"/>
              </a:solidFill>
            </a:endParaRPr>
          </a:p>
        </p:txBody>
      </p:sp>
      <p:grpSp>
        <p:nvGrpSpPr>
          <p:cNvPr id="17" name="グループ化 16"/>
          <p:cNvGrpSpPr/>
          <p:nvPr/>
        </p:nvGrpSpPr>
        <p:grpSpPr>
          <a:xfrm>
            <a:off x="2878050" y="2481219"/>
            <a:ext cx="1665670" cy="3015013"/>
            <a:chOff x="2962891" y="2038159"/>
            <a:chExt cx="1665670" cy="3015013"/>
          </a:xfrm>
        </p:grpSpPr>
        <p:cxnSp>
          <p:nvCxnSpPr>
            <p:cNvPr id="115" name="直線矢印コネクタ 114"/>
            <p:cNvCxnSpPr>
              <a:stCxn id="8" idx="3"/>
            </p:cNvCxnSpPr>
            <p:nvPr/>
          </p:nvCxnSpPr>
          <p:spPr>
            <a:xfrm flipV="1">
              <a:off x="4072159" y="3544478"/>
              <a:ext cx="556402" cy="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29" name="グループ化 128"/>
            <p:cNvGrpSpPr/>
            <p:nvPr/>
          </p:nvGrpSpPr>
          <p:grpSpPr>
            <a:xfrm>
              <a:off x="2962891" y="2038159"/>
              <a:ext cx="1658110" cy="3015013"/>
              <a:chOff x="2962891" y="2038159"/>
              <a:chExt cx="1658110" cy="3015013"/>
            </a:xfrm>
          </p:grpSpPr>
          <p:grpSp>
            <p:nvGrpSpPr>
              <p:cNvPr id="65" name="グループ化 64"/>
              <p:cNvGrpSpPr/>
              <p:nvPr/>
            </p:nvGrpSpPr>
            <p:grpSpPr>
              <a:xfrm>
                <a:off x="2998635" y="2118967"/>
                <a:ext cx="1622366" cy="2178881"/>
                <a:chOff x="2998635" y="2118967"/>
                <a:chExt cx="1622366" cy="2178881"/>
              </a:xfrm>
            </p:grpSpPr>
            <p:grpSp>
              <p:nvGrpSpPr>
                <p:cNvPr id="50" name="グループ化 49"/>
                <p:cNvGrpSpPr/>
                <p:nvPr/>
              </p:nvGrpSpPr>
              <p:grpSpPr>
                <a:xfrm>
                  <a:off x="2998635" y="2118967"/>
                  <a:ext cx="1620497" cy="2178881"/>
                  <a:chOff x="2538924" y="2137839"/>
                  <a:chExt cx="1620497" cy="2178881"/>
                </a:xfrm>
              </p:grpSpPr>
              <p:grpSp>
                <p:nvGrpSpPr>
                  <p:cNvPr id="36" name="グループ化 35"/>
                  <p:cNvGrpSpPr/>
                  <p:nvPr/>
                </p:nvGrpSpPr>
                <p:grpSpPr>
                  <a:xfrm>
                    <a:off x="2538924" y="2137839"/>
                    <a:ext cx="1620497" cy="2178881"/>
                    <a:chOff x="2569655" y="1322810"/>
                    <a:chExt cx="1552020" cy="3112871"/>
                  </a:xfrm>
                </p:grpSpPr>
                <p:grpSp>
                  <p:nvGrpSpPr>
                    <p:cNvPr id="24" name="グループ化 23"/>
                    <p:cNvGrpSpPr/>
                    <p:nvPr/>
                  </p:nvGrpSpPr>
                  <p:grpSpPr>
                    <a:xfrm>
                      <a:off x="2726340" y="2197444"/>
                      <a:ext cx="1395335" cy="2238237"/>
                      <a:chOff x="6007984" y="3988932"/>
                      <a:chExt cx="1395335" cy="2238237"/>
                    </a:xfrm>
                  </p:grpSpPr>
                  <p:grpSp>
                    <p:nvGrpSpPr>
                      <p:cNvPr id="14" name="グループ化 13"/>
                      <p:cNvGrpSpPr/>
                      <p:nvPr/>
                    </p:nvGrpSpPr>
                    <p:grpSpPr>
                      <a:xfrm>
                        <a:off x="6007984" y="3988932"/>
                        <a:ext cx="1395335" cy="2238237"/>
                        <a:chOff x="6372833" y="3955482"/>
                        <a:chExt cx="1395335" cy="2238237"/>
                      </a:xfrm>
                    </p:grpSpPr>
                    <p:sp>
                      <p:nvSpPr>
                        <p:cNvPr id="8" name="テキスト ボックス 7">
                          <a:extLst>
                            <a:ext uri="{FF2B5EF4-FFF2-40B4-BE49-F238E27FC236}">
                              <a16:creationId xmlns="" xmlns:a16="http://schemas.microsoft.com/office/drawing/2014/main" id="{48F6885E-B992-4EE0-B5D0-6E70C822FADF}"/>
                            </a:ext>
                          </a:extLst>
                        </p:cNvPr>
                        <p:cNvSpPr txBox="1"/>
                        <p:nvPr/>
                      </p:nvSpPr>
                      <p:spPr>
                        <a:xfrm>
                          <a:off x="6372833" y="4880549"/>
                          <a:ext cx="871475" cy="483677"/>
                        </a:xfrm>
                        <a:prstGeom prst="rect">
                          <a:avLst/>
                        </a:prstGeom>
                        <a:solidFill>
                          <a:srgbClr val="FFC000"/>
                        </a:solidFill>
                      </p:spPr>
                      <p:txBody>
                        <a:bodyPr wrap="square" rtlCol="0">
                          <a:spAutoFit/>
                        </a:bodyPr>
                        <a:lstStyle/>
                        <a:p>
                          <a:r>
                            <a:rPr lang="ja-JP" altLang="en-US" sz="1600" dirty="0">
                              <a:solidFill>
                                <a:prstClr val="black"/>
                              </a:solidFill>
                            </a:rPr>
                            <a:t>中間層</a:t>
                          </a:r>
                        </a:p>
                      </p:txBody>
                    </p:sp>
                    <p:cxnSp>
                      <p:nvCxnSpPr>
                        <p:cNvPr id="10" name="直線矢印コネクタ 9">
                          <a:extLst>
                            <a:ext uri="{FF2B5EF4-FFF2-40B4-BE49-F238E27FC236}">
                              <a16:creationId xmlns="" xmlns:a16="http://schemas.microsoft.com/office/drawing/2014/main" id="{AF7D98D8-486A-44D0-B8AD-864737EC0298}"/>
                            </a:ext>
                          </a:extLst>
                        </p:cNvPr>
                        <p:cNvCxnSpPr>
                          <a:cxnSpLocks/>
                          <a:stCxn id="8" idx="0"/>
                          <a:endCxn id="11" idx="2"/>
                        </p:cNvCxnSpPr>
                        <p:nvPr/>
                      </p:nvCxnSpPr>
                      <p:spPr>
                        <a:xfrm flipV="1">
                          <a:off x="6808570" y="4439159"/>
                          <a:ext cx="1" cy="441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テキスト ボックス 10">
                          <a:extLst>
                            <a:ext uri="{FF2B5EF4-FFF2-40B4-BE49-F238E27FC236}">
                              <a16:creationId xmlns="" xmlns:a16="http://schemas.microsoft.com/office/drawing/2014/main" id="{EBBA414A-C998-4B99-AE4F-A74971513A80}"/>
                            </a:ext>
                          </a:extLst>
                        </p:cNvPr>
                        <p:cNvSpPr txBox="1"/>
                        <p:nvPr/>
                      </p:nvSpPr>
                      <p:spPr>
                        <a:xfrm>
                          <a:off x="6372834" y="3955482"/>
                          <a:ext cx="871474" cy="483677"/>
                        </a:xfrm>
                        <a:prstGeom prst="rect">
                          <a:avLst/>
                        </a:prstGeom>
                        <a:solidFill>
                          <a:srgbClr val="FFD3EA"/>
                        </a:solidFill>
                      </p:spPr>
                      <p:txBody>
                        <a:bodyPr wrap="square" rtlCol="0">
                          <a:spAutoFit/>
                        </a:bodyPr>
                        <a:lstStyle/>
                        <a:p>
                          <a:r>
                            <a:rPr lang="ja-JP" altLang="en-US" sz="1600" dirty="0" smtClean="0">
                              <a:solidFill>
                                <a:prstClr val="black"/>
                              </a:solidFill>
                            </a:rPr>
                            <a:t>出力層</a:t>
                          </a:r>
                          <a:endParaRPr lang="ja-JP" altLang="en-US" sz="1600" dirty="0">
                            <a:solidFill>
                              <a:prstClr val="black"/>
                            </a:solidFill>
                          </a:endParaRPr>
                        </a:p>
                      </p:txBody>
                    </p:sp>
                    <p:sp>
                      <p:nvSpPr>
                        <p:cNvPr id="12" name="テキスト ボックス 11">
                          <a:extLst>
                            <a:ext uri="{FF2B5EF4-FFF2-40B4-BE49-F238E27FC236}">
                              <a16:creationId xmlns="" xmlns:a16="http://schemas.microsoft.com/office/drawing/2014/main" id="{D680480F-5514-416C-893C-D979F8D2ABDD}"/>
                            </a:ext>
                          </a:extLst>
                        </p:cNvPr>
                        <p:cNvSpPr txBox="1"/>
                        <p:nvPr/>
                      </p:nvSpPr>
                      <p:spPr>
                        <a:xfrm>
                          <a:off x="6372837" y="5710042"/>
                          <a:ext cx="871471" cy="483677"/>
                        </a:xfrm>
                        <a:prstGeom prst="rect">
                          <a:avLst/>
                        </a:prstGeom>
                        <a:solidFill>
                          <a:schemeClr val="accent1">
                            <a:lumMod val="20000"/>
                            <a:lumOff val="80000"/>
                          </a:schemeClr>
                        </a:solidFill>
                      </p:spPr>
                      <p:txBody>
                        <a:bodyPr wrap="square" rtlCol="0">
                          <a:spAutoFit/>
                        </a:bodyPr>
                        <a:lstStyle/>
                        <a:p>
                          <a:r>
                            <a:rPr lang="ja-JP" altLang="en-US" sz="1600" dirty="0" smtClean="0">
                              <a:solidFill>
                                <a:prstClr val="black"/>
                              </a:solidFill>
                            </a:rPr>
                            <a:t>入力層</a:t>
                          </a:r>
                          <a:endParaRPr lang="ja-JP" altLang="en-US" sz="1600" dirty="0">
                            <a:solidFill>
                              <a:prstClr val="black"/>
                            </a:solidFill>
                          </a:endParaRPr>
                        </a:p>
                      </p:txBody>
                    </p:sp>
                    <p:cxnSp>
                      <p:nvCxnSpPr>
                        <p:cNvPr id="13" name="直線矢印コネクタ 12">
                          <a:extLst>
                            <a:ext uri="{FF2B5EF4-FFF2-40B4-BE49-F238E27FC236}">
                              <a16:creationId xmlns="" xmlns:a16="http://schemas.microsoft.com/office/drawing/2014/main" id="{145D8E86-52FB-4FAD-93E9-2A7179453350}"/>
                            </a:ext>
                          </a:extLst>
                        </p:cNvPr>
                        <p:cNvCxnSpPr>
                          <a:cxnSpLocks/>
                        </p:cNvCxnSpPr>
                        <p:nvPr/>
                      </p:nvCxnSpPr>
                      <p:spPr>
                        <a:xfrm>
                          <a:off x="7221501" y="4423168"/>
                          <a:ext cx="546667" cy="5461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20" name="直線矢印コネクタ 19">
                        <a:extLst>
                          <a:ext uri="{FF2B5EF4-FFF2-40B4-BE49-F238E27FC236}">
                            <a16:creationId xmlns="" xmlns:a16="http://schemas.microsoft.com/office/drawing/2014/main" id="{AF7D98D8-486A-44D0-B8AD-864737EC0298}"/>
                          </a:ext>
                        </a:extLst>
                      </p:cNvPr>
                      <p:cNvCxnSpPr>
                        <a:cxnSpLocks/>
                        <a:stCxn id="12" idx="0"/>
                      </p:cNvCxnSpPr>
                      <p:nvPr/>
                    </p:nvCxnSpPr>
                    <p:spPr>
                      <a:xfrm flipV="1">
                        <a:off x="6443723" y="5372841"/>
                        <a:ext cx="2" cy="370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4" name="直線矢印コネクタ 33">
                      <a:extLst>
                        <a:ext uri="{FF2B5EF4-FFF2-40B4-BE49-F238E27FC236}">
                          <a16:creationId xmlns="" xmlns:a16="http://schemas.microsoft.com/office/drawing/2014/main" id="{AF7D98D8-486A-44D0-B8AD-864737EC0298}"/>
                        </a:ext>
                      </a:extLst>
                    </p:cNvPr>
                    <p:cNvCxnSpPr>
                      <a:cxnSpLocks/>
                      <a:stCxn id="11" idx="0"/>
                      <a:endCxn id="35" idx="2"/>
                    </p:cNvCxnSpPr>
                    <p:nvPr/>
                  </p:nvCxnSpPr>
                  <p:spPr>
                    <a:xfrm flipH="1" flipV="1">
                      <a:off x="3162076" y="1806487"/>
                      <a:ext cx="2" cy="390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5" name="テキスト ボックス 34"/>
                        <p:cNvSpPr txBox="1"/>
                        <p:nvPr/>
                      </p:nvSpPr>
                      <p:spPr>
                        <a:xfrm>
                          <a:off x="2569655" y="1322810"/>
                          <a:ext cx="1184843" cy="483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35" name="テキスト ボックス 34"/>
                        <p:cNvSpPr txBox="1">
                          <a:spLocks noRot="1" noChangeAspect="1" noMove="1" noResize="1" noEditPoints="1" noAdjustHandles="1" noChangeArrowheads="1" noChangeShapeType="1" noTextEdit="1"/>
                        </p:cNvSpPr>
                        <p:nvPr/>
                      </p:nvSpPr>
                      <p:spPr>
                        <a:xfrm>
                          <a:off x="2569655" y="1322810"/>
                          <a:ext cx="1184843" cy="483677"/>
                        </a:xfrm>
                        <a:prstGeom prst="rect">
                          <a:avLst/>
                        </a:prstGeom>
                        <a:blipFill rotWithShape="0">
                          <a:blip r:embed="rId20"/>
                          <a:stretch>
                            <a:fillRect b="-727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43" name="テキスト ボックス 42"/>
                      <p:cNvSpPr txBox="1"/>
                      <p:nvPr/>
                    </p:nvSpPr>
                    <p:spPr>
                      <a:xfrm>
                        <a:off x="2726339" y="3084928"/>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𝑧</m:t>
                                  </m:r>
                                </m:e>
                                <m:sup>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43" name="テキスト ボックス 42"/>
                      <p:cNvSpPr txBox="1">
                        <a:spLocks noRot="1" noChangeAspect="1" noMove="1" noResize="1" noEditPoints="1" noAdjustHandles="1" noChangeArrowheads="1" noChangeShapeType="1" noTextEdit="1"/>
                      </p:cNvSpPr>
                      <p:nvPr/>
                    </p:nvSpPr>
                    <p:spPr>
                      <a:xfrm>
                        <a:off x="2726339" y="3084928"/>
                        <a:ext cx="600407" cy="338554"/>
                      </a:xfrm>
                      <a:prstGeom prst="rect">
                        <a:avLst/>
                      </a:prstGeom>
                      <a:blipFill rotWithShape="0">
                        <a:blip r:embed="rId21"/>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51" name="正方形/長方形 50"/>
                    <p:cNvSpPr/>
                    <p:nvPr/>
                  </p:nvSpPr>
                  <p:spPr>
                    <a:xfrm>
                      <a:off x="4164017" y="2939572"/>
                      <a:ext cx="45698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4164017" y="2939572"/>
                      <a:ext cx="456984" cy="338554"/>
                    </a:xfrm>
                    <a:prstGeom prst="rect">
                      <a:avLst/>
                    </a:prstGeom>
                    <a:blipFill rotWithShape="0">
                      <a:blip r:embed="rId22"/>
                      <a:stretch>
                        <a:fillRect b="-714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11" name="正方形/長方形 110"/>
                  <p:cNvSpPr/>
                  <p:nvPr/>
                </p:nvSpPr>
                <p:spPr>
                  <a:xfrm>
                    <a:off x="3397552" y="4232034"/>
                    <a:ext cx="45172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𝑥</m:t>
                              </m:r>
                            </m:e>
                            <m:sup>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111" name="正方形/長方形 110"/>
                  <p:cNvSpPr>
                    <a:spLocks noRot="1" noChangeAspect="1" noMove="1" noResize="1" noEditPoints="1" noAdjustHandles="1" noChangeArrowheads="1" noChangeShapeType="1" noTextEdit="1"/>
                  </p:cNvSpPr>
                  <p:nvPr/>
                </p:nvSpPr>
                <p:spPr>
                  <a:xfrm>
                    <a:off x="3397552" y="4232034"/>
                    <a:ext cx="451726" cy="338554"/>
                  </a:xfrm>
                  <a:prstGeom prst="rect">
                    <a:avLst/>
                  </a:prstGeom>
                  <a:blipFill rotWithShape="0">
                    <a:blip r:embed="rId2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5" name="テキスト ボックス 124"/>
                  <p:cNvSpPr txBox="1"/>
                  <p:nvPr/>
                </p:nvSpPr>
                <p:spPr>
                  <a:xfrm>
                    <a:off x="2962891" y="4683840"/>
                    <a:ext cx="13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125" name="テキスト ボックス 124"/>
                  <p:cNvSpPr txBox="1">
                    <a:spLocks noRot="1" noChangeAspect="1" noMove="1" noResize="1" noEditPoints="1" noAdjustHandles="1" noChangeArrowheads="1" noChangeShapeType="1" noTextEdit="1"/>
                  </p:cNvSpPr>
                  <p:nvPr/>
                </p:nvSpPr>
                <p:spPr>
                  <a:xfrm>
                    <a:off x="2962891" y="4683840"/>
                    <a:ext cx="1335103" cy="369332"/>
                  </a:xfrm>
                  <a:prstGeom prst="rect">
                    <a:avLst/>
                  </a:prstGeom>
                  <a:blipFill rotWithShape="0">
                    <a:blip r:embed="rId24"/>
                    <a:stretch>
                      <a:fillRect/>
                    </a:stretch>
                  </a:blipFill>
                </p:spPr>
                <p:txBody>
                  <a:bodyPr/>
                  <a:lstStyle/>
                  <a:p>
                    <a:r>
                      <a:rPr lang="ja-JP" altLang="en-US">
                        <a:noFill/>
                      </a:rPr>
                      <a:t> </a:t>
                    </a:r>
                  </a:p>
                </p:txBody>
              </p:sp>
            </mc:Fallback>
          </mc:AlternateContent>
          <p:sp>
            <p:nvSpPr>
              <p:cNvPr id="128" name="角丸四角形 127"/>
              <p:cNvSpPr/>
              <p:nvPr/>
            </p:nvSpPr>
            <p:spPr>
              <a:xfrm>
                <a:off x="3037612" y="2038159"/>
                <a:ext cx="1165382" cy="2639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grpSp>
        <p:nvGrpSpPr>
          <p:cNvPr id="16" name="グループ化 15"/>
          <p:cNvGrpSpPr/>
          <p:nvPr/>
        </p:nvGrpSpPr>
        <p:grpSpPr>
          <a:xfrm>
            <a:off x="4308154" y="2481219"/>
            <a:ext cx="1707941" cy="3015013"/>
            <a:chOff x="4392995" y="2038159"/>
            <a:chExt cx="1707941" cy="3015013"/>
          </a:xfrm>
        </p:grpSpPr>
        <p:cxnSp>
          <p:nvCxnSpPr>
            <p:cNvPr id="121" name="直線矢印コネクタ 120"/>
            <p:cNvCxnSpPr/>
            <p:nvPr/>
          </p:nvCxnSpPr>
          <p:spPr>
            <a:xfrm flipV="1">
              <a:off x="5507112" y="3537203"/>
              <a:ext cx="556402" cy="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5" name="グループ化 14"/>
            <p:cNvGrpSpPr/>
            <p:nvPr/>
          </p:nvGrpSpPr>
          <p:grpSpPr>
            <a:xfrm>
              <a:off x="4392995" y="2038159"/>
              <a:ext cx="1707941" cy="3015013"/>
              <a:chOff x="4392995" y="2038159"/>
              <a:chExt cx="1707941" cy="3015013"/>
            </a:xfrm>
          </p:grpSpPr>
          <mc:AlternateContent xmlns:mc="http://schemas.openxmlformats.org/markup-compatibility/2006" xmlns:a14="http://schemas.microsoft.com/office/drawing/2010/main">
            <mc:Choice Requires="a14">
              <p:sp>
                <p:nvSpPr>
                  <p:cNvPr id="112" name="正方形/長方形 111"/>
                  <p:cNvSpPr/>
                  <p:nvPr/>
                </p:nvSpPr>
                <p:spPr>
                  <a:xfrm>
                    <a:off x="4832504" y="4214896"/>
                    <a:ext cx="456086"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𝑥</m:t>
                              </m:r>
                            </m:e>
                            <m:sup>
                              <m:r>
                                <a:rPr lang="en-US" altLang="ja-JP" sz="1600" i="1" smtClean="0">
                                  <a:solidFill>
                                    <a:prstClr val="black"/>
                                  </a:solidFill>
                                  <a:latin typeface="Cambria Math" panose="02040503050406030204" pitchFamily="18" charset="0"/>
                                </a:rPr>
                                <m:t>2</m:t>
                              </m:r>
                            </m:sup>
                          </m:sSup>
                        </m:oMath>
                      </m:oMathPara>
                    </a14:m>
                    <a:endParaRPr lang="ja-JP" altLang="en-US" dirty="0">
                      <a:solidFill>
                        <a:prstClr val="black"/>
                      </a:solidFill>
                    </a:endParaRPr>
                  </a:p>
                </p:txBody>
              </p:sp>
            </mc:Choice>
            <mc:Fallback xmlns="">
              <p:sp>
                <p:nvSpPr>
                  <p:cNvPr id="112" name="正方形/長方形 111"/>
                  <p:cNvSpPr>
                    <a:spLocks noRot="1" noChangeAspect="1" noMove="1" noResize="1" noEditPoints="1" noAdjustHandles="1" noChangeArrowheads="1" noChangeShapeType="1" noTextEdit="1"/>
                  </p:cNvSpPr>
                  <p:nvPr/>
                </p:nvSpPr>
                <p:spPr>
                  <a:xfrm>
                    <a:off x="4832504" y="4214896"/>
                    <a:ext cx="456086" cy="338554"/>
                  </a:xfrm>
                  <a:prstGeom prst="rect">
                    <a:avLst/>
                  </a:prstGeom>
                  <a:blipFill rotWithShape="0">
                    <a:blip r:embed="rId16"/>
                    <a:stretch>
                      <a:fillRect/>
                    </a:stretch>
                  </a:blipFill>
                </p:spPr>
                <p:txBody>
                  <a:bodyPr/>
                  <a:lstStyle/>
                  <a:p>
                    <a:r>
                      <a:rPr lang="ja-JP" altLang="en-US">
                        <a:noFill/>
                      </a:rPr>
                      <a:t> </a:t>
                    </a:r>
                  </a:p>
                </p:txBody>
              </p:sp>
            </mc:Fallback>
          </mc:AlternateContent>
          <p:grpSp>
            <p:nvGrpSpPr>
              <p:cNvPr id="6" name="グループ化 5"/>
              <p:cNvGrpSpPr/>
              <p:nvPr/>
            </p:nvGrpSpPr>
            <p:grpSpPr>
              <a:xfrm>
                <a:off x="4392995" y="2038159"/>
                <a:ext cx="1707941" cy="3015013"/>
                <a:chOff x="4392995" y="2038159"/>
                <a:chExt cx="1707941" cy="3015013"/>
              </a:xfrm>
            </p:grpSpPr>
            <p:grpSp>
              <p:nvGrpSpPr>
                <p:cNvPr id="76" name="グループ化 75"/>
                <p:cNvGrpSpPr/>
                <p:nvPr/>
              </p:nvGrpSpPr>
              <p:grpSpPr>
                <a:xfrm>
                  <a:off x="4433588" y="2108209"/>
                  <a:ext cx="1667348" cy="2178881"/>
                  <a:chOff x="2998636" y="2118967"/>
                  <a:chExt cx="1667348" cy="2178881"/>
                </a:xfrm>
              </p:grpSpPr>
              <p:grpSp>
                <p:nvGrpSpPr>
                  <p:cNvPr id="77" name="グループ化 76"/>
                  <p:cNvGrpSpPr/>
                  <p:nvPr/>
                </p:nvGrpSpPr>
                <p:grpSpPr>
                  <a:xfrm>
                    <a:off x="2998636" y="2118967"/>
                    <a:ext cx="1598551" cy="2178881"/>
                    <a:chOff x="2538925" y="2137839"/>
                    <a:chExt cx="1598551" cy="2178881"/>
                  </a:xfrm>
                </p:grpSpPr>
                <p:grpSp>
                  <p:nvGrpSpPr>
                    <p:cNvPr id="79" name="グループ化 78"/>
                    <p:cNvGrpSpPr/>
                    <p:nvPr/>
                  </p:nvGrpSpPr>
                  <p:grpSpPr>
                    <a:xfrm>
                      <a:off x="2538925" y="2137839"/>
                      <a:ext cx="1598551" cy="2178881"/>
                      <a:chOff x="2569655" y="1322810"/>
                      <a:chExt cx="1531001" cy="3112871"/>
                    </a:xfrm>
                  </p:grpSpPr>
                  <p:grpSp>
                    <p:nvGrpSpPr>
                      <p:cNvPr id="81" name="グループ化 80"/>
                      <p:cNvGrpSpPr/>
                      <p:nvPr/>
                    </p:nvGrpSpPr>
                    <p:grpSpPr>
                      <a:xfrm>
                        <a:off x="2726340" y="2197444"/>
                        <a:ext cx="1374316" cy="2238237"/>
                        <a:chOff x="6007984" y="3988932"/>
                        <a:chExt cx="1374316" cy="2238237"/>
                      </a:xfrm>
                    </p:grpSpPr>
                    <p:grpSp>
                      <p:nvGrpSpPr>
                        <p:cNvPr id="84" name="グループ化 83"/>
                        <p:cNvGrpSpPr/>
                        <p:nvPr/>
                      </p:nvGrpSpPr>
                      <p:grpSpPr>
                        <a:xfrm>
                          <a:off x="6007984" y="3988932"/>
                          <a:ext cx="1374316" cy="2238237"/>
                          <a:chOff x="6372833" y="3955482"/>
                          <a:chExt cx="1374316" cy="2238237"/>
                        </a:xfrm>
                      </p:grpSpPr>
                      <p:sp>
                        <p:nvSpPr>
                          <p:cNvPr id="86" name="テキスト ボックス 85">
                            <a:extLst>
                              <a:ext uri="{FF2B5EF4-FFF2-40B4-BE49-F238E27FC236}">
                                <a16:creationId xmlns="" xmlns:a16="http://schemas.microsoft.com/office/drawing/2014/main" id="{48F6885E-B992-4EE0-B5D0-6E70C822FADF}"/>
                              </a:ext>
                            </a:extLst>
                          </p:cNvPr>
                          <p:cNvSpPr txBox="1"/>
                          <p:nvPr/>
                        </p:nvSpPr>
                        <p:spPr>
                          <a:xfrm>
                            <a:off x="6372833" y="4880549"/>
                            <a:ext cx="871475" cy="483677"/>
                          </a:xfrm>
                          <a:prstGeom prst="rect">
                            <a:avLst/>
                          </a:prstGeom>
                          <a:solidFill>
                            <a:srgbClr val="FFC000"/>
                          </a:solidFill>
                        </p:spPr>
                        <p:txBody>
                          <a:bodyPr wrap="square" rtlCol="0">
                            <a:spAutoFit/>
                          </a:bodyPr>
                          <a:lstStyle/>
                          <a:p>
                            <a:r>
                              <a:rPr lang="ja-JP" altLang="en-US" sz="1600" dirty="0">
                                <a:solidFill>
                                  <a:prstClr val="black"/>
                                </a:solidFill>
                              </a:rPr>
                              <a:t>中間層</a:t>
                            </a:r>
                          </a:p>
                        </p:txBody>
                      </p:sp>
                      <p:cxnSp>
                        <p:nvCxnSpPr>
                          <p:cNvPr id="87" name="直線矢印コネクタ 86">
                            <a:extLst>
                              <a:ext uri="{FF2B5EF4-FFF2-40B4-BE49-F238E27FC236}">
                                <a16:creationId xmlns="" xmlns:a16="http://schemas.microsoft.com/office/drawing/2014/main" id="{AF7D98D8-486A-44D0-B8AD-864737EC0298}"/>
                              </a:ext>
                            </a:extLst>
                          </p:cNvPr>
                          <p:cNvCxnSpPr>
                            <a:cxnSpLocks/>
                            <a:stCxn id="86" idx="0"/>
                            <a:endCxn id="88" idx="2"/>
                          </p:cNvCxnSpPr>
                          <p:nvPr/>
                        </p:nvCxnSpPr>
                        <p:spPr>
                          <a:xfrm flipV="1">
                            <a:off x="6808570" y="4439159"/>
                            <a:ext cx="1" cy="441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8" name="テキスト ボックス 87">
                            <a:extLst>
                              <a:ext uri="{FF2B5EF4-FFF2-40B4-BE49-F238E27FC236}">
                                <a16:creationId xmlns="" xmlns:a16="http://schemas.microsoft.com/office/drawing/2014/main" id="{EBBA414A-C998-4B99-AE4F-A74971513A80}"/>
                              </a:ext>
                            </a:extLst>
                          </p:cNvPr>
                          <p:cNvSpPr txBox="1"/>
                          <p:nvPr/>
                        </p:nvSpPr>
                        <p:spPr>
                          <a:xfrm>
                            <a:off x="6372834" y="3955482"/>
                            <a:ext cx="871474" cy="483677"/>
                          </a:xfrm>
                          <a:prstGeom prst="rect">
                            <a:avLst/>
                          </a:prstGeom>
                          <a:solidFill>
                            <a:srgbClr val="FFD3EA"/>
                          </a:solidFill>
                        </p:spPr>
                        <p:txBody>
                          <a:bodyPr wrap="square" rtlCol="0">
                            <a:spAutoFit/>
                          </a:bodyPr>
                          <a:lstStyle/>
                          <a:p>
                            <a:r>
                              <a:rPr lang="ja-JP" altLang="en-US" sz="1600" dirty="0" smtClean="0">
                                <a:solidFill>
                                  <a:prstClr val="black"/>
                                </a:solidFill>
                              </a:rPr>
                              <a:t>出力層</a:t>
                            </a:r>
                            <a:endParaRPr lang="ja-JP" altLang="en-US" sz="1600" dirty="0">
                              <a:solidFill>
                                <a:prstClr val="black"/>
                              </a:solidFill>
                            </a:endParaRPr>
                          </a:p>
                        </p:txBody>
                      </p:sp>
                      <p:sp>
                        <p:nvSpPr>
                          <p:cNvPr id="89" name="テキスト ボックス 88">
                            <a:extLst>
                              <a:ext uri="{FF2B5EF4-FFF2-40B4-BE49-F238E27FC236}">
                                <a16:creationId xmlns="" xmlns:a16="http://schemas.microsoft.com/office/drawing/2014/main" id="{D680480F-5514-416C-893C-D979F8D2ABDD}"/>
                              </a:ext>
                            </a:extLst>
                          </p:cNvPr>
                          <p:cNvSpPr txBox="1"/>
                          <p:nvPr/>
                        </p:nvSpPr>
                        <p:spPr>
                          <a:xfrm>
                            <a:off x="6372837" y="5710042"/>
                            <a:ext cx="871471" cy="483677"/>
                          </a:xfrm>
                          <a:prstGeom prst="rect">
                            <a:avLst/>
                          </a:prstGeom>
                          <a:solidFill>
                            <a:schemeClr val="accent1">
                              <a:lumMod val="20000"/>
                              <a:lumOff val="80000"/>
                            </a:schemeClr>
                          </a:solidFill>
                        </p:spPr>
                        <p:txBody>
                          <a:bodyPr wrap="square" rtlCol="0">
                            <a:spAutoFit/>
                          </a:bodyPr>
                          <a:lstStyle/>
                          <a:p>
                            <a:r>
                              <a:rPr lang="ja-JP" altLang="en-US" sz="1600" dirty="0" smtClean="0">
                                <a:solidFill>
                                  <a:prstClr val="black"/>
                                </a:solidFill>
                              </a:rPr>
                              <a:t>入力層</a:t>
                            </a:r>
                            <a:endParaRPr lang="ja-JP" altLang="en-US" sz="1600" dirty="0">
                              <a:solidFill>
                                <a:prstClr val="black"/>
                              </a:solidFill>
                            </a:endParaRPr>
                          </a:p>
                        </p:txBody>
                      </p:sp>
                      <p:cxnSp>
                        <p:nvCxnSpPr>
                          <p:cNvPr id="90" name="直線矢印コネクタ 89">
                            <a:extLst>
                              <a:ext uri="{FF2B5EF4-FFF2-40B4-BE49-F238E27FC236}">
                                <a16:creationId xmlns="" xmlns:a16="http://schemas.microsoft.com/office/drawing/2014/main" id="{145D8E86-52FB-4FAD-93E9-2A7179453350}"/>
                              </a:ext>
                            </a:extLst>
                          </p:cNvPr>
                          <p:cNvCxnSpPr>
                            <a:cxnSpLocks/>
                          </p:cNvCxnSpPr>
                          <p:nvPr/>
                        </p:nvCxnSpPr>
                        <p:spPr>
                          <a:xfrm>
                            <a:off x="7221501" y="4423168"/>
                            <a:ext cx="525648" cy="5736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5" name="直線矢印コネクタ 84">
                          <a:extLst>
                            <a:ext uri="{FF2B5EF4-FFF2-40B4-BE49-F238E27FC236}">
                              <a16:creationId xmlns="" xmlns:a16="http://schemas.microsoft.com/office/drawing/2014/main" id="{AF7D98D8-486A-44D0-B8AD-864737EC0298}"/>
                            </a:ext>
                          </a:extLst>
                        </p:cNvPr>
                        <p:cNvCxnSpPr>
                          <a:cxnSpLocks/>
                          <a:stCxn id="89" idx="0"/>
                        </p:cNvCxnSpPr>
                        <p:nvPr/>
                      </p:nvCxnSpPr>
                      <p:spPr>
                        <a:xfrm flipV="1">
                          <a:off x="6443723" y="5372841"/>
                          <a:ext cx="2" cy="370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82" name="直線矢印コネクタ 81">
                        <a:extLst>
                          <a:ext uri="{FF2B5EF4-FFF2-40B4-BE49-F238E27FC236}">
                            <a16:creationId xmlns="" xmlns:a16="http://schemas.microsoft.com/office/drawing/2014/main" id="{AF7D98D8-486A-44D0-B8AD-864737EC0298}"/>
                          </a:ext>
                        </a:extLst>
                      </p:cNvPr>
                      <p:cNvCxnSpPr>
                        <a:cxnSpLocks/>
                        <a:stCxn id="88" idx="0"/>
                        <a:endCxn id="83" idx="2"/>
                      </p:cNvCxnSpPr>
                      <p:nvPr/>
                    </p:nvCxnSpPr>
                    <p:spPr>
                      <a:xfrm flipH="1" flipV="1">
                        <a:off x="3162076" y="1806487"/>
                        <a:ext cx="2" cy="390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3" name="テキスト ボックス 82"/>
                          <p:cNvSpPr txBox="1"/>
                          <p:nvPr/>
                        </p:nvSpPr>
                        <p:spPr>
                          <a:xfrm>
                            <a:off x="2569655" y="1322810"/>
                            <a:ext cx="1184843" cy="483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2</m:t>
                                      </m:r>
                                    </m:sup>
                                  </m:sSup>
                                </m:oMath>
                              </m:oMathPara>
                            </a14:m>
                            <a:endParaRPr lang="ja-JP" altLang="en-US" dirty="0">
                              <a:solidFill>
                                <a:prstClr val="black"/>
                              </a:solidFill>
                            </a:endParaRPr>
                          </a:p>
                        </p:txBody>
                      </p:sp>
                    </mc:Choice>
                    <mc:Fallback xmlns="">
                      <p:sp>
                        <p:nvSpPr>
                          <p:cNvPr id="83" name="テキスト ボックス 82"/>
                          <p:cNvSpPr txBox="1">
                            <a:spLocks noRot="1" noChangeAspect="1" noMove="1" noResize="1" noEditPoints="1" noAdjustHandles="1" noChangeArrowheads="1" noChangeShapeType="1" noTextEdit="1"/>
                          </p:cNvSpPr>
                          <p:nvPr/>
                        </p:nvSpPr>
                        <p:spPr>
                          <a:xfrm>
                            <a:off x="2569655" y="1322810"/>
                            <a:ext cx="1184843" cy="483677"/>
                          </a:xfrm>
                          <a:prstGeom prst="rect">
                            <a:avLst/>
                          </a:prstGeom>
                          <a:blipFill rotWithShape="0">
                            <a:blip r:embed="rId10"/>
                            <a:stretch>
                              <a:fillRect b="-727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80" name="テキスト ボックス 79"/>
                        <p:cNvSpPr txBox="1"/>
                        <p:nvPr/>
                      </p:nvSpPr>
                      <p:spPr>
                        <a:xfrm>
                          <a:off x="2726339" y="3084928"/>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𝑧</m:t>
                                    </m:r>
                                  </m:e>
                                  <m:sup>
                                    <m:r>
                                      <a:rPr lang="en-US" altLang="ja-JP" sz="1600" i="1" smtClean="0">
                                        <a:solidFill>
                                          <a:prstClr val="black"/>
                                        </a:solidFill>
                                        <a:latin typeface="Cambria Math" panose="02040503050406030204" pitchFamily="18" charset="0"/>
                                      </a:rPr>
                                      <m:t>2</m:t>
                                    </m:r>
                                  </m:sup>
                                </m:sSup>
                              </m:oMath>
                            </m:oMathPara>
                          </a14:m>
                          <a:endParaRPr lang="ja-JP" altLang="en-US" dirty="0">
                            <a:solidFill>
                              <a:prstClr val="black"/>
                            </a:solidFill>
                          </a:endParaRPr>
                        </a:p>
                      </p:txBody>
                    </p:sp>
                  </mc:Choice>
                  <mc:Fallback xmlns="">
                    <p:sp>
                      <p:nvSpPr>
                        <p:cNvPr id="80" name="テキスト ボックス 79"/>
                        <p:cNvSpPr txBox="1">
                          <a:spLocks noRot="1" noChangeAspect="1" noMove="1" noResize="1" noEditPoints="1" noAdjustHandles="1" noChangeArrowheads="1" noChangeShapeType="1" noTextEdit="1"/>
                        </p:cNvSpPr>
                        <p:nvPr/>
                      </p:nvSpPr>
                      <p:spPr>
                        <a:xfrm>
                          <a:off x="2726339" y="3084928"/>
                          <a:ext cx="600407" cy="338554"/>
                        </a:xfrm>
                        <a:prstGeom prst="rect">
                          <a:avLst/>
                        </a:prstGeom>
                        <a:blipFill rotWithShape="0">
                          <a:blip r:embed="rId11"/>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78" name="正方形/長方形 77"/>
                      <p:cNvSpPr/>
                      <p:nvPr/>
                    </p:nvSpPr>
                    <p:spPr>
                      <a:xfrm>
                        <a:off x="4204640" y="2952269"/>
                        <a:ext cx="46134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2</m:t>
                                  </m:r>
                                </m:sup>
                              </m:sSup>
                            </m:oMath>
                          </m:oMathPara>
                        </a14:m>
                        <a:endParaRPr lang="ja-JP" altLang="en-US" dirty="0">
                          <a:solidFill>
                            <a:prstClr val="black"/>
                          </a:solidFill>
                        </a:endParaRPr>
                      </a:p>
                    </p:txBody>
                  </p:sp>
                </mc:Choice>
                <mc:Fallback xmlns="">
                  <p:sp>
                    <p:nvSpPr>
                      <p:cNvPr id="78" name="正方形/長方形 77"/>
                      <p:cNvSpPr>
                        <a:spLocks noRot="1" noChangeAspect="1" noMove="1" noResize="1" noEditPoints="1" noAdjustHandles="1" noChangeArrowheads="1" noChangeShapeType="1" noTextEdit="1"/>
                      </p:cNvSpPr>
                      <p:nvPr/>
                    </p:nvSpPr>
                    <p:spPr>
                      <a:xfrm>
                        <a:off x="4204640" y="2952269"/>
                        <a:ext cx="461344" cy="338554"/>
                      </a:xfrm>
                      <a:prstGeom prst="rect">
                        <a:avLst/>
                      </a:prstGeom>
                      <a:blipFill rotWithShape="0">
                        <a:blip r:embed="rId12"/>
                        <a:stretch>
                          <a:fillRect b="-727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26" name="テキスト ボックス 125"/>
                    <p:cNvSpPr txBox="1"/>
                    <p:nvPr/>
                  </p:nvSpPr>
                  <p:spPr>
                    <a:xfrm>
                      <a:off x="4392995" y="4683840"/>
                      <a:ext cx="13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=2</m:t>
                            </m:r>
                          </m:oMath>
                        </m:oMathPara>
                      </a14:m>
                      <a:endParaRPr lang="ja-JP" altLang="en-US" dirty="0">
                        <a:solidFill>
                          <a:prstClr val="black"/>
                        </a:solidFill>
                      </a:endParaRPr>
                    </a:p>
                  </p:txBody>
                </p:sp>
              </mc:Choice>
              <mc:Fallback xmlns="">
                <p:sp>
                  <p:nvSpPr>
                    <p:cNvPr id="126" name="テキスト ボックス 125"/>
                    <p:cNvSpPr txBox="1">
                      <a:spLocks noRot="1" noChangeAspect="1" noMove="1" noResize="1" noEditPoints="1" noAdjustHandles="1" noChangeArrowheads="1" noChangeShapeType="1" noTextEdit="1"/>
                    </p:cNvSpPr>
                    <p:nvPr/>
                  </p:nvSpPr>
                  <p:spPr>
                    <a:xfrm>
                      <a:off x="4392995" y="4683840"/>
                      <a:ext cx="1335103" cy="369332"/>
                    </a:xfrm>
                    <a:prstGeom prst="rect">
                      <a:avLst/>
                    </a:prstGeom>
                    <a:blipFill rotWithShape="0">
                      <a:blip r:embed="rId18"/>
                      <a:stretch>
                        <a:fillRect/>
                      </a:stretch>
                    </a:blipFill>
                  </p:spPr>
                  <p:txBody>
                    <a:bodyPr/>
                    <a:lstStyle/>
                    <a:p>
                      <a:r>
                        <a:rPr lang="ja-JP" altLang="en-US">
                          <a:noFill/>
                        </a:rPr>
                        <a:t> </a:t>
                      </a:r>
                    </a:p>
                  </p:txBody>
                </p:sp>
              </mc:Fallback>
            </mc:AlternateContent>
            <p:sp>
              <p:nvSpPr>
                <p:cNvPr id="130" name="角丸四角形 129"/>
                <p:cNvSpPr/>
                <p:nvPr/>
              </p:nvSpPr>
              <p:spPr>
                <a:xfrm>
                  <a:off x="4500043" y="2038159"/>
                  <a:ext cx="1165382" cy="2639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grpSp>
      <p:grpSp>
        <p:nvGrpSpPr>
          <p:cNvPr id="9" name="グループ化 8"/>
          <p:cNvGrpSpPr/>
          <p:nvPr/>
        </p:nvGrpSpPr>
        <p:grpSpPr>
          <a:xfrm>
            <a:off x="5918881" y="2481219"/>
            <a:ext cx="2024074" cy="3003463"/>
            <a:chOff x="6003722" y="2038159"/>
            <a:chExt cx="2024074" cy="3003463"/>
          </a:xfrm>
        </p:grpSpPr>
        <p:sp>
          <p:nvSpPr>
            <p:cNvPr id="108" name="テキスト ボックス 107"/>
            <p:cNvSpPr txBox="1"/>
            <p:nvPr/>
          </p:nvSpPr>
          <p:spPr>
            <a:xfrm>
              <a:off x="6003722" y="3227070"/>
              <a:ext cx="748654" cy="369332"/>
            </a:xfrm>
            <a:prstGeom prst="rect">
              <a:avLst/>
            </a:prstGeom>
            <a:noFill/>
          </p:spPr>
          <p:txBody>
            <a:bodyPr wrap="square" rtlCol="0">
              <a:spAutoFit/>
            </a:bodyPr>
            <a:lstStyle/>
            <a:p>
              <a:r>
                <a:rPr lang="en-US" altLang="ja-JP" dirty="0" smtClean="0">
                  <a:solidFill>
                    <a:prstClr val="black"/>
                  </a:solidFill>
                </a:rPr>
                <a:t>…</a:t>
              </a:r>
              <a:endParaRPr lang="ja-JP" altLang="en-US" dirty="0">
                <a:solidFill>
                  <a:prstClr val="black"/>
                </a:solidFill>
              </a:endParaRPr>
            </a:p>
          </p:txBody>
        </p:sp>
        <p:cxnSp>
          <p:nvCxnSpPr>
            <p:cNvPr id="124" name="直線矢印コネクタ 123"/>
            <p:cNvCxnSpPr/>
            <p:nvPr/>
          </p:nvCxnSpPr>
          <p:spPr>
            <a:xfrm flipV="1">
              <a:off x="6378049" y="3523706"/>
              <a:ext cx="556402" cy="34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7" name="グループ化 6"/>
            <p:cNvGrpSpPr/>
            <p:nvPr/>
          </p:nvGrpSpPr>
          <p:grpSpPr>
            <a:xfrm>
              <a:off x="6153964" y="2038159"/>
              <a:ext cx="1873832" cy="3003463"/>
              <a:chOff x="6153964" y="2038159"/>
              <a:chExt cx="1873832" cy="3003463"/>
            </a:xfrm>
          </p:grpSpPr>
          <p:grpSp>
            <p:nvGrpSpPr>
              <p:cNvPr id="91" name="グループ化 90"/>
              <p:cNvGrpSpPr/>
              <p:nvPr/>
            </p:nvGrpSpPr>
            <p:grpSpPr>
              <a:xfrm>
                <a:off x="6153964" y="2098195"/>
                <a:ext cx="1824841" cy="2178881"/>
                <a:chOff x="2410915" y="2118967"/>
                <a:chExt cx="1824841" cy="2178881"/>
              </a:xfrm>
            </p:grpSpPr>
            <p:grpSp>
              <p:nvGrpSpPr>
                <p:cNvPr id="92" name="グループ化 91"/>
                <p:cNvGrpSpPr/>
                <p:nvPr/>
              </p:nvGrpSpPr>
              <p:grpSpPr>
                <a:xfrm>
                  <a:off x="2648323" y="2118967"/>
                  <a:ext cx="1587433" cy="2178881"/>
                  <a:chOff x="2188612" y="2137839"/>
                  <a:chExt cx="1587433" cy="2178881"/>
                </a:xfrm>
              </p:grpSpPr>
              <p:grpSp>
                <p:nvGrpSpPr>
                  <p:cNvPr id="94" name="グループ化 93"/>
                  <p:cNvGrpSpPr/>
                  <p:nvPr/>
                </p:nvGrpSpPr>
                <p:grpSpPr>
                  <a:xfrm>
                    <a:off x="2188612" y="2137839"/>
                    <a:ext cx="1587433" cy="2178881"/>
                    <a:chOff x="2234145" y="1322810"/>
                    <a:chExt cx="1520353" cy="3112871"/>
                  </a:xfrm>
                </p:grpSpPr>
                <p:grpSp>
                  <p:nvGrpSpPr>
                    <p:cNvPr id="96" name="グループ化 95"/>
                    <p:cNvGrpSpPr/>
                    <p:nvPr/>
                  </p:nvGrpSpPr>
                  <p:grpSpPr>
                    <a:xfrm>
                      <a:off x="2234145" y="2197444"/>
                      <a:ext cx="1363670" cy="2238237"/>
                      <a:chOff x="5515789" y="3988932"/>
                      <a:chExt cx="1363670" cy="2238237"/>
                    </a:xfrm>
                  </p:grpSpPr>
                  <p:grpSp>
                    <p:nvGrpSpPr>
                      <p:cNvPr id="99" name="グループ化 98"/>
                      <p:cNvGrpSpPr/>
                      <p:nvPr/>
                    </p:nvGrpSpPr>
                    <p:grpSpPr>
                      <a:xfrm>
                        <a:off x="5515789" y="3988932"/>
                        <a:ext cx="1363670" cy="2238237"/>
                        <a:chOff x="5880638" y="3955482"/>
                        <a:chExt cx="1363670" cy="2238237"/>
                      </a:xfrm>
                    </p:grpSpPr>
                    <p:sp>
                      <p:nvSpPr>
                        <p:cNvPr id="101" name="テキスト ボックス 100">
                          <a:extLst>
                            <a:ext uri="{FF2B5EF4-FFF2-40B4-BE49-F238E27FC236}">
                              <a16:creationId xmlns="" xmlns:a16="http://schemas.microsoft.com/office/drawing/2014/main" id="{48F6885E-B992-4EE0-B5D0-6E70C822FADF}"/>
                            </a:ext>
                          </a:extLst>
                        </p:cNvPr>
                        <p:cNvSpPr txBox="1"/>
                        <p:nvPr/>
                      </p:nvSpPr>
                      <p:spPr>
                        <a:xfrm>
                          <a:off x="6372833" y="4880549"/>
                          <a:ext cx="871475" cy="483677"/>
                        </a:xfrm>
                        <a:prstGeom prst="rect">
                          <a:avLst/>
                        </a:prstGeom>
                        <a:solidFill>
                          <a:srgbClr val="FFC000"/>
                        </a:solidFill>
                      </p:spPr>
                      <p:txBody>
                        <a:bodyPr wrap="square" rtlCol="0">
                          <a:spAutoFit/>
                        </a:bodyPr>
                        <a:lstStyle/>
                        <a:p>
                          <a:r>
                            <a:rPr lang="ja-JP" altLang="en-US" sz="1600" dirty="0">
                              <a:solidFill>
                                <a:prstClr val="black"/>
                              </a:solidFill>
                            </a:rPr>
                            <a:t>中間層</a:t>
                          </a:r>
                        </a:p>
                      </p:txBody>
                    </p:sp>
                    <p:cxnSp>
                      <p:nvCxnSpPr>
                        <p:cNvPr id="102" name="直線矢印コネクタ 101">
                          <a:extLst>
                            <a:ext uri="{FF2B5EF4-FFF2-40B4-BE49-F238E27FC236}">
                              <a16:creationId xmlns="" xmlns:a16="http://schemas.microsoft.com/office/drawing/2014/main" id="{AF7D98D8-486A-44D0-B8AD-864737EC0298}"/>
                            </a:ext>
                          </a:extLst>
                        </p:cNvPr>
                        <p:cNvCxnSpPr>
                          <a:cxnSpLocks/>
                          <a:stCxn id="101" idx="0"/>
                          <a:endCxn id="103" idx="2"/>
                        </p:cNvCxnSpPr>
                        <p:nvPr/>
                      </p:nvCxnSpPr>
                      <p:spPr>
                        <a:xfrm flipV="1">
                          <a:off x="6808570" y="4439159"/>
                          <a:ext cx="1" cy="44139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3" name="テキスト ボックス 102">
                          <a:extLst>
                            <a:ext uri="{FF2B5EF4-FFF2-40B4-BE49-F238E27FC236}">
                              <a16:creationId xmlns="" xmlns:a16="http://schemas.microsoft.com/office/drawing/2014/main" id="{EBBA414A-C998-4B99-AE4F-A74971513A80}"/>
                            </a:ext>
                          </a:extLst>
                        </p:cNvPr>
                        <p:cNvSpPr txBox="1"/>
                        <p:nvPr/>
                      </p:nvSpPr>
                      <p:spPr>
                        <a:xfrm>
                          <a:off x="6372834" y="3955482"/>
                          <a:ext cx="871474" cy="483677"/>
                        </a:xfrm>
                        <a:prstGeom prst="rect">
                          <a:avLst/>
                        </a:prstGeom>
                        <a:solidFill>
                          <a:srgbClr val="FFD3EA"/>
                        </a:solidFill>
                      </p:spPr>
                      <p:txBody>
                        <a:bodyPr wrap="square" rtlCol="0">
                          <a:spAutoFit/>
                        </a:bodyPr>
                        <a:lstStyle/>
                        <a:p>
                          <a:r>
                            <a:rPr lang="ja-JP" altLang="en-US" sz="1600" dirty="0" smtClean="0">
                              <a:solidFill>
                                <a:prstClr val="black"/>
                              </a:solidFill>
                            </a:rPr>
                            <a:t>出力層</a:t>
                          </a:r>
                          <a:endParaRPr lang="ja-JP" altLang="en-US" sz="1600" dirty="0">
                            <a:solidFill>
                              <a:prstClr val="black"/>
                            </a:solidFill>
                          </a:endParaRPr>
                        </a:p>
                      </p:txBody>
                    </p:sp>
                    <p:sp>
                      <p:nvSpPr>
                        <p:cNvPr id="104" name="テキスト ボックス 103">
                          <a:extLst>
                            <a:ext uri="{FF2B5EF4-FFF2-40B4-BE49-F238E27FC236}">
                              <a16:creationId xmlns="" xmlns:a16="http://schemas.microsoft.com/office/drawing/2014/main" id="{D680480F-5514-416C-893C-D979F8D2ABDD}"/>
                            </a:ext>
                          </a:extLst>
                        </p:cNvPr>
                        <p:cNvSpPr txBox="1"/>
                        <p:nvPr/>
                      </p:nvSpPr>
                      <p:spPr>
                        <a:xfrm>
                          <a:off x="6372837" y="5710042"/>
                          <a:ext cx="871471" cy="483677"/>
                        </a:xfrm>
                        <a:prstGeom prst="rect">
                          <a:avLst/>
                        </a:prstGeom>
                        <a:solidFill>
                          <a:schemeClr val="accent1">
                            <a:lumMod val="20000"/>
                            <a:lumOff val="80000"/>
                          </a:schemeClr>
                        </a:solidFill>
                      </p:spPr>
                      <p:txBody>
                        <a:bodyPr wrap="square" rtlCol="0">
                          <a:spAutoFit/>
                        </a:bodyPr>
                        <a:lstStyle/>
                        <a:p>
                          <a:r>
                            <a:rPr lang="ja-JP" altLang="en-US" sz="1600" dirty="0" smtClean="0">
                              <a:solidFill>
                                <a:prstClr val="black"/>
                              </a:solidFill>
                            </a:rPr>
                            <a:t>入力層</a:t>
                          </a:r>
                          <a:endParaRPr lang="ja-JP" altLang="en-US" sz="1600" dirty="0">
                            <a:solidFill>
                              <a:prstClr val="black"/>
                            </a:solidFill>
                          </a:endParaRPr>
                        </a:p>
                      </p:txBody>
                    </p:sp>
                    <p:cxnSp>
                      <p:nvCxnSpPr>
                        <p:cNvPr id="105" name="直線矢印コネクタ 104">
                          <a:extLst>
                            <a:ext uri="{FF2B5EF4-FFF2-40B4-BE49-F238E27FC236}">
                              <a16:creationId xmlns="" xmlns:a16="http://schemas.microsoft.com/office/drawing/2014/main" id="{145D8E86-52FB-4FAD-93E9-2A7179453350}"/>
                            </a:ext>
                          </a:extLst>
                        </p:cNvPr>
                        <p:cNvCxnSpPr>
                          <a:cxnSpLocks/>
                        </p:cNvCxnSpPr>
                        <p:nvPr/>
                      </p:nvCxnSpPr>
                      <p:spPr>
                        <a:xfrm>
                          <a:off x="5880638" y="4339029"/>
                          <a:ext cx="505593" cy="6464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100" name="直線矢印コネクタ 99">
                        <a:extLst>
                          <a:ext uri="{FF2B5EF4-FFF2-40B4-BE49-F238E27FC236}">
                            <a16:creationId xmlns="" xmlns:a16="http://schemas.microsoft.com/office/drawing/2014/main" id="{AF7D98D8-486A-44D0-B8AD-864737EC0298}"/>
                          </a:ext>
                        </a:extLst>
                      </p:cNvPr>
                      <p:cNvCxnSpPr>
                        <a:cxnSpLocks/>
                        <a:stCxn id="104" idx="0"/>
                      </p:cNvCxnSpPr>
                      <p:nvPr/>
                    </p:nvCxnSpPr>
                    <p:spPr>
                      <a:xfrm flipV="1">
                        <a:off x="6443723" y="5372841"/>
                        <a:ext cx="2" cy="3706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cxnSp>
                  <p:nvCxnSpPr>
                    <p:cNvPr id="97" name="直線矢印コネクタ 96">
                      <a:extLst>
                        <a:ext uri="{FF2B5EF4-FFF2-40B4-BE49-F238E27FC236}">
                          <a16:creationId xmlns="" xmlns:a16="http://schemas.microsoft.com/office/drawing/2014/main" id="{AF7D98D8-486A-44D0-B8AD-864737EC0298}"/>
                        </a:ext>
                      </a:extLst>
                    </p:cNvPr>
                    <p:cNvCxnSpPr>
                      <a:cxnSpLocks/>
                      <a:stCxn id="103" idx="0"/>
                      <a:endCxn id="98" idx="2"/>
                    </p:cNvCxnSpPr>
                    <p:nvPr/>
                  </p:nvCxnSpPr>
                  <p:spPr>
                    <a:xfrm flipH="1" flipV="1">
                      <a:off x="3162077" y="1806487"/>
                      <a:ext cx="2" cy="39095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テキスト ボックス 97"/>
                        <p:cNvSpPr txBox="1"/>
                        <p:nvPr/>
                      </p:nvSpPr>
                      <p:spPr>
                        <a:xfrm>
                          <a:off x="2569655" y="1322810"/>
                          <a:ext cx="1184843" cy="4836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𝑇</m:t>
                                    </m:r>
                                  </m:sup>
                                </m:sSup>
                              </m:oMath>
                            </m:oMathPara>
                          </a14:m>
                          <a:endParaRPr lang="ja-JP" altLang="en-US" dirty="0">
                            <a:solidFill>
                              <a:prstClr val="black"/>
                            </a:solidFill>
                          </a:endParaRPr>
                        </a:p>
                      </p:txBody>
                    </p:sp>
                  </mc:Choice>
                  <mc:Fallback xmlns="">
                    <p:sp>
                      <p:nvSpPr>
                        <p:cNvPr id="98" name="テキスト ボックス 97"/>
                        <p:cNvSpPr txBox="1">
                          <a:spLocks noRot="1" noChangeAspect="1" noMove="1" noResize="1" noEditPoints="1" noAdjustHandles="1" noChangeArrowheads="1" noChangeShapeType="1" noTextEdit="1"/>
                        </p:cNvSpPr>
                        <p:nvPr/>
                      </p:nvSpPr>
                      <p:spPr>
                        <a:xfrm>
                          <a:off x="2569655" y="1322810"/>
                          <a:ext cx="1184843" cy="483677"/>
                        </a:xfrm>
                        <a:prstGeom prst="rect">
                          <a:avLst/>
                        </a:prstGeom>
                        <a:blipFill rotWithShape="0">
                          <a:blip r:embed="rId13"/>
                          <a:stretch>
                            <a:fillRect b="-714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95" name="テキスト ボックス 94"/>
                      <p:cNvSpPr txBox="1"/>
                      <p:nvPr/>
                    </p:nvSpPr>
                    <p:spPr>
                      <a:xfrm>
                        <a:off x="2726339" y="3084928"/>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𝑧</m:t>
                                  </m:r>
                                </m:e>
                                <m:sup>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95" name="テキスト ボックス 94"/>
                      <p:cNvSpPr txBox="1">
                        <a:spLocks noRot="1" noChangeAspect="1" noMove="1" noResize="1" noEditPoints="1" noAdjustHandles="1" noChangeArrowheads="1" noChangeShapeType="1" noTextEdit="1"/>
                      </p:cNvSpPr>
                      <p:nvPr/>
                    </p:nvSpPr>
                    <p:spPr>
                      <a:xfrm>
                        <a:off x="2726339" y="3084928"/>
                        <a:ext cx="600407" cy="338554"/>
                      </a:xfrm>
                      <a:prstGeom prst="rect">
                        <a:avLst/>
                      </a:prstGeom>
                      <a:blipFill rotWithShape="0">
                        <a:blip r:embed="rId14"/>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93" name="正方形/長方形 92"/>
                    <p:cNvSpPr/>
                    <p:nvPr/>
                  </p:nvSpPr>
                  <p:spPr>
                    <a:xfrm>
                      <a:off x="2410915" y="2744836"/>
                      <a:ext cx="666273"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a:solidFill>
                                      <a:prstClr val="black"/>
                                    </a:solidFill>
                                    <a:latin typeface="Cambria Math" panose="02040503050406030204" pitchFamily="18" charset="0"/>
                                  </a:rPr>
                                  <m:t>𝑦</m:t>
                                </m:r>
                              </m:e>
                              <m:sup>
                                <m:r>
                                  <a:rPr lang="en-US" altLang="ja-JP" sz="1600" i="1" smtClean="0">
                                    <a:solidFill>
                                      <a:prstClr val="black"/>
                                    </a:solidFill>
                                    <a:latin typeface="Cambria Math" panose="02040503050406030204" pitchFamily="18" charset="0"/>
                                  </a:rPr>
                                  <m:t>𝑇</m:t>
                                </m:r>
                                <m:r>
                                  <a:rPr lang="en-US" altLang="ja-JP" sz="1600"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93" name="正方形/長方形 92"/>
                    <p:cNvSpPr>
                      <a:spLocks noRot="1" noChangeAspect="1" noMove="1" noResize="1" noEditPoints="1" noAdjustHandles="1" noChangeArrowheads="1" noChangeShapeType="1" noTextEdit="1"/>
                    </p:cNvSpPr>
                    <p:nvPr/>
                  </p:nvSpPr>
                  <p:spPr>
                    <a:xfrm>
                      <a:off x="2410915" y="2744836"/>
                      <a:ext cx="666273" cy="338554"/>
                    </a:xfrm>
                    <a:prstGeom prst="rect">
                      <a:avLst/>
                    </a:prstGeom>
                    <a:blipFill rotWithShape="0">
                      <a:blip r:embed="rId15"/>
                      <a:stretch>
                        <a:fillRect b="-7273"/>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113" name="正方形/長方形 112"/>
                  <p:cNvSpPr/>
                  <p:nvPr/>
                </p:nvSpPr>
                <p:spPr>
                  <a:xfrm>
                    <a:off x="7179822" y="4214896"/>
                    <a:ext cx="465448"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𝑥</m:t>
                              </m:r>
                            </m:e>
                            <m:sup>
                              <m:r>
                                <a:rPr lang="en-US" altLang="ja-JP" sz="1600" i="1" smtClean="0">
                                  <a:solidFill>
                                    <a:prstClr val="black"/>
                                  </a:solidFill>
                                  <a:latin typeface="Cambria Math" panose="02040503050406030204" pitchFamily="18" charset="0"/>
                                </a:rPr>
                                <m:t>𝑇</m:t>
                              </m:r>
                            </m:sup>
                          </m:sSup>
                        </m:oMath>
                      </m:oMathPara>
                    </a14:m>
                    <a:endParaRPr lang="ja-JP" altLang="en-US" dirty="0">
                      <a:solidFill>
                        <a:prstClr val="black"/>
                      </a:solidFill>
                    </a:endParaRPr>
                  </a:p>
                </p:txBody>
              </p:sp>
            </mc:Choice>
            <mc:Fallback xmlns="">
              <p:sp>
                <p:nvSpPr>
                  <p:cNvPr id="113" name="正方形/長方形 112"/>
                  <p:cNvSpPr>
                    <a:spLocks noRot="1" noChangeAspect="1" noMove="1" noResize="1" noEditPoints="1" noAdjustHandles="1" noChangeArrowheads="1" noChangeShapeType="1" noTextEdit="1"/>
                  </p:cNvSpPr>
                  <p:nvPr/>
                </p:nvSpPr>
                <p:spPr>
                  <a:xfrm>
                    <a:off x="7179822" y="4214896"/>
                    <a:ext cx="465448" cy="338554"/>
                  </a:xfrm>
                  <a:prstGeom prst="rect">
                    <a:avLst/>
                  </a:prstGeom>
                  <a:blipFill rotWithShape="0">
                    <a:blip r:embed="rId17"/>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27" name="テキスト ボックス 126"/>
                  <p:cNvSpPr txBox="1"/>
                  <p:nvPr/>
                </p:nvSpPr>
                <p:spPr>
                  <a:xfrm>
                    <a:off x="6692693" y="4672290"/>
                    <a:ext cx="13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𝑇</m:t>
                          </m:r>
                        </m:oMath>
                      </m:oMathPara>
                    </a14:m>
                    <a:endParaRPr lang="ja-JP" altLang="en-US" dirty="0">
                      <a:solidFill>
                        <a:prstClr val="black"/>
                      </a:solidFill>
                    </a:endParaRPr>
                  </a:p>
                </p:txBody>
              </p:sp>
            </mc:Choice>
            <mc:Fallback xmlns="">
              <p:sp>
                <p:nvSpPr>
                  <p:cNvPr id="127" name="テキスト ボックス 126"/>
                  <p:cNvSpPr txBox="1">
                    <a:spLocks noRot="1" noChangeAspect="1" noMove="1" noResize="1" noEditPoints="1" noAdjustHandles="1" noChangeArrowheads="1" noChangeShapeType="1" noTextEdit="1"/>
                  </p:cNvSpPr>
                  <p:nvPr/>
                </p:nvSpPr>
                <p:spPr>
                  <a:xfrm>
                    <a:off x="6692693" y="4672290"/>
                    <a:ext cx="1335103" cy="369332"/>
                  </a:xfrm>
                  <a:prstGeom prst="rect">
                    <a:avLst/>
                  </a:prstGeom>
                  <a:blipFill rotWithShape="0">
                    <a:blip r:embed="rId19"/>
                    <a:stretch>
                      <a:fillRect/>
                    </a:stretch>
                  </a:blipFill>
                </p:spPr>
                <p:txBody>
                  <a:bodyPr/>
                  <a:lstStyle/>
                  <a:p>
                    <a:r>
                      <a:rPr lang="ja-JP" altLang="en-US">
                        <a:noFill/>
                      </a:rPr>
                      <a:t> </a:t>
                    </a:r>
                  </a:p>
                </p:txBody>
              </p:sp>
            </mc:Fallback>
          </mc:AlternateContent>
          <p:sp>
            <p:nvSpPr>
              <p:cNvPr id="131" name="角丸四角形 130"/>
              <p:cNvSpPr/>
              <p:nvPr/>
            </p:nvSpPr>
            <p:spPr>
              <a:xfrm>
                <a:off x="6736642" y="2038159"/>
                <a:ext cx="1165382" cy="2639505"/>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grpSp>
      </p:gr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96</a:t>
            </a:fld>
            <a:endParaRPr lang="ja-JP" altLang="en-US">
              <a:solidFill>
                <a:prstClr val="white"/>
              </a:solidFill>
            </a:endParaRPr>
          </a:p>
        </p:txBody>
      </p:sp>
      <p:sp>
        <p:nvSpPr>
          <p:cNvPr id="106" name="テキスト ボックス 105">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Tree>
    <p:extLst>
      <p:ext uri="{BB962C8B-B14F-4D97-AF65-F5344CB8AC3E}">
        <p14:creationId xmlns:p14="http://schemas.microsoft.com/office/powerpoint/2010/main" val="134423171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468923" y="365127"/>
            <a:ext cx="8440615" cy="596408"/>
          </a:xfrm>
        </p:spPr>
        <p:txBody>
          <a:bodyPr>
            <a:normAutofit fontScale="90000"/>
          </a:bodyPr>
          <a:lstStyle/>
          <a:p>
            <a:r>
              <a:rPr kumimoji="1" lang="ja-JP" altLang="en-US" sz="2000" dirty="0">
                <a:solidFill>
                  <a:schemeClr val="bg1"/>
                </a:solidFill>
              </a:rPr>
              <a:t>通時的誤差逆伝播法</a:t>
            </a:r>
            <a:r>
              <a:rPr kumimoji="1" lang="en-US" altLang="ja-JP" dirty="0">
                <a:solidFill>
                  <a:schemeClr val="bg1"/>
                </a:solidFill>
              </a:rPr>
              <a:t>(Back Propagation Through Time)</a:t>
            </a:r>
            <a:endParaRPr kumimoji="1" lang="ja-JP" altLang="en-US" dirty="0">
              <a:solidFill>
                <a:schemeClr val="bg1"/>
              </a:solidFill>
            </a:endParaRPr>
          </a:p>
        </p:txBody>
      </p:sp>
      <mc:AlternateContent xmlns:mc="http://schemas.openxmlformats.org/markup-compatibility/2006" xmlns:a14="http://schemas.microsoft.com/office/drawing/2010/main">
        <mc:Choice Requires="a14">
          <p:sp>
            <p:nvSpPr>
              <p:cNvPr id="10" name="テキスト ボックス 9"/>
              <p:cNvSpPr txBox="1"/>
              <p:nvPr/>
            </p:nvSpPr>
            <p:spPr>
              <a:xfrm>
                <a:off x="921531" y="3892025"/>
                <a:ext cx="13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𝑡</m:t>
                      </m:r>
                    </m:oMath>
                  </m:oMathPara>
                </a14:m>
                <a:endParaRPr lang="ja-JP" altLang="en-US" dirty="0">
                  <a:solidFill>
                    <a:prstClr val="black"/>
                  </a:solidFill>
                </a:endParaRPr>
              </a:p>
            </p:txBody>
          </p:sp>
        </mc:Choice>
        <mc:Fallback xmlns="">
          <p:sp>
            <p:nvSpPr>
              <p:cNvPr id="10" name="テキスト ボックス 9"/>
              <p:cNvSpPr txBox="1">
                <a:spLocks noRot="1" noChangeAspect="1" noMove="1" noResize="1" noEditPoints="1" noAdjustHandles="1" noChangeArrowheads="1" noChangeShapeType="1" noTextEdit="1"/>
              </p:cNvSpPr>
              <p:nvPr/>
            </p:nvSpPr>
            <p:spPr>
              <a:xfrm>
                <a:off x="921531" y="3892025"/>
                <a:ext cx="1335103" cy="369332"/>
              </a:xfrm>
              <a:prstGeom prst="rect">
                <a:avLst/>
              </a:prstGeom>
              <a:blipFill rotWithShape="0">
                <a:blip r:embed="rId3"/>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9" name="テキスト ボックス 28"/>
              <p:cNvSpPr txBox="1"/>
              <p:nvPr/>
            </p:nvSpPr>
            <p:spPr>
              <a:xfrm>
                <a:off x="2256634" y="3891022"/>
                <a:ext cx="1335103"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oMath>
                  </m:oMathPara>
                </a14:m>
                <a:endParaRPr lang="ja-JP" altLang="en-US" dirty="0">
                  <a:solidFill>
                    <a:prstClr val="black"/>
                  </a:solidFill>
                </a:endParaRPr>
              </a:p>
            </p:txBody>
          </p:sp>
        </mc:Choice>
        <mc:Fallback xmlns="">
          <p:sp>
            <p:nvSpPr>
              <p:cNvPr id="29" name="テキスト ボックス 28"/>
              <p:cNvSpPr txBox="1">
                <a:spLocks noRot="1" noChangeAspect="1" noMove="1" noResize="1" noEditPoints="1" noAdjustHandles="1" noChangeArrowheads="1" noChangeShapeType="1" noTextEdit="1"/>
              </p:cNvSpPr>
              <p:nvPr/>
            </p:nvSpPr>
            <p:spPr>
              <a:xfrm>
                <a:off x="2256634" y="3891022"/>
                <a:ext cx="1335103" cy="369332"/>
              </a:xfrm>
              <a:prstGeom prst="rect">
                <a:avLst/>
              </a:prstGeom>
              <a:blipFill rotWithShape="0">
                <a:blip r:embed="rId4"/>
                <a:stretch>
                  <a:fillRect/>
                </a:stretch>
              </a:blipFill>
            </p:spPr>
            <p:txBody>
              <a:bodyPr/>
              <a:lstStyle/>
              <a:p>
                <a:r>
                  <a:rPr lang="ja-JP" altLang="en-US">
                    <a:noFill/>
                  </a:rPr>
                  <a:t> </a:t>
                </a:r>
              </a:p>
            </p:txBody>
          </p:sp>
        </mc:Fallback>
      </mc:AlternateContent>
      <p:grpSp>
        <p:nvGrpSpPr>
          <p:cNvPr id="69" name="グループ化 68"/>
          <p:cNvGrpSpPr/>
          <p:nvPr/>
        </p:nvGrpSpPr>
        <p:grpSpPr>
          <a:xfrm>
            <a:off x="1987326" y="2212942"/>
            <a:ext cx="1448542" cy="1643638"/>
            <a:chOff x="2464217" y="2000612"/>
            <a:chExt cx="1448542" cy="1643638"/>
          </a:xfrm>
        </p:grpSpPr>
        <p:cxnSp>
          <p:nvCxnSpPr>
            <p:cNvPr id="25" name="直線矢印コネクタ 24">
              <a:extLst>
                <a:ext uri="{FF2B5EF4-FFF2-40B4-BE49-F238E27FC236}">
                  <a16:creationId xmlns="" xmlns:a16="http://schemas.microsoft.com/office/drawing/2014/main" id="{145D8E86-52FB-4FAD-93E9-2A7179453350}"/>
                </a:ext>
              </a:extLst>
            </p:cNvPr>
            <p:cNvCxnSpPr>
              <a:cxnSpLocks/>
              <a:stCxn id="40" idx="1"/>
            </p:cNvCxnSpPr>
            <p:nvPr/>
          </p:nvCxnSpPr>
          <p:spPr>
            <a:xfrm flipH="1" flipV="1">
              <a:off x="2464217" y="2829943"/>
              <a:ext cx="538616" cy="8487"/>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テキスト ボックス 39">
                  <a:extLst>
                    <a:ext uri="{FF2B5EF4-FFF2-40B4-BE49-F238E27FC236}">
                      <a16:creationId xmlns="" xmlns:a16="http://schemas.microsoft.com/office/drawing/2014/main" id="{48F6885E-B992-4EE0-B5D0-6E70C822FADF}"/>
                    </a:ext>
                  </a:extLst>
                </p:cNvPr>
                <p:cNvSpPr txBox="1"/>
                <p:nvPr/>
              </p:nvSpPr>
              <p:spPr>
                <a:xfrm>
                  <a:off x="3002833" y="2648121"/>
                  <a:ext cx="909926" cy="380617"/>
                </a:xfrm>
                <a:prstGeom prst="rect">
                  <a:avLst/>
                </a:prstGeom>
                <a:solidFill>
                  <a:srgbClr val="FFC0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a:solidFill>
                                  <a:prstClr val="black"/>
                                </a:solidFill>
                                <a:latin typeface="Cambria Math" panose="02040503050406030204" pitchFamily="18" charset="0"/>
                              </a:rPr>
                              <m:t>𝑗</m:t>
                            </m:r>
                          </m:sub>
                          <m:sup>
                            <m:r>
                              <a:rPr lang="en-US" altLang="ja-JP" sz="1600" i="1">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1</m:t>
                            </m:r>
                          </m:sup>
                        </m:sSubSup>
                      </m:oMath>
                    </m:oMathPara>
                  </a14:m>
                  <a:endParaRPr lang="ja-JP" altLang="en-US" sz="1600" dirty="0">
                    <a:solidFill>
                      <a:prstClr val="black"/>
                    </a:solidFill>
                  </a:endParaRPr>
                </a:p>
              </p:txBody>
            </p:sp>
          </mc:Choice>
          <mc:Fallback xmlns="">
            <p:sp>
              <p:nvSpPr>
                <p:cNvPr id="40" name="テキスト ボックス 39">
                  <a:extLst>
                    <a:ext uri="{FF2B5EF4-FFF2-40B4-BE49-F238E27FC236}">
                      <a16:creationId xmlns:a16="http://schemas.microsoft.com/office/drawing/2014/main" xmlns="" id="{48F6885E-B992-4EE0-B5D0-6E70C822FADF}"/>
                    </a:ext>
                  </a:extLst>
                </p:cNvPr>
                <p:cNvSpPr txBox="1">
                  <a:spLocks noRot="1" noChangeAspect="1" noMove="1" noResize="1" noEditPoints="1" noAdjustHandles="1" noChangeArrowheads="1" noChangeShapeType="1" noTextEdit="1"/>
                </p:cNvSpPr>
                <p:nvPr/>
              </p:nvSpPr>
              <p:spPr>
                <a:xfrm>
                  <a:off x="3002833" y="2648121"/>
                  <a:ext cx="909926" cy="380617"/>
                </a:xfrm>
                <a:prstGeom prst="rect">
                  <a:avLst/>
                </a:prstGeom>
                <a:blipFill rotWithShape="0">
                  <a:blip r:embed="rId5"/>
                  <a:stretch>
                    <a:fillRect b="-6349"/>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42" name="テキスト ボックス 41">
                  <a:extLst>
                    <a:ext uri="{FF2B5EF4-FFF2-40B4-BE49-F238E27FC236}">
                      <a16:creationId xmlns="" xmlns:a16="http://schemas.microsoft.com/office/drawing/2014/main" id="{EBBA414A-C998-4B99-AE4F-A74971513A80}"/>
                    </a:ext>
                  </a:extLst>
                </p:cNvPr>
                <p:cNvSpPr txBox="1"/>
                <p:nvPr/>
              </p:nvSpPr>
              <p:spPr>
                <a:xfrm>
                  <a:off x="3002834" y="2000612"/>
                  <a:ext cx="909925" cy="370551"/>
                </a:xfrm>
                <a:prstGeom prst="rect">
                  <a:avLst/>
                </a:prstGeom>
                <a:solidFill>
                  <a:srgbClr val="FFD3EA"/>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a:solidFill>
                                  <a:prstClr val="black"/>
                                </a:solidFill>
                                <a:latin typeface="Cambria Math" panose="02040503050406030204" pitchFamily="18" charset="0"/>
                              </a:rPr>
                              <m:t>𝑘</m:t>
                            </m:r>
                          </m:sub>
                          <m:sup>
                            <m:r>
                              <a:rPr lang="en-US" altLang="ja-JP" sz="1600" i="1">
                                <a:solidFill>
                                  <a:prstClr val="black"/>
                                </a:solidFill>
                                <a:latin typeface="Cambria Math" panose="02040503050406030204" pitchFamily="18" charset="0"/>
                              </a:rPr>
                              <m:t>𝑜𝑢𝑡</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p>
                        </m:sSubSup>
                      </m:oMath>
                    </m:oMathPara>
                  </a14:m>
                  <a:endParaRPr lang="ja-JP" altLang="en-US" sz="1600" dirty="0">
                    <a:solidFill>
                      <a:prstClr val="black"/>
                    </a:solidFill>
                  </a:endParaRPr>
                </a:p>
              </p:txBody>
            </p:sp>
          </mc:Choice>
          <mc:Fallback xmlns="">
            <p:sp>
              <p:nvSpPr>
                <p:cNvPr id="42" name="テキスト ボックス 41">
                  <a:extLst>
                    <a:ext uri="{FF2B5EF4-FFF2-40B4-BE49-F238E27FC236}">
                      <a16:creationId xmlns:a16="http://schemas.microsoft.com/office/drawing/2014/main" xmlns="" id="{EBBA414A-C998-4B99-AE4F-A74971513A80}"/>
                    </a:ext>
                  </a:extLst>
                </p:cNvPr>
                <p:cNvSpPr txBox="1">
                  <a:spLocks noRot="1" noChangeAspect="1" noMove="1" noResize="1" noEditPoints="1" noAdjustHandles="1" noChangeArrowheads="1" noChangeShapeType="1" noTextEdit="1"/>
                </p:cNvSpPr>
                <p:nvPr/>
              </p:nvSpPr>
              <p:spPr>
                <a:xfrm>
                  <a:off x="3002834" y="2000612"/>
                  <a:ext cx="909925" cy="370551"/>
                </a:xfrm>
                <a:prstGeom prst="rect">
                  <a:avLst/>
                </a:prstGeom>
                <a:blipFill rotWithShape="0">
                  <a:blip r:embed="rId6"/>
                  <a:stretch>
                    <a:fillRect b="-1639"/>
                  </a:stretch>
                </a:blipFill>
              </p:spPr>
              <p:txBody>
                <a:bodyPr/>
                <a:lstStyle/>
                <a:p>
                  <a:r>
                    <a:rPr lang="ja-JP" altLang="en-US">
                      <a:noFill/>
                    </a:rPr>
                    <a:t> </a:t>
                  </a:r>
                </a:p>
              </p:txBody>
            </p:sp>
          </mc:Fallback>
        </mc:AlternateContent>
        <p:sp>
          <p:nvSpPr>
            <p:cNvPr id="43" name="テキスト ボックス 42">
              <a:extLst>
                <a:ext uri="{FF2B5EF4-FFF2-40B4-BE49-F238E27FC236}">
                  <a16:creationId xmlns="" xmlns:a16="http://schemas.microsoft.com/office/drawing/2014/main" id="{D680480F-5514-416C-893C-D979F8D2ABDD}"/>
                </a:ext>
              </a:extLst>
            </p:cNvPr>
            <p:cNvSpPr txBox="1"/>
            <p:nvPr/>
          </p:nvSpPr>
          <p:spPr>
            <a:xfrm>
              <a:off x="3002837" y="3305696"/>
              <a:ext cx="909922" cy="338554"/>
            </a:xfrm>
            <a:prstGeom prst="rect">
              <a:avLst/>
            </a:prstGeom>
            <a:solidFill>
              <a:schemeClr val="accent1">
                <a:lumMod val="20000"/>
                <a:lumOff val="80000"/>
              </a:schemeClr>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51" name="正方形/長方形 50"/>
                <p:cNvSpPr/>
                <p:nvPr/>
              </p:nvSpPr>
              <p:spPr>
                <a:xfrm>
                  <a:off x="2534677" y="2783479"/>
                  <a:ext cx="44435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prstClr val="black"/>
                            </a:solidFill>
                            <a:latin typeface="Cambria Math" panose="02040503050406030204" pitchFamily="18" charset="0"/>
                          </a:rPr>
                          <m:t>𝑊</m:t>
                        </m:r>
                      </m:oMath>
                    </m:oMathPara>
                  </a14:m>
                  <a:endParaRPr lang="ja-JP" altLang="en-US" sz="1600" dirty="0">
                    <a:solidFill>
                      <a:prstClr val="black"/>
                    </a:solidFill>
                  </a:endParaRPr>
                </a:p>
              </p:txBody>
            </p:sp>
          </mc:Choice>
          <mc:Fallback xmlns="">
            <p:sp>
              <p:nvSpPr>
                <p:cNvPr id="51" name="正方形/長方形 50"/>
                <p:cNvSpPr>
                  <a:spLocks noRot="1" noChangeAspect="1" noMove="1" noResize="1" noEditPoints="1" noAdjustHandles="1" noChangeArrowheads="1" noChangeShapeType="1" noTextEdit="1"/>
                </p:cNvSpPr>
                <p:nvPr/>
              </p:nvSpPr>
              <p:spPr>
                <a:xfrm>
                  <a:off x="2534677" y="2783479"/>
                  <a:ext cx="444352" cy="338554"/>
                </a:xfrm>
                <a:prstGeom prst="rect">
                  <a:avLst/>
                </a:prstGeom>
                <a:blipFill rotWithShape="0">
                  <a:blip r:embed="rId7"/>
                  <a:stretch>
                    <a:fillRect/>
                  </a:stretch>
                </a:blipFill>
              </p:spPr>
              <p:txBody>
                <a:bodyPr/>
                <a:lstStyle/>
                <a:p>
                  <a:r>
                    <a:rPr lang="ja-JP" altLang="en-US">
                      <a:noFill/>
                    </a:rPr>
                    <a:t> </a:t>
                  </a:r>
                </a:p>
              </p:txBody>
            </p:sp>
          </mc:Fallback>
        </mc:AlternateContent>
        <p:cxnSp>
          <p:nvCxnSpPr>
            <p:cNvPr id="56" name="直線コネクタ 55"/>
            <p:cNvCxnSpPr>
              <a:stCxn id="42" idx="2"/>
              <a:endCxn id="40" idx="0"/>
            </p:cNvCxnSpPr>
            <p:nvPr/>
          </p:nvCxnSpPr>
          <p:spPr>
            <a:xfrm flipH="1">
              <a:off x="3457796" y="2371163"/>
              <a:ext cx="1" cy="276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直線コネクタ 56"/>
            <p:cNvCxnSpPr>
              <a:stCxn id="40" idx="2"/>
              <a:endCxn id="43" idx="0"/>
            </p:cNvCxnSpPr>
            <p:nvPr/>
          </p:nvCxnSpPr>
          <p:spPr>
            <a:xfrm>
              <a:off x="3457796" y="3028738"/>
              <a:ext cx="2" cy="276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3" name="直線コネクタ 62"/>
          <p:cNvCxnSpPr/>
          <p:nvPr/>
        </p:nvCxnSpPr>
        <p:spPr>
          <a:xfrm flipV="1">
            <a:off x="3424686" y="3046918"/>
            <a:ext cx="323000" cy="384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79" name="グループ化 78"/>
          <p:cNvGrpSpPr/>
          <p:nvPr/>
        </p:nvGrpSpPr>
        <p:grpSpPr>
          <a:xfrm>
            <a:off x="545938" y="2224072"/>
            <a:ext cx="1759963" cy="1632508"/>
            <a:chOff x="1021745" y="2019678"/>
            <a:chExt cx="1759963" cy="1632508"/>
          </a:xfrm>
        </p:grpSpPr>
        <mc:AlternateContent xmlns:mc="http://schemas.openxmlformats.org/markup-compatibility/2006" xmlns:a14="http://schemas.microsoft.com/office/drawing/2010/main">
          <mc:Choice Requires="a14">
            <p:sp>
              <p:nvSpPr>
                <p:cNvPr id="21" name="テキスト ボックス 20">
                  <a:extLst>
                    <a:ext uri="{FF2B5EF4-FFF2-40B4-BE49-F238E27FC236}">
                      <a16:creationId xmlns="" xmlns:a16="http://schemas.microsoft.com/office/drawing/2014/main" id="{48F6885E-B992-4EE0-B5D0-6E70C822FADF}"/>
                    </a:ext>
                  </a:extLst>
                </p:cNvPr>
                <p:cNvSpPr txBox="1"/>
                <p:nvPr/>
              </p:nvSpPr>
              <p:spPr>
                <a:xfrm>
                  <a:off x="1559677" y="2667187"/>
                  <a:ext cx="909926" cy="380617"/>
                </a:xfrm>
                <a:prstGeom prst="rect">
                  <a:avLst/>
                </a:prstGeom>
                <a:solidFill>
                  <a:srgbClr val="FFC000"/>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oMath>
                    </m:oMathPara>
                  </a14:m>
                  <a:endParaRPr lang="ja-JP" altLang="en-US" sz="1600" dirty="0">
                    <a:solidFill>
                      <a:prstClr val="black"/>
                    </a:solidFill>
                  </a:endParaRPr>
                </a:p>
              </p:txBody>
            </p:sp>
          </mc:Choice>
          <mc:Fallback xmlns="">
            <p:sp>
              <p:nvSpPr>
                <p:cNvPr id="21" name="テキスト ボックス 20">
                  <a:extLst>
                    <a:ext uri="{FF2B5EF4-FFF2-40B4-BE49-F238E27FC236}">
                      <a16:creationId xmlns:a16="http://schemas.microsoft.com/office/drawing/2014/main" xmlns="" id="{48F6885E-B992-4EE0-B5D0-6E70C822FADF}"/>
                    </a:ext>
                  </a:extLst>
                </p:cNvPr>
                <p:cNvSpPr txBox="1">
                  <a:spLocks noRot="1" noChangeAspect="1" noMove="1" noResize="1" noEditPoints="1" noAdjustHandles="1" noChangeArrowheads="1" noChangeShapeType="1" noTextEdit="1"/>
                </p:cNvSpPr>
                <p:nvPr/>
              </p:nvSpPr>
              <p:spPr>
                <a:xfrm>
                  <a:off x="1559677" y="2667187"/>
                  <a:ext cx="909926" cy="380617"/>
                </a:xfrm>
                <a:prstGeom prst="rect">
                  <a:avLst/>
                </a:prstGeom>
                <a:blipFill rotWithShape="0">
                  <a:blip r:embed="rId8"/>
                  <a:stretch>
                    <a:fillRect b="-6452"/>
                  </a:stretch>
                </a:blipFill>
              </p:spPr>
              <p:txBody>
                <a:bodyPr/>
                <a:lstStyle/>
                <a:p>
                  <a:r>
                    <a:rPr lang="ja-JP" altLang="en-US">
                      <a:noFill/>
                    </a:rPr>
                    <a:t> </a:t>
                  </a:r>
                </a:p>
              </p:txBody>
            </p:sp>
          </mc:Fallback>
        </mc:AlternateContent>
        <p:cxnSp>
          <p:nvCxnSpPr>
            <p:cNvPr id="22" name="直線矢印コネクタ 21">
              <a:extLst>
                <a:ext uri="{FF2B5EF4-FFF2-40B4-BE49-F238E27FC236}">
                  <a16:creationId xmlns="" xmlns:a16="http://schemas.microsoft.com/office/drawing/2014/main" id="{AF7D98D8-486A-44D0-B8AD-864737EC0298}"/>
                </a:ext>
              </a:extLst>
            </p:cNvPr>
            <p:cNvCxnSpPr>
              <a:cxnSpLocks/>
            </p:cNvCxnSpPr>
            <p:nvPr/>
          </p:nvCxnSpPr>
          <p:spPr>
            <a:xfrm>
              <a:off x="2027886" y="2314462"/>
              <a:ext cx="0" cy="380617"/>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テキスト ボックス 22">
                  <a:extLst>
                    <a:ext uri="{FF2B5EF4-FFF2-40B4-BE49-F238E27FC236}">
                      <a16:creationId xmlns="" xmlns:a16="http://schemas.microsoft.com/office/drawing/2014/main" id="{EBBA414A-C998-4B99-AE4F-A74971513A80}"/>
                    </a:ext>
                  </a:extLst>
                </p:cNvPr>
                <p:cNvSpPr txBox="1"/>
                <p:nvPr/>
              </p:nvSpPr>
              <p:spPr>
                <a:xfrm>
                  <a:off x="1559678" y="2019678"/>
                  <a:ext cx="909925" cy="380810"/>
                </a:xfrm>
                <a:prstGeom prst="rect">
                  <a:avLst/>
                </a:prstGeom>
                <a:solidFill>
                  <a:srgbClr val="FFD3EA"/>
                </a:solid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𝑘</m:t>
                            </m:r>
                          </m:sub>
                          <m:sup>
                            <m:r>
                              <a:rPr lang="en-US" altLang="ja-JP" sz="1600" i="1" smtClean="0">
                                <a:solidFill>
                                  <a:prstClr val="black"/>
                                </a:solidFill>
                                <a:latin typeface="Cambria Math" panose="02040503050406030204" pitchFamily="18" charset="0"/>
                              </a:rPr>
                              <m:t>𝑜𝑢𝑡</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𝑡</m:t>
                            </m:r>
                          </m:sup>
                        </m:sSubSup>
                      </m:oMath>
                    </m:oMathPara>
                  </a14:m>
                  <a:endParaRPr lang="ja-JP" altLang="en-US" sz="1600" dirty="0">
                    <a:solidFill>
                      <a:prstClr val="black"/>
                    </a:solidFill>
                  </a:endParaRPr>
                </a:p>
              </p:txBody>
            </p:sp>
          </mc:Choice>
          <mc:Fallback xmlns="">
            <p:sp>
              <p:nvSpPr>
                <p:cNvPr id="23" name="テキスト ボックス 22">
                  <a:extLst>
                    <a:ext uri="{FF2B5EF4-FFF2-40B4-BE49-F238E27FC236}">
                      <a16:creationId xmlns:a16="http://schemas.microsoft.com/office/drawing/2014/main" xmlns="" id="{EBBA414A-C998-4B99-AE4F-A74971513A80}"/>
                    </a:ext>
                  </a:extLst>
                </p:cNvPr>
                <p:cNvSpPr txBox="1">
                  <a:spLocks noRot="1" noChangeAspect="1" noMove="1" noResize="1" noEditPoints="1" noAdjustHandles="1" noChangeArrowheads="1" noChangeShapeType="1" noTextEdit="1"/>
                </p:cNvSpPr>
                <p:nvPr/>
              </p:nvSpPr>
              <p:spPr>
                <a:xfrm>
                  <a:off x="1559678" y="2019678"/>
                  <a:ext cx="909925" cy="380810"/>
                </a:xfrm>
                <a:prstGeom prst="rect">
                  <a:avLst/>
                </a:prstGeom>
                <a:blipFill rotWithShape="0">
                  <a:blip r:embed="rId9"/>
                  <a:stretch>
                    <a:fillRect/>
                  </a:stretch>
                </a:blipFill>
              </p:spPr>
              <p:txBody>
                <a:bodyPr/>
                <a:lstStyle/>
                <a:p>
                  <a:r>
                    <a:rPr lang="ja-JP" altLang="en-US">
                      <a:noFill/>
                    </a:rPr>
                    <a:t> </a:t>
                  </a:r>
                </a:p>
              </p:txBody>
            </p:sp>
          </mc:Fallback>
        </mc:AlternateContent>
        <p:sp>
          <p:nvSpPr>
            <p:cNvPr id="24" name="テキスト ボックス 23">
              <a:extLst>
                <a:ext uri="{FF2B5EF4-FFF2-40B4-BE49-F238E27FC236}">
                  <a16:creationId xmlns="" xmlns:a16="http://schemas.microsoft.com/office/drawing/2014/main" id="{D680480F-5514-416C-893C-D979F8D2ABDD}"/>
                </a:ext>
              </a:extLst>
            </p:cNvPr>
            <p:cNvSpPr txBox="1"/>
            <p:nvPr/>
          </p:nvSpPr>
          <p:spPr>
            <a:xfrm>
              <a:off x="1559677" y="3313632"/>
              <a:ext cx="909921" cy="338554"/>
            </a:xfrm>
            <a:prstGeom prst="rect">
              <a:avLst/>
            </a:prstGeom>
            <a:solidFill>
              <a:schemeClr val="accent1">
                <a:lumMod val="20000"/>
                <a:lumOff val="80000"/>
              </a:schemeClr>
            </a:solidFill>
          </p:spPr>
          <p:txBody>
            <a:bodyPr wrap="square" rtlCol="0">
              <a:spAutoFit/>
            </a:bodyPr>
            <a:lstStyle/>
            <a:p>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15" name="テキスト ボックス 14"/>
                <p:cNvSpPr txBox="1"/>
                <p:nvPr/>
              </p:nvSpPr>
              <p:spPr>
                <a:xfrm>
                  <a:off x="2181301" y="2374251"/>
                  <a:ext cx="600407" cy="3385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𝑊</m:t>
                            </m:r>
                          </m:e>
                          <m:sup>
                            <m:r>
                              <a:rPr lang="en-US" altLang="ja-JP" sz="1600" i="1" smtClean="0">
                                <a:solidFill>
                                  <a:prstClr val="black"/>
                                </a:solidFill>
                                <a:latin typeface="Cambria Math" panose="02040503050406030204" pitchFamily="18" charset="0"/>
                              </a:rPr>
                              <m:t>𝑜𝑢𝑡</m:t>
                            </m:r>
                          </m:sup>
                        </m:sSup>
                      </m:oMath>
                    </m:oMathPara>
                  </a14:m>
                  <a:endParaRPr lang="ja-JP" altLang="en-US" dirty="0">
                    <a:solidFill>
                      <a:prstClr val="black"/>
                    </a:solidFill>
                  </a:endParaRPr>
                </a:p>
              </p:txBody>
            </p:sp>
          </mc:Choice>
          <mc:Fallback xmlns="">
            <p:sp>
              <p:nvSpPr>
                <p:cNvPr id="15" name="テキスト ボックス 14"/>
                <p:cNvSpPr txBox="1">
                  <a:spLocks noRot="1" noChangeAspect="1" noMove="1" noResize="1" noEditPoints="1" noAdjustHandles="1" noChangeArrowheads="1" noChangeShapeType="1" noTextEdit="1"/>
                </p:cNvSpPr>
                <p:nvPr/>
              </p:nvSpPr>
              <p:spPr>
                <a:xfrm>
                  <a:off x="2181301" y="2374251"/>
                  <a:ext cx="600407" cy="338554"/>
                </a:xfrm>
                <a:prstGeom prst="rect">
                  <a:avLst/>
                </a:prstGeom>
                <a:blipFill rotWithShape="0">
                  <a:blip r:embed="rId10"/>
                  <a:stretch>
                    <a:fillRect/>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13" name="正方形/長方形 12"/>
                <p:cNvSpPr/>
                <p:nvPr/>
              </p:nvSpPr>
              <p:spPr>
                <a:xfrm>
                  <a:off x="1995420" y="2991636"/>
                  <a:ext cx="610936" cy="34657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ja-JP" sz="1600" i="1" smtClean="0">
                                <a:solidFill>
                                  <a:prstClr val="black"/>
                                </a:solidFill>
                                <a:latin typeface="Cambria Math" panose="02040503050406030204" pitchFamily="18" charset="0"/>
                              </a:rPr>
                            </m:ctrlPr>
                          </m:sSupPr>
                          <m:e>
                            <m:r>
                              <a:rPr lang="en-US" altLang="ja-JP" sz="1600" i="1" smtClean="0">
                                <a:solidFill>
                                  <a:prstClr val="black"/>
                                </a:solidFill>
                                <a:latin typeface="Cambria Math" panose="02040503050406030204" pitchFamily="18" charset="0"/>
                              </a:rPr>
                              <m:t>𝑊</m:t>
                            </m:r>
                          </m:e>
                          <m:sup>
                            <m:r>
                              <a:rPr lang="en-US" altLang="ja-JP" sz="1600" i="1" smtClean="0">
                                <a:solidFill>
                                  <a:prstClr val="black"/>
                                </a:solidFill>
                                <a:latin typeface="Cambria Math" panose="02040503050406030204" pitchFamily="18" charset="0"/>
                              </a:rPr>
                              <m:t>𝑖𝑛</m:t>
                            </m:r>
                          </m:sup>
                        </m:sSup>
                      </m:oMath>
                    </m:oMathPara>
                  </a14:m>
                  <a:endParaRPr lang="ja-JP" altLang="en-US" dirty="0">
                    <a:solidFill>
                      <a:prstClr val="black"/>
                    </a:solidFill>
                  </a:endParaRPr>
                </a:p>
              </p:txBody>
            </p:sp>
          </mc:Choice>
          <mc:Fallback xmlns="">
            <p:sp>
              <p:nvSpPr>
                <p:cNvPr id="13" name="正方形/長方形 12"/>
                <p:cNvSpPr>
                  <a:spLocks noRot="1" noChangeAspect="1" noMove="1" noResize="1" noEditPoints="1" noAdjustHandles="1" noChangeArrowheads="1" noChangeShapeType="1" noTextEdit="1"/>
                </p:cNvSpPr>
                <p:nvPr/>
              </p:nvSpPr>
              <p:spPr>
                <a:xfrm>
                  <a:off x="1995420" y="2991636"/>
                  <a:ext cx="610936" cy="346570"/>
                </a:xfrm>
                <a:prstGeom prst="rect">
                  <a:avLst/>
                </a:prstGeom>
                <a:blipFill rotWithShape="0">
                  <a:blip r:embed="rId11"/>
                  <a:stretch>
                    <a:fillRect/>
                  </a:stretch>
                </a:blipFill>
              </p:spPr>
              <p:txBody>
                <a:bodyPr/>
                <a:lstStyle/>
                <a:p>
                  <a:r>
                    <a:rPr lang="ja-JP" altLang="en-US">
                      <a:noFill/>
                    </a:rPr>
                    <a:t> </a:t>
                  </a:r>
                </a:p>
              </p:txBody>
            </p:sp>
          </mc:Fallback>
        </mc:AlternateContent>
        <p:cxnSp>
          <p:nvCxnSpPr>
            <p:cNvPr id="62" name="直線コネクタ 61"/>
            <p:cNvCxnSpPr/>
            <p:nvPr/>
          </p:nvCxnSpPr>
          <p:spPr>
            <a:xfrm>
              <a:off x="2015165" y="3047804"/>
              <a:ext cx="2" cy="276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線コネクタ 65"/>
            <p:cNvCxnSpPr/>
            <p:nvPr/>
          </p:nvCxnSpPr>
          <p:spPr>
            <a:xfrm>
              <a:off x="1021745" y="2854428"/>
              <a:ext cx="526030" cy="30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7" name="正方形/長方形 66"/>
                <p:cNvSpPr/>
                <p:nvPr/>
              </p:nvSpPr>
              <p:spPr>
                <a:xfrm>
                  <a:off x="1120037" y="2822359"/>
                  <a:ext cx="444352"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altLang="ja-JP" sz="1600" i="1">
                            <a:solidFill>
                              <a:prstClr val="black"/>
                            </a:solidFill>
                            <a:latin typeface="Cambria Math" panose="02040503050406030204" pitchFamily="18" charset="0"/>
                          </a:rPr>
                          <m:t>𝑊</m:t>
                        </m:r>
                      </m:oMath>
                    </m:oMathPara>
                  </a14:m>
                  <a:endParaRPr lang="ja-JP" altLang="en-US" sz="1600" dirty="0">
                    <a:solidFill>
                      <a:prstClr val="black"/>
                    </a:solidFill>
                  </a:endParaRPr>
                </a:p>
              </p:txBody>
            </p:sp>
          </mc:Choice>
          <mc:Fallback xmlns="">
            <p:sp>
              <p:nvSpPr>
                <p:cNvPr id="67" name="正方形/長方形 66"/>
                <p:cNvSpPr>
                  <a:spLocks noRot="1" noChangeAspect="1" noMove="1" noResize="1" noEditPoints="1" noAdjustHandles="1" noChangeArrowheads="1" noChangeShapeType="1" noTextEdit="1"/>
                </p:cNvSpPr>
                <p:nvPr/>
              </p:nvSpPr>
              <p:spPr>
                <a:xfrm>
                  <a:off x="1120037" y="2822359"/>
                  <a:ext cx="444352" cy="338554"/>
                </a:xfrm>
                <a:prstGeom prst="rect">
                  <a:avLst/>
                </a:prstGeom>
                <a:blipFill rotWithShape="0">
                  <a:blip r:embed="rId12"/>
                  <a:stretch>
                    <a:fillRect/>
                  </a:stretch>
                </a:blipFill>
              </p:spPr>
              <p:txBody>
                <a:bodyPr/>
                <a:lstStyle/>
                <a:p>
                  <a:r>
                    <a:rPr lang="ja-JP" altLang="en-US">
                      <a:noFill/>
                    </a:rPr>
                    <a:t> </a:t>
                  </a:r>
                </a:p>
              </p:txBody>
            </p:sp>
          </mc:Fallback>
        </mc:AlternateContent>
      </p:grpSp>
      <mc:AlternateContent xmlns:mc="http://schemas.openxmlformats.org/markup-compatibility/2006" xmlns:a14="http://schemas.microsoft.com/office/drawing/2010/main">
        <mc:Choice Requires="a14">
          <p:sp>
            <p:nvSpPr>
              <p:cNvPr id="80" name="テキスト ボックス 79"/>
              <p:cNvSpPr txBox="1"/>
              <p:nvPr/>
            </p:nvSpPr>
            <p:spPr>
              <a:xfrm>
                <a:off x="483235" y="1755675"/>
                <a:ext cx="5184743" cy="416524"/>
              </a:xfrm>
              <a:prstGeom prst="rect">
                <a:avLst/>
              </a:prstGeom>
              <a:noFill/>
            </p:spPr>
            <p:txBody>
              <a:bodyPr wrap="square" rtlCol="0">
                <a:spAutoFit/>
              </a:bodyPr>
              <a:lstStyle/>
              <a:p>
                <a:r>
                  <a:rPr lang="ja-JP" altLang="en-US" dirty="0" smtClean="0">
                    <a:solidFill>
                      <a:prstClr val="black"/>
                    </a:solidFill>
                  </a:rPr>
                  <a:t>デルタの逆伝播⇒</a:t>
                </a:r>
                <a14:m>
                  <m:oMath xmlns:m="http://schemas.openxmlformats.org/officeDocument/2006/math">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𝑘</m:t>
                        </m:r>
                      </m:sub>
                      <m:sup>
                        <m:r>
                          <a:rPr lang="en-US" altLang="ja-JP" i="1">
                            <a:solidFill>
                              <a:prstClr val="black"/>
                            </a:solidFill>
                            <a:latin typeface="Cambria Math" panose="02040503050406030204" pitchFamily="18" charset="0"/>
                          </a:rPr>
                          <m:t>𝑜𝑢𝑡</m:t>
                        </m:r>
                        <m:r>
                          <a:rPr lang="en-US" altLang="ja-JP" i="1">
                            <a:solidFill>
                              <a:prstClr val="black"/>
                            </a:solidFill>
                            <a:latin typeface="Cambria Math" panose="02040503050406030204" pitchFamily="18" charset="0"/>
                          </a:rPr>
                          <m:t>,</m:t>
                        </m:r>
                        <m:r>
                          <a:rPr lang="en-US" altLang="ja-JP" i="1">
                            <a:solidFill>
                              <a:prstClr val="black"/>
                            </a:solidFill>
                            <a:latin typeface="Cambria Math" panose="02040503050406030204" pitchFamily="18" charset="0"/>
                          </a:rPr>
                          <m:t>𝑡</m:t>
                        </m:r>
                      </m:sup>
                    </m:sSubSup>
                  </m:oMath>
                </a14:m>
                <a:r>
                  <a:rPr lang="ja-JP" altLang="en-US" dirty="0" smtClean="0">
                    <a:solidFill>
                      <a:prstClr val="black"/>
                    </a:solidFill>
                  </a:rPr>
                  <a:t>，</a:t>
                </a:r>
                <a14:m>
                  <m:oMath xmlns:m="http://schemas.openxmlformats.org/officeDocument/2006/math">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r>
                          <a:rPr lang="en-US" altLang="ja-JP" i="1">
                            <a:solidFill>
                              <a:prstClr val="black"/>
                            </a:solidFill>
                            <a:latin typeface="Cambria Math" panose="02040503050406030204" pitchFamily="18" charset="0"/>
                          </a:rPr>
                          <m:t>+1</m:t>
                        </m:r>
                      </m:sup>
                    </m:sSubSup>
                  </m:oMath>
                </a14:m>
                <a:r>
                  <a:rPr lang="ja-JP" altLang="en-US" dirty="0" smtClean="0">
                    <a:solidFill>
                      <a:prstClr val="black"/>
                    </a:solidFill>
                  </a:rPr>
                  <a:t>が影響</a:t>
                </a:r>
                <a:endParaRPr lang="en-US" altLang="ja-JP" dirty="0" smtClean="0">
                  <a:solidFill>
                    <a:prstClr val="black"/>
                  </a:solidFill>
                </a:endParaRPr>
              </a:p>
            </p:txBody>
          </p:sp>
        </mc:Choice>
        <mc:Fallback xmlns="">
          <p:sp>
            <p:nvSpPr>
              <p:cNvPr id="80" name="テキスト ボックス 79"/>
              <p:cNvSpPr txBox="1">
                <a:spLocks noRot="1" noChangeAspect="1" noMove="1" noResize="1" noEditPoints="1" noAdjustHandles="1" noChangeArrowheads="1" noChangeShapeType="1" noTextEdit="1"/>
              </p:cNvSpPr>
              <p:nvPr/>
            </p:nvSpPr>
            <p:spPr>
              <a:xfrm>
                <a:off x="483235" y="1755675"/>
                <a:ext cx="5184743" cy="416524"/>
              </a:xfrm>
              <a:prstGeom prst="rect">
                <a:avLst/>
              </a:prstGeom>
              <a:blipFill rotWithShape="0">
                <a:blip r:embed="rId13"/>
                <a:stretch>
                  <a:fillRect l="-940" t="-7353" b="-23529"/>
                </a:stretch>
              </a:blipFill>
            </p:spPr>
            <p:txBody>
              <a:bodyPr/>
              <a:lstStyle/>
              <a:p>
                <a:r>
                  <a:rPr lang="ja-JP" altLang="en-US">
                    <a:noFill/>
                  </a:rPr>
                  <a:t> </a:t>
                </a:r>
              </a:p>
            </p:txBody>
          </p:sp>
        </mc:Fallback>
      </mc:AlternateContent>
      <p:grpSp>
        <p:nvGrpSpPr>
          <p:cNvPr id="82" name="グループ化 81"/>
          <p:cNvGrpSpPr/>
          <p:nvPr/>
        </p:nvGrpSpPr>
        <p:grpSpPr>
          <a:xfrm>
            <a:off x="4820770" y="1575297"/>
            <a:ext cx="3935554" cy="872931"/>
            <a:chOff x="4820770" y="1575297"/>
            <a:chExt cx="3935554" cy="872931"/>
          </a:xfrm>
        </p:grpSpPr>
        <mc:AlternateContent xmlns:mc="http://schemas.openxmlformats.org/markup-compatibility/2006" xmlns:a14="http://schemas.microsoft.com/office/drawing/2010/main">
          <mc:Choice Requires="a14">
            <p:sp>
              <p:nvSpPr>
                <p:cNvPr id="5" name="テキスト ボックス 4"/>
                <p:cNvSpPr txBox="1"/>
                <p:nvPr/>
              </p:nvSpPr>
              <p:spPr>
                <a:xfrm>
                  <a:off x="4820770" y="1575297"/>
                  <a:ext cx="3361696" cy="872931"/>
                </a:xfrm>
                <a:prstGeom prst="rect">
                  <a:avLst/>
                </a:prstGeom>
                <a:noFill/>
              </p:spPr>
              <p:txBody>
                <a:bodyPr wrap="square" lIns="0" tIns="0" rIns="0" bIns="0" rtlCol="0">
                  <a:spAutoFit/>
                </a:bodyPr>
                <a:lstStyle/>
                <a:p>
                  <a:r>
                    <a:rPr lang="ja-JP" altLang="en-US" sz="1600" i="1" dirty="0" smtClean="0">
                      <a:solidFill>
                        <a:prstClr val="black"/>
                      </a:solidFill>
                      <a:latin typeface="Cambria Math" panose="02040503050406030204" pitchFamily="18" charset="0"/>
                    </a:rPr>
                    <a:t>デルタの逆伝播</a:t>
                  </a:r>
                  <a:r>
                    <a:rPr lang="en-US" altLang="ja-JP" sz="1600" dirty="0">
                      <a:solidFill>
                        <a:prstClr val="black"/>
                      </a:solidFill>
                      <a:latin typeface="Cambria Math" panose="02040503050406030204" pitchFamily="18" charset="0"/>
                    </a:rPr>
                    <a:t> </a:t>
                  </a:r>
                  <a:r>
                    <a:rPr lang="en-US" altLang="ja-JP" sz="1600" dirty="0" smtClean="0">
                      <a:solidFill>
                        <a:prstClr val="black"/>
                      </a:solidFill>
                      <a:latin typeface="Cambria Math" panose="02040503050406030204" pitchFamily="18" charset="0"/>
                    </a:rPr>
                    <a:t>: 6</a:t>
                  </a:r>
                  <a:r>
                    <a:rPr lang="ja-JP" altLang="en-US" sz="1600" dirty="0" smtClean="0">
                      <a:solidFill>
                        <a:prstClr val="black"/>
                      </a:solidFill>
                      <a:latin typeface="Cambria Math" panose="02040503050406030204" pitchFamily="18" charset="0"/>
                    </a:rPr>
                    <a:t>章 </a:t>
                  </a:r>
                  <a:r>
                    <a:rPr lang="en-US" altLang="ja-JP" sz="1600" dirty="0" smtClean="0">
                      <a:solidFill>
                        <a:prstClr val="black"/>
                      </a:solidFill>
                      <a:latin typeface="Cambria Math" panose="02040503050406030204" pitchFamily="18" charset="0"/>
                    </a:rPr>
                    <a:t>(6.16)</a:t>
                  </a:r>
                  <a:r>
                    <a:rPr lang="ja-JP" altLang="en-US" sz="1600" dirty="0" smtClean="0">
                      <a:solidFill>
                        <a:prstClr val="black"/>
                      </a:solidFill>
                      <a:latin typeface="Cambria Math" panose="02040503050406030204" pitchFamily="18" charset="0"/>
                    </a:rPr>
                    <a:t>式</a:t>
                  </a:r>
                  <a:endParaRPr lang="en-US" altLang="ja-JP" sz="1600" dirty="0" smtClean="0">
                    <a:solidFill>
                      <a:prstClr val="black"/>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𝑙</m:t>
                            </m:r>
                            <m:r>
                              <a:rPr lang="en-US" altLang="ja-JP" sz="1600" i="1" smtClean="0">
                                <a:solidFill>
                                  <a:prstClr val="black"/>
                                </a:solidFill>
                                <a:latin typeface="Cambria Math" panose="02040503050406030204" pitchFamily="18" charset="0"/>
                              </a:rPr>
                              <m:t>)</m:t>
                            </m:r>
                          </m:sup>
                        </m:sSubSup>
                        <m:r>
                          <a:rPr lang="en-US" altLang="ja-JP" sz="1600" i="1" smtClean="0">
                            <a:solidFill>
                              <a:prstClr val="black"/>
                            </a:solidFill>
                            <a:latin typeface="Cambria Math" panose="02040503050406030204" pitchFamily="18" charset="0"/>
                          </a:rPr>
                          <m:t>=</m:t>
                        </m:r>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𝑙</m:t>
                                </m:r>
                                <m:r>
                                  <a:rPr lang="en-US" altLang="ja-JP" sz="1600" i="1" smtClean="0">
                                    <a:solidFill>
                                      <a:prstClr val="black"/>
                                    </a:solidFill>
                                    <a:latin typeface="Cambria Math" panose="02040503050406030204" pitchFamily="18" charset="0"/>
                                  </a:rPr>
                                  <m:t>)</m:t>
                                </m:r>
                              </m:sup>
                            </m:sSubSup>
                          </m:den>
                        </m:f>
                        <m:r>
                          <a:rPr lang="en-US" altLang="ja-JP" sz="1600" i="1" smtClean="0">
                            <a:solidFill>
                              <a:prstClr val="black"/>
                            </a:solidFill>
                            <a:latin typeface="Cambria Math" panose="02040503050406030204" pitchFamily="18" charset="0"/>
                          </a:rPr>
                          <m:t>=</m:t>
                        </m:r>
                        <m:nary>
                          <m:naryPr>
                            <m:chr m:val="∑"/>
                            <m:supHide m:val="on"/>
                            <m:ctrlPr>
                              <a:rPr lang="en-US" altLang="ja-JP" sz="1600" i="1" smtClean="0">
                                <a:solidFill>
                                  <a:prstClr val="black"/>
                                </a:solidFill>
                                <a:latin typeface="Cambria Math" panose="02040503050406030204" pitchFamily="18" charset="0"/>
                              </a:rPr>
                            </m:ctrlPr>
                          </m:naryPr>
                          <m:sub>
                            <m:r>
                              <m:rPr>
                                <m:brk m:alnAt="7"/>
                              </m:rPr>
                              <a:rPr lang="en-US" altLang="ja-JP" sz="1600" i="1" smtClean="0">
                                <a:solidFill>
                                  <a:prstClr val="black"/>
                                </a:solidFill>
                                <a:latin typeface="Cambria Math" panose="02040503050406030204" pitchFamily="18" charset="0"/>
                              </a:rPr>
                              <m:t>𝑘</m:t>
                            </m:r>
                          </m:sub>
                          <m:sup/>
                          <m:e>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𝑘𝑗</m:t>
                                </m:r>
                              </m:sub>
                              <m: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𝑙</m:t>
                                </m:r>
                                <m:r>
                                  <a:rPr lang="en-US" altLang="ja-JP" sz="1600" i="1" smtClean="0">
                                    <a:solidFill>
                                      <a:prstClr val="black"/>
                                    </a:solidFill>
                                    <a:latin typeface="Cambria Math" panose="02040503050406030204" pitchFamily="18" charset="0"/>
                                  </a:rPr>
                                  <m:t>+1)</m:t>
                                </m:r>
                              </m:sup>
                            </m:sSubSup>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𝑘</m:t>
                                </m:r>
                              </m:sub>
                              <m: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𝑙</m:t>
                                </m:r>
                                <m:r>
                                  <a:rPr lang="en-US" altLang="ja-JP" sz="1600" i="1" smtClean="0">
                                    <a:solidFill>
                                      <a:prstClr val="black"/>
                                    </a:solidFill>
                                    <a:latin typeface="Cambria Math" panose="02040503050406030204" pitchFamily="18" charset="0"/>
                                  </a:rPr>
                                  <m:t>+1)</m:t>
                                </m:r>
                              </m:sup>
                            </m:sSubSup>
                            <m:r>
                              <a:rPr lang="en-US" altLang="ja-JP" sz="1600" i="1" smtClean="0">
                                <a:solidFill>
                                  <a:prstClr val="black"/>
                                </a:solidFill>
                                <a:latin typeface="Cambria Math" panose="02040503050406030204" pitchFamily="18" charset="0"/>
                              </a:rPr>
                              <m:t>𝑓</m:t>
                            </m:r>
                            <m:r>
                              <a:rPr lang="en-US" altLang="ja-JP" sz="1600" i="1" smtClean="0">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𝑙</m:t>
                                </m:r>
                                <m:r>
                                  <a:rPr lang="en-US" altLang="ja-JP" sz="1600" i="1" smtClean="0">
                                    <a:solidFill>
                                      <a:prstClr val="black"/>
                                    </a:solidFill>
                                    <a:latin typeface="Cambria Math" panose="02040503050406030204" pitchFamily="18" charset="0"/>
                                  </a:rPr>
                                  <m:t>)</m:t>
                                </m:r>
                              </m:sup>
                            </m:sSubSup>
                            <m:r>
                              <a:rPr lang="en-US" altLang="ja-JP" sz="1600" i="1" smtClean="0">
                                <a:solidFill>
                                  <a:prstClr val="black"/>
                                </a:solidFill>
                                <a:latin typeface="Cambria Math" panose="02040503050406030204" pitchFamily="18" charset="0"/>
                              </a:rPr>
                              <m:t>)</m:t>
                            </m:r>
                          </m:e>
                        </m:nary>
                      </m:oMath>
                    </m:oMathPara>
                  </a14:m>
                  <a:endParaRPr lang="ja-JP" altLang="en-US"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820770" y="1575297"/>
                  <a:ext cx="3361696" cy="872931"/>
                </a:xfrm>
                <a:prstGeom prst="rect">
                  <a:avLst/>
                </a:prstGeom>
                <a:blipFill rotWithShape="0">
                  <a:blip r:embed="rId14"/>
                  <a:stretch>
                    <a:fillRect l="-3811" t="-9722"/>
                  </a:stretch>
                </a:blipFill>
              </p:spPr>
              <p:txBody>
                <a:bodyPr/>
                <a:lstStyle/>
                <a:p>
                  <a:r>
                    <a:rPr lang="ja-JP" altLang="en-US">
                      <a:noFill/>
                    </a:rPr>
                    <a:t> </a:t>
                  </a:r>
                </a:p>
              </p:txBody>
            </p:sp>
          </mc:Fallback>
        </mc:AlternateContent>
        <p:sp>
          <p:nvSpPr>
            <p:cNvPr id="81" name="テキスト ボックス 80"/>
            <p:cNvSpPr txBox="1"/>
            <p:nvPr/>
          </p:nvSpPr>
          <p:spPr>
            <a:xfrm>
              <a:off x="8058740" y="1920890"/>
              <a:ext cx="697584" cy="338554"/>
            </a:xfrm>
            <a:prstGeom prst="rect">
              <a:avLst/>
            </a:prstGeom>
            <a:noFill/>
          </p:spPr>
          <p:txBody>
            <a:bodyPr wrap="square" rtlCol="0">
              <a:spAutoFit/>
            </a:bodyPr>
            <a:lstStyle/>
            <a:p>
              <a:r>
                <a:rPr lang="ja-JP" altLang="en-US" sz="1600" dirty="0" smtClean="0">
                  <a:solidFill>
                    <a:prstClr val="black"/>
                  </a:solidFill>
                </a:rPr>
                <a:t>より，</a:t>
              </a:r>
              <a:endParaRPr lang="ja-JP" altLang="en-US" sz="1600" dirty="0">
                <a:solidFill>
                  <a:prstClr val="black"/>
                </a:solidFill>
              </a:endParaRPr>
            </a:p>
          </p:txBody>
        </p:sp>
      </p:grpSp>
      <mc:AlternateContent xmlns:mc="http://schemas.openxmlformats.org/markup-compatibility/2006" xmlns:a14="http://schemas.microsoft.com/office/drawing/2010/main">
        <mc:Choice Requires="a14">
          <p:sp>
            <p:nvSpPr>
              <p:cNvPr id="83" name="テキスト ボックス 82"/>
              <p:cNvSpPr txBox="1"/>
              <p:nvPr/>
            </p:nvSpPr>
            <p:spPr>
              <a:xfrm>
                <a:off x="4445648" y="2680872"/>
                <a:ext cx="4189755" cy="962123"/>
              </a:xfrm>
              <a:prstGeom prst="rect">
                <a:avLst/>
              </a:prstGeom>
              <a:solidFill>
                <a:schemeClr val="accent4">
                  <a:lumMod val="20000"/>
                  <a:lumOff val="80000"/>
                </a:schemeClr>
              </a:solidFill>
            </p:spPr>
            <p:txBody>
              <a:bodyPr wrap="square" lIns="0" tIns="0" rIns="0" bIns="0" rtlCol="0">
                <a:spAutoFit/>
              </a:bodyPr>
              <a:lstStyle/>
              <a:p>
                <a:r>
                  <a:rPr lang="en-US" altLang="ja-JP" sz="1600" dirty="0" smtClean="0">
                    <a:solidFill>
                      <a:prstClr val="black"/>
                    </a:solidFill>
                    <a:latin typeface="メイリオ" panose="020B0604030504040204" pitchFamily="50" charset="-128"/>
                  </a:rPr>
                  <a:t>RNN</a:t>
                </a:r>
                <a:r>
                  <a:rPr lang="ja-JP" altLang="en-US" sz="1600" dirty="0" smtClean="0">
                    <a:solidFill>
                      <a:prstClr val="black"/>
                    </a:solidFill>
                    <a:latin typeface="Cambria Math" panose="02040503050406030204" pitchFamily="18" charset="0"/>
                  </a:rPr>
                  <a:t>の逆伝播    </a:t>
                </a:r>
                <a:r>
                  <a:rPr lang="en-US" altLang="ja-JP" sz="1600" dirty="0" smtClean="0">
                    <a:solidFill>
                      <a:prstClr val="black"/>
                    </a:solidFill>
                  </a:rPr>
                  <a:t>(</a:t>
                </a:r>
                <a:r>
                  <a:rPr lang="en-US" altLang="ja-JP" sz="1600" dirty="0">
                    <a:solidFill>
                      <a:prstClr val="black"/>
                    </a:solidFill>
                  </a:rPr>
                  <a:t>9.17</a:t>
                </a:r>
                <a:r>
                  <a:rPr lang="en-US" altLang="ja-JP" sz="1600" dirty="0" smtClean="0">
                    <a:solidFill>
                      <a:prstClr val="black"/>
                    </a:solidFill>
                  </a:rPr>
                  <a:t>)</a:t>
                </a:r>
                <a:r>
                  <a:rPr lang="ja-JP" altLang="en-US" sz="1600" dirty="0" smtClean="0">
                    <a:solidFill>
                      <a:prstClr val="black"/>
                    </a:solidFill>
                  </a:rPr>
                  <a:t>式：</a:t>
                </a:r>
                <a:endParaRPr lang="en-US" altLang="ja-JP" sz="1600" dirty="0" smtClean="0">
                  <a:solidFill>
                    <a:prstClr val="black"/>
                  </a:solidFill>
                  <a:latin typeface="Cambria Math" panose="02040503050406030204" pitchFamily="18" charset="0"/>
                </a:endParaRPr>
              </a:p>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d>
                        <m:dPr>
                          <m:ctrlPr>
                            <a:rPr lang="en-US" altLang="ja-JP" i="1" smtClean="0">
                              <a:solidFill>
                                <a:prstClr val="black"/>
                              </a:solidFill>
                              <a:latin typeface="Cambria Math" panose="02040503050406030204" pitchFamily="18" charset="0"/>
                            </a:rPr>
                          </m:ctrlPr>
                        </m:dPr>
                        <m:e>
                          <m:nary>
                            <m:naryPr>
                              <m:chr m:val="∑"/>
                              <m:supHide m:val="on"/>
                              <m:ctrlPr>
                                <a:rPr lang="en-US" altLang="ja-JP" i="1">
                                  <a:solidFill>
                                    <a:prstClr val="black"/>
                                  </a:solidFill>
                                  <a:latin typeface="Cambria Math" panose="02040503050406030204" pitchFamily="18" charset="0"/>
                                </a:rPr>
                              </m:ctrlPr>
                            </m:naryPr>
                            <m:sub>
                              <m:r>
                                <m:rPr>
                                  <m:brk m:alnAt="7"/>
                                </m:rPr>
                                <a:rPr lang="en-US" altLang="ja-JP" i="1">
                                  <a:solidFill>
                                    <a:prstClr val="black"/>
                                  </a:solidFill>
                                  <a:latin typeface="Cambria Math" panose="02040503050406030204" pitchFamily="18" charset="0"/>
                                </a:rPr>
                                <m:t>𝑘</m:t>
                              </m:r>
                            </m:sub>
                            <m:sup/>
                            <m:e>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𝑤</m:t>
                                  </m:r>
                                </m:e>
                                <m:sub>
                                  <m:r>
                                    <a:rPr lang="en-US" altLang="ja-JP" i="1">
                                      <a:solidFill>
                                        <a:prstClr val="black"/>
                                      </a:solidFill>
                                      <a:latin typeface="Cambria Math" panose="02040503050406030204" pitchFamily="18" charset="0"/>
                                    </a:rPr>
                                    <m:t>𝑘𝑗</m:t>
                                  </m:r>
                                </m:sub>
                                <m:sup>
                                  <m:r>
                                    <a:rPr lang="en-US" altLang="ja-JP" i="1" smtClean="0">
                                      <a:solidFill>
                                        <a:prstClr val="black"/>
                                      </a:solidFill>
                                      <a:latin typeface="Cambria Math" panose="02040503050406030204" pitchFamily="18" charset="0"/>
                                    </a:rPr>
                                    <m:t>𝑜𝑢𝑡</m:t>
                                  </m:r>
                                </m:sup>
                              </m:sSubSup>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a:solidFill>
                                        <a:prstClr val="black"/>
                                      </a:solidFill>
                                      <a:latin typeface="Cambria Math" panose="02040503050406030204" pitchFamily="18" charset="0"/>
                                    </a:rPr>
                                    <m:t>𝑘</m:t>
                                  </m:r>
                                </m:sub>
                                <m:sup>
                                  <m:r>
                                    <a:rPr lang="en-US" altLang="ja-JP" i="1" smtClean="0">
                                      <a:solidFill>
                                        <a:prstClr val="black"/>
                                      </a:solidFill>
                                      <a:latin typeface="Cambria Math" panose="02040503050406030204" pitchFamily="18" charset="0"/>
                                    </a:rPr>
                                    <m:t>𝑜𝑢𝑡</m:t>
                                  </m:r>
                                  <m:r>
                                    <a:rPr lang="en-US" altLang="ja-JP"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𝑡</m:t>
                                  </m:r>
                                </m:sup>
                              </m:sSubSup>
                            </m:e>
                          </m:nary>
                          <m:r>
                            <a:rPr lang="en-US" altLang="ja-JP" i="1" smtClean="0">
                              <a:solidFill>
                                <a:prstClr val="black"/>
                              </a:solidFill>
                              <a:latin typeface="Cambria Math" panose="02040503050406030204" pitchFamily="18" charset="0"/>
                            </a:rPr>
                            <m:t>+</m:t>
                          </m:r>
                          <m:nary>
                            <m:naryPr>
                              <m:chr m:val="∑"/>
                              <m:supHide m:val="on"/>
                              <m:ctrlPr>
                                <a:rPr lang="en-US" altLang="ja-JP" i="1">
                                  <a:solidFill>
                                    <a:prstClr val="black"/>
                                  </a:solidFill>
                                  <a:latin typeface="Cambria Math" panose="02040503050406030204" pitchFamily="18" charset="0"/>
                                </a:rPr>
                              </m:ctrlPr>
                            </m:naryPr>
                            <m:sub>
                              <m:r>
                                <m:rPr>
                                  <m:brk m:alnAt="7"/>
                                </m:rP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e>
                              <m:sSub>
                                <m:sSubPr>
                                  <m:ctrlPr>
                                    <a:rPr lang="en-US" altLang="ja-JP" i="1" smtClean="0">
                                      <a:solidFill>
                                        <a:prstClr val="black"/>
                                      </a:solidFill>
                                      <a:latin typeface="Cambria Math" panose="02040503050406030204" pitchFamily="18" charset="0"/>
                                    </a:rPr>
                                  </m:ctrlPr>
                                </m:sSubPr>
                                <m:e>
                                  <m:r>
                                    <a:rPr lang="en-US" altLang="ja-JP" i="1" smtClean="0">
                                      <a:solidFill>
                                        <a:prstClr val="black"/>
                                      </a:solidFill>
                                      <a:latin typeface="Cambria Math" panose="02040503050406030204" pitchFamily="18" charset="0"/>
                                    </a:rPr>
                                    <m:t>𝑤</m:t>
                                  </m:r>
                                </m:e>
                                <m:sub>
                                  <m:r>
                                    <a:rPr lang="en-US" altLang="ja-JP" i="1" smtClean="0">
                                      <a:solidFill>
                                        <a:prstClr val="black"/>
                                      </a:solidFill>
                                      <a:latin typeface="Cambria Math" panose="02040503050406030204" pitchFamily="18" charset="0"/>
                                    </a:rPr>
                                    <m:t>𝑗𝑗</m:t>
                                  </m:r>
                                  <m:r>
                                    <a:rPr lang="en-US" altLang="ja-JP" i="1" smtClean="0">
                                      <a:solidFill>
                                        <a:prstClr val="black"/>
                                      </a:solidFill>
                                      <a:latin typeface="Cambria Math" panose="02040503050406030204" pitchFamily="18" charset="0"/>
                                    </a:rPr>
                                    <m:t>′</m:t>
                                  </m:r>
                                </m:sub>
                              </m:sSub>
                              <m:sSubSup>
                                <m:sSubSupPr>
                                  <m:ctrlPr>
                                    <a:rPr lang="en-US" altLang="ja-JP" i="1">
                                      <a:solidFill>
                                        <a:prstClr val="black"/>
                                      </a:solidFill>
                                      <a:latin typeface="Cambria Math" panose="02040503050406030204" pitchFamily="18" charset="0"/>
                                    </a:rPr>
                                  </m:ctrlPr>
                                </m:sSubSupPr>
                                <m:e>
                                  <m:r>
                                    <m:rPr>
                                      <m:sty m:val="p"/>
                                    </m:rPr>
                                    <a:rPr lang="en-US" altLang="ja-JP" i="1">
                                      <a:solidFill>
                                        <a:prstClr val="black"/>
                                      </a:solidFill>
                                      <a:latin typeface="Cambria Math" panose="02040503050406030204" pitchFamily="18" charset="0"/>
                                    </a:rPr>
                                    <m:t>δ</m:t>
                                  </m:r>
                                </m:e>
                                <m:sub>
                                  <m:r>
                                    <a:rPr lang="en-US" altLang="ja-JP" i="1" smtClean="0">
                                      <a:solidFill>
                                        <a:prstClr val="black"/>
                                      </a:solidFill>
                                      <a:latin typeface="Cambria Math" panose="02040503050406030204" pitchFamily="18" charset="0"/>
                                    </a:rPr>
                                    <m:t>𝑗</m:t>
                                  </m:r>
                                  <m:r>
                                    <a:rPr lang="en-US" altLang="ja-JP" i="1" smtClean="0">
                                      <a:solidFill>
                                        <a:prstClr val="black"/>
                                      </a:solidFill>
                                      <a:latin typeface="Cambria Math" panose="02040503050406030204" pitchFamily="18" charset="0"/>
                                    </a:rPr>
                                    <m:t>′</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e>
                          </m:nary>
                        </m:e>
                      </m:d>
                      <m:r>
                        <a:rPr lang="en-US" altLang="ja-JP" i="1" smtClean="0">
                          <a:solidFill>
                            <a:prstClr val="black"/>
                          </a:solidFill>
                          <a:latin typeface="Cambria Math" panose="02040503050406030204" pitchFamily="18" charset="0"/>
                        </a:rPr>
                        <m:t>𝑓</m:t>
                      </m:r>
                      <m:r>
                        <a:rPr lang="en-US" altLang="ja-JP" i="1" smtClean="0">
                          <a:solidFill>
                            <a:prstClr val="black"/>
                          </a:solidFill>
                          <a:latin typeface="Cambria Math" panose="02040503050406030204" pitchFamily="18" charset="0"/>
                        </a:rPr>
                        <m:t>′(</m:t>
                      </m:r>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𝑢</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m:t>
                      </m:r>
                    </m:oMath>
                  </m:oMathPara>
                </a14:m>
                <a:endParaRPr lang="ja-JP" altLang="en-US" sz="2000" dirty="0">
                  <a:solidFill>
                    <a:prstClr val="black"/>
                  </a:solidFill>
                </a:endParaRPr>
              </a:p>
            </p:txBody>
          </p:sp>
        </mc:Choice>
        <mc:Fallback xmlns="">
          <p:sp>
            <p:nvSpPr>
              <p:cNvPr id="83" name="テキスト ボックス 82"/>
              <p:cNvSpPr txBox="1">
                <a:spLocks noRot="1" noChangeAspect="1" noMove="1" noResize="1" noEditPoints="1" noAdjustHandles="1" noChangeArrowheads="1" noChangeShapeType="1" noTextEdit="1"/>
              </p:cNvSpPr>
              <p:nvPr/>
            </p:nvSpPr>
            <p:spPr>
              <a:xfrm>
                <a:off x="4445648" y="2680872"/>
                <a:ext cx="4189755" cy="962123"/>
              </a:xfrm>
              <a:prstGeom prst="rect">
                <a:avLst/>
              </a:prstGeom>
              <a:blipFill rotWithShape="0">
                <a:blip r:embed="rId15"/>
                <a:stretch>
                  <a:fillRect l="-2907" t="-949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84" name="角丸四角形吹き出し 83"/>
              <p:cNvSpPr/>
              <p:nvPr/>
            </p:nvSpPr>
            <p:spPr>
              <a:xfrm>
                <a:off x="4571999" y="3798657"/>
                <a:ext cx="3770723" cy="581046"/>
              </a:xfrm>
              <a:prstGeom prst="wedgeRoundRectCallout">
                <a:avLst>
                  <a:gd name="adj1" fmla="val -11465"/>
                  <a:gd name="adj2" fmla="val -108852"/>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14:m>
                  <m:oMath xmlns:m="http://schemas.openxmlformats.org/officeDocument/2006/math">
                    <m:sSubSup>
                      <m:sSubSupPr>
                        <m:ctrlPr>
                          <a:rPr lang="en-US" altLang="ja-JP" sz="1600" i="1">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a:solidFill>
                              <a:prstClr val="black"/>
                            </a:solidFill>
                            <a:latin typeface="Cambria Math" panose="02040503050406030204" pitchFamily="18" charset="0"/>
                          </a:rPr>
                          <m:t>𝑘</m:t>
                        </m:r>
                      </m:sub>
                      <m:sup>
                        <m:r>
                          <a:rPr lang="en-US" altLang="ja-JP" sz="1600" i="1">
                            <a:solidFill>
                              <a:prstClr val="black"/>
                            </a:solidFill>
                            <a:latin typeface="Cambria Math" panose="02040503050406030204" pitchFamily="18" charset="0"/>
                          </a:rPr>
                          <m:t>𝑜𝑢𝑡</m:t>
                        </m:r>
                        <m:r>
                          <a:rPr lang="en-US" altLang="ja-JP"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𝑡</m:t>
                        </m:r>
                      </m:sup>
                    </m:sSubSup>
                  </m:oMath>
                </a14:m>
                <a:r>
                  <a:rPr lang="ja-JP" altLang="en-US" sz="1600" dirty="0" smtClean="0">
                    <a:solidFill>
                      <a:prstClr val="black"/>
                    </a:solidFill>
                  </a:rPr>
                  <a:t>は</a:t>
                </a:r>
                <a:r>
                  <a:rPr lang="en-US" altLang="ja-JP" sz="1600" dirty="0" smtClean="0">
                    <a:solidFill>
                      <a:prstClr val="black"/>
                    </a:solidFill>
                  </a:rPr>
                  <a:t>RNN</a:t>
                </a:r>
                <a:r>
                  <a:rPr lang="ja-JP" altLang="en-US" sz="1600" dirty="0" smtClean="0">
                    <a:solidFill>
                      <a:prstClr val="black"/>
                    </a:solidFill>
                  </a:rPr>
                  <a:t>の出力</a:t>
                </a:r>
                <a14:m>
                  <m:oMath xmlns:m="http://schemas.openxmlformats.org/officeDocument/2006/math">
                    <m:sSup>
                      <m:sSupPr>
                        <m:ctrlPr>
                          <a:rPr lang="en-US" altLang="ja-JP" sz="1600" i="1">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𝒚</m:t>
                        </m:r>
                      </m:e>
                      <m:sup>
                        <m:r>
                          <a:rPr lang="en-US" altLang="ja-JP" sz="1600" i="1">
                            <a:solidFill>
                              <a:prstClr val="black"/>
                            </a:solidFill>
                            <a:latin typeface="Cambria Math" panose="02040503050406030204" pitchFamily="18" charset="0"/>
                          </a:rPr>
                          <m:t>𝑡</m:t>
                        </m:r>
                      </m:sup>
                    </m:sSup>
                  </m:oMath>
                </a14:m>
                <a:r>
                  <a:rPr lang="en-US" altLang="ja-JP" sz="1600" dirty="0" smtClean="0">
                    <a:solidFill>
                      <a:prstClr val="black"/>
                    </a:solidFill>
                  </a:rPr>
                  <a:t>(</a:t>
                </a:r>
                <a:r>
                  <a:rPr lang="ja-JP" altLang="en-US" sz="1600" dirty="0" smtClean="0">
                    <a:solidFill>
                      <a:prstClr val="black"/>
                    </a:solidFill>
                  </a:rPr>
                  <a:t>順伝播の結果</a:t>
                </a:r>
                <a:r>
                  <a:rPr lang="en-US" altLang="ja-JP" sz="1600" dirty="0" smtClean="0">
                    <a:solidFill>
                      <a:prstClr val="black"/>
                    </a:solidFill>
                  </a:rPr>
                  <a:t>)</a:t>
                </a:r>
                <a:r>
                  <a:rPr lang="ja-JP" altLang="en-US" sz="1600" dirty="0" smtClean="0">
                    <a:solidFill>
                      <a:prstClr val="black"/>
                    </a:solidFill>
                  </a:rPr>
                  <a:t>と</a:t>
                </a:r>
                <a:endParaRPr lang="en-US" altLang="ja-JP" sz="1600" dirty="0" smtClean="0">
                  <a:solidFill>
                    <a:prstClr val="black"/>
                  </a:solidFill>
                </a:endParaRPr>
              </a:p>
              <a:p>
                <a:pPr algn="ctr"/>
                <a:r>
                  <a:rPr lang="ja-JP" altLang="en-US" sz="1600" dirty="0" smtClean="0">
                    <a:solidFill>
                      <a:prstClr val="black"/>
                    </a:solidFill>
                  </a:rPr>
                  <a:t>目標出力</a:t>
                </a:r>
                <a14:m>
                  <m:oMath xmlns:m="http://schemas.openxmlformats.org/officeDocument/2006/math">
                    <m:sSup>
                      <m:sSupPr>
                        <m:ctrlPr>
                          <a:rPr lang="en-US" altLang="ja-JP" sz="1600" i="1">
                            <a:solidFill>
                              <a:prstClr val="black"/>
                            </a:solidFill>
                            <a:latin typeface="Cambria Math" panose="02040503050406030204" pitchFamily="18" charset="0"/>
                          </a:rPr>
                        </m:ctrlPr>
                      </m:sSupPr>
                      <m:e>
                        <m:r>
                          <a:rPr lang="en-US" altLang="ja-JP" sz="1600" b="1" i="1" smtClean="0">
                            <a:solidFill>
                              <a:prstClr val="black"/>
                            </a:solidFill>
                            <a:latin typeface="Cambria Math" panose="02040503050406030204" pitchFamily="18" charset="0"/>
                          </a:rPr>
                          <m:t>𝒅</m:t>
                        </m:r>
                      </m:e>
                      <m:sup>
                        <m:r>
                          <a:rPr lang="en-US" altLang="ja-JP" sz="1600" i="1">
                            <a:solidFill>
                              <a:prstClr val="black"/>
                            </a:solidFill>
                            <a:latin typeface="Cambria Math" panose="02040503050406030204" pitchFamily="18" charset="0"/>
                          </a:rPr>
                          <m:t>𝑡</m:t>
                        </m:r>
                      </m:sup>
                    </m:sSup>
                  </m:oMath>
                </a14:m>
                <a:r>
                  <a:rPr lang="ja-JP" altLang="en-US" sz="1600" dirty="0" smtClean="0">
                    <a:solidFill>
                      <a:prstClr val="black"/>
                    </a:solidFill>
                  </a:rPr>
                  <a:t>から誤差関数</a:t>
                </a:r>
                <a:r>
                  <a:rPr lang="en-US" altLang="ja-JP" sz="1600" dirty="0" smtClean="0">
                    <a:solidFill>
                      <a:prstClr val="black"/>
                    </a:solidFill>
                  </a:rPr>
                  <a:t>E</a:t>
                </a:r>
                <a:r>
                  <a:rPr lang="ja-JP" altLang="en-US" sz="1600" dirty="0" smtClean="0">
                    <a:solidFill>
                      <a:prstClr val="black"/>
                    </a:solidFill>
                  </a:rPr>
                  <a:t>により計算</a:t>
                </a:r>
                <a:endParaRPr lang="en-US" altLang="ja-JP" sz="1600" dirty="0" smtClean="0">
                  <a:solidFill>
                    <a:prstClr val="black"/>
                  </a:solidFill>
                </a:endParaRPr>
              </a:p>
            </p:txBody>
          </p:sp>
        </mc:Choice>
        <mc:Fallback xmlns="">
          <p:sp>
            <p:nvSpPr>
              <p:cNvPr id="84" name="角丸四角形吹き出し 83"/>
              <p:cNvSpPr>
                <a:spLocks noRot="1" noChangeAspect="1" noMove="1" noResize="1" noEditPoints="1" noAdjustHandles="1" noChangeArrowheads="1" noChangeShapeType="1" noTextEdit="1"/>
              </p:cNvSpPr>
              <p:nvPr/>
            </p:nvSpPr>
            <p:spPr>
              <a:xfrm>
                <a:off x="4571999" y="3798657"/>
                <a:ext cx="3770723" cy="581046"/>
              </a:xfrm>
              <a:prstGeom prst="wedgeRoundRectCallout">
                <a:avLst>
                  <a:gd name="adj1" fmla="val -11465"/>
                  <a:gd name="adj2" fmla="val -108852"/>
                  <a:gd name="adj3" fmla="val 16667"/>
                </a:avLst>
              </a:prstGeom>
              <a:blipFill rotWithShape="0">
                <a:blip r:embed="rId16"/>
                <a:stretch>
                  <a:fillRect b="-11039"/>
                </a:stretch>
              </a:blipFill>
            </p:spPr>
            <p:txBody>
              <a:bodyPr/>
              <a:lstStyle/>
              <a:p>
                <a:r>
                  <a:rPr lang="ja-JP" altLang="en-US">
                    <a:noFill/>
                  </a:rPr>
                  <a:t> </a:t>
                </a:r>
              </a:p>
            </p:txBody>
          </p:sp>
        </mc:Fallback>
      </mc:AlternateContent>
      <p:sp>
        <p:nvSpPr>
          <p:cNvPr id="85" name="テキスト ボックス 84"/>
          <p:cNvSpPr txBox="1"/>
          <p:nvPr/>
        </p:nvSpPr>
        <p:spPr>
          <a:xfrm>
            <a:off x="403769" y="4413239"/>
            <a:ext cx="3670317" cy="338554"/>
          </a:xfrm>
          <a:prstGeom prst="rect">
            <a:avLst/>
          </a:prstGeom>
          <a:noFill/>
        </p:spPr>
        <p:txBody>
          <a:bodyPr wrap="square" rtlCol="0">
            <a:spAutoFit/>
          </a:bodyPr>
          <a:lstStyle/>
          <a:p>
            <a:r>
              <a:rPr lang="ja-JP" altLang="en-US" sz="1600" dirty="0" smtClean="0">
                <a:solidFill>
                  <a:prstClr val="black"/>
                </a:solidFill>
              </a:rPr>
              <a:t>▽誤差</a:t>
            </a:r>
            <a:r>
              <a:rPr lang="en-US" altLang="ja-JP" sz="1600" dirty="0" smtClean="0">
                <a:solidFill>
                  <a:prstClr val="black"/>
                </a:solidFill>
              </a:rPr>
              <a:t>E</a:t>
            </a:r>
            <a:r>
              <a:rPr lang="ja-JP" altLang="en-US" sz="1600" dirty="0" smtClean="0">
                <a:solidFill>
                  <a:prstClr val="black"/>
                </a:solidFill>
              </a:rPr>
              <a:t>の</a:t>
            </a:r>
            <a:r>
              <a:rPr lang="ja-JP" altLang="en-US" sz="1600" dirty="0">
                <a:solidFill>
                  <a:prstClr val="black"/>
                </a:solidFill>
              </a:rPr>
              <a:t>，</a:t>
            </a:r>
            <a:r>
              <a:rPr lang="ja-JP" altLang="en-US" sz="1600" dirty="0" smtClean="0">
                <a:solidFill>
                  <a:prstClr val="black"/>
                </a:solidFill>
              </a:rPr>
              <a:t>各層の重みによる微分は</a:t>
            </a:r>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87" name="正方形/長方形 86"/>
              <p:cNvSpPr/>
              <p:nvPr/>
            </p:nvSpPr>
            <p:spPr>
              <a:xfrm>
                <a:off x="699961" y="4685712"/>
                <a:ext cx="4358525" cy="810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r>
                                <a:rPr lang="en-US" altLang="ja-JP" sz="1600" i="1" smtClean="0">
                                  <a:solidFill>
                                    <a:prstClr val="black"/>
                                  </a:solidFill>
                                  <a:latin typeface="Cambria Math" panose="02040503050406030204" pitchFamily="18" charset="0"/>
                                </a:rPr>
                                <m:t>𝑖</m:t>
                              </m:r>
                            </m:sub>
                            <m:sup>
                              <m:r>
                                <a:rPr lang="en-US" altLang="ja-JP" sz="1600" i="1" smtClean="0">
                                  <a:solidFill>
                                    <a:prstClr val="black"/>
                                  </a:solidFill>
                                  <a:latin typeface="Cambria Math" panose="02040503050406030204" pitchFamily="18" charset="0"/>
                                </a:rPr>
                                <m:t>𝑖𝑛</m:t>
                              </m:r>
                            </m:sup>
                          </m:sSubSup>
                        </m:den>
                      </m:f>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den>
                          </m:f>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𝑗𝑖</m:t>
                                  </m:r>
                                </m:sub>
                                <m:sup>
                                  <m:r>
                                    <a:rPr lang="en-US" altLang="ja-JP" sz="1600" i="1" smtClean="0">
                                      <a:solidFill>
                                        <a:prstClr val="black"/>
                                      </a:solidFill>
                                      <a:latin typeface="Cambria Math" panose="02040503050406030204" pitchFamily="18" charset="0"/>
                                    </a:rPr>
                                    <m:t>𝑖𝑛</m:t>
                                  </m:r>
                                </m:sup>
                              </m:sSubSup>
                            </m:den>
                          </m:f>
                        </m:e>
                      </m:nary>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𝑥</m:t>
                              </m:r>
                            </m:e>
                            <m:sub>
                              <m:r>
                                <a:rPr lang="en-US" altLang="ja-JP" sz="1600" i="1" smtClean="0">
                                  <a:solidFill>
                                    <a:prstClr val="black"/>
                                  </a:solidFill>
                                  <a:latin typeface="Cambria Math" panose="02040503050406030204" pitchFamily="18" charset="0"/>
                                </a:rPr>
                                <m:t>𝑖</m:t>
                              </m:r>
                            </m:sub>
                            <m:sup>
                              <m:r>
                                <a:rPr lang="en-US" altLang="ja-JP" sz="1600" i="1" smtClean="0">
                                  <a:solidFill>
                                    <a:prstClr val="black"/>
                                  </a:solidFill>
                                  <a:latin typeface="Cambria Math" panose="02040503050406030204" pitchFamily="18" charset="0"/>
                                </a:rPr>
                                <m:t>𝑡</m:t>
                              </m:r>
                            </m:sup>
                          </m:sSubSup>
                        </m:e>
                      </m:nary>
                    </m:oMath>
                  </m:oMathPara>
                </a14:m>
                <a:endParaRPr lang="ja-JP" altLang="en-US" sz="1600" dirty="0">
                  <a:solidFill>
                    <a:prstClr val="black"/>
                  </a:solidFill>
                </a:endParaRPr>
              </a:p>
            </p:txBody>
          </p:sp>
        </mc:Choice>
        <mc:Fallback xmlns="">
          <p:sp>
            <p:nvSpPr>
              <p:cNvPr id="87" name="正方形/長方形 86"/>
              <p:cNvSpPr>
                <a:spLocks noRot="1" noChangeAspect="1" noMove="1" noResize="1" noEditPoints="1" noAdjustHandles="1" noChangeArrowheads="1" noChangeShapeType="1" noTextEdit="1"/>
              </p:cNvSpPr>
              <p:nvPr/>
            </p:nvSpPr>
            <p:spPr>
              <a:xfrm>
                <a:off x="699961" y="4685712"/>
                <a:ext cx="4358525" cy="810607"/>
              </a:xfrm>
              <a:prstGeom prst="rect">
                <a:avLst/>
              </a:prstGeom>
              <a:blipFill rotWithShape="0">
                <a:blip r:embed="rId17"/>
                <a:stretch>
                  <a:fillRect/>
                </a:stretch>
              </a:blipFill>
            </p:spPr>
            <p:txBody>
              <a:bodyPr/>
              <a:lstStyle/>
              <a:p>
                <a:r>
                  <a:rPr lang="ja-JP" altLang="en-US">
                    <a:noFill/>
                  </a:rPr>
                  <a:t> </a:t>
                </a:r>
              </a:p>
            </p:txBody>
          </p:sp>
        </mc:Fallback>
      </mc:AlternateContent>
      <p:sp>
        <p:nvSpPr>
          <p:cNvPr id="88" name="テキスト ボックス 87"/>
          <p:cNvSpPr txBox="1"/>
          <p:nvPr/>
        </p:nvSpPr>
        <p:spPr>
          <a:xfrm>
            <a:off x="409016" y="4931339"/>
            <a:ext cx="1011958" cy="338554"/>
          </a:xfrm>
          <a:prstGeom prst="rect">
            <a:avLst/>
          </a:prstGeom>
          <a:noFill/>
        </p:spPr>
        <p:txBody>
          <a:bodyPr wrap="square" rtlCol="0">
            <a:spAutoFit/>
          </a:bodyPr>
          <a:lstStyle/>
          <a:p>
            <a:r>
              <a:rPr lang="ja-JP" altLang="en-US" sz="1600" dirty="0" smtClean="0">
                <a:solidFill>
                  <a:prstClr val="black"/>
                </a:solidFill>
              </a:rPr>
              <a:t>入力層</a:t>
            </a:r>
            <a:endParaRPr lang="ja-JP" altLang="en-US" sz="1600" dirty="0">
              <a:solidFill>
                <a:prstClr val="black"/>
              </a:solidFill>
            </a:endParaRPr>
          </a:p>
        </p:txBody>
      </p:sp>
      <p:sp>
        <p:nvSpPr>
          <p:cNvPr id="89" name="テキスト ボックス 88"/>
          <p:cNvSpPr txBox="1"/>
          <p:nvPr/>
        </p:nvSpPr>
        <p:spPr>
          <a:xfrm>
            <a:off x="312615" y="5895260"/>
            <a:ext cx="1011958" cy="338554"/>
          </a:xfrm>
          <a:prstGeom prst="rect">
            <a:avLst/>
          </a:prstGeom>
          <a:noFill/>
        </p:spPr>
        <p:txBody>
          <a:bodyPr wrap="square" rtlCol="0">
            <a:spAutoFit/>
          </a:bodyPr>
          <a:lstStyle/>
          <a:p>
            <a:r>
              <a:rPr lang="ja-JP" altLang="en-US" sz="1600" dirty="0" smtClean="0">
                <a:solidFill>
                  <a:prstClr val="black"/>
                </a:solidFill>
              </a:rPr>
              <a:t>中間層間</a:t>
            </a:r>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90" name="正方形/長方形 89"/>
              <p:cNvSpPr/>
              <p:nvPr/>
            </p:nvSpPr>
            <p:spPr>
              <a:xfrm>
                <a:off x="699960" y="5598809"/>
                <a:ext cx="4358525" cy="810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𝑗𝑗</m:t>
                              </m:r>
                              <m:r>
                                <a:rPr lang="en-US" altLang="ja-JP" sz="1600" i="1" smtClean="0">
                                  <a:solidFill>
                                    <a:prstClr val="black"/>
                                  </a:solidFill>
                                  <a:latin typeface="Cambria Math" panose="02040503050406030204" pitchFamily="18" charset="0"/>
                                </a:rPr>
                                <m:t>′</m:t>
                              </m:r>
                            </m:sub>
                          </m:sSub>
                        </m:den>
                      </m:f>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den>
                          </m:f>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num>
                            <m:den>
                              <m:r>
                                <a:rPr lang="ja-JP" altLang="en-US" sz="1600" i="1">
                                  <a:solidFill>
                                    <a:prstClr val="black"/>
                                  </a:solidFill>
                                  <a:latin typeface="Cambria Math" panose="02040503050406030204" pitchFamily="18" charset="0"/>
                                </a:rPr>
                                <m:t>𝜕</m:t>
                              </m:r>
                              <m:sSub>
                                <m:sSubPr>
                                  <m:ctrlPr>
                                    <a:rPr lang="en-US" altLang="ja-JP" sz="1600" i="1" smtClean="0">
                                      <a:solidFill>
                                        <a:prstClr val="black"/>
                                      </a:solidFill>
                                      <a:latin typeface="Cambria Math" panose="02040503050406030204" pitchFamily="18" charset="0"/>
                                    </a:rPr>
                                  </m:ctrlPr>
                                </m:sSub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𝑗𝑗</m:t>
                                  </m:r>
                                  <m:r>
                                    <a:rPr lang="en-US" altLang="ja-JP" sz="1600" i="1" smtClean="0">
                                      <a:solidFill>
                                        <a:prstClr val="black"/>
                                      </a:solidFill>
                                      <a:latin typeface="Cambria Math" panose="02040503050406030204" pitchFamily="18" charset="0"/>
                                    </a:rPr>
                                    <m:t>′</m:t>
                                  </m:r>
                                </m:sub>
                              </m:sSub>
                            </m:den>
                          </m:f>
                        </m:e>
                      </m:nary>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𝑧</m:t>
                              </m:r>
                            </m:e>
                            <m:sub>
                              <m:r>
                                <a:rPr lang="en-US" altLang="ja-JP" sz="1600" i="1" smtClean="0">
                                  <a:solidFill>
                                    <a:prstClr val="black"/>
                                  </a:solidFill>
                                  <a:latin typeface="Cambria Math" panose="02040503050406030204" pitchFamily="18" charset="0"/>
                                </a:rPr>
                                <m:t>𝑗</m:t>
                              </m:r>
                              <m:r>
                                <a:rPr lang="en-US" altLang="ja-JP" sz="1600" i="1" smtClean="0">
                                  <a:solidFill>
                                    <a:prstClr val="black"/>
                                  </a:solidFill>
                                  <a:latin typeface="Cambria Math" panose="02040503050406030204" pitchFamily="18" charset="0"/>
                                </a:rPr>
                                <m:t>′</m:t>
                              </m:r>
                            </m:sub>
                            <m:sup>
                              <m: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p>
                          </m:sSubSup>
                        </m:e>
                      </m:nary>
                    </m:oMath>
                  </m:oMathPara>
                </a14:m>
                <a:endParaRPr lang="ja-JP" altLang="en-US" sz="1600" dirty="0">
                  <a:solidFill>
                    <a:prstClr val="black"/>
                  </a:solidFill>
                </a:endParaRPr>
              </a:p>
            </p:txBody>
          </p:sp>
        </mc:Choice>
        <mc:Fallback xmlns="">
          <p:sp>
            <p:nvSpPr>
              <p:cNvPr id="90" name="正方形/長方形 89"/>
              <p:cNvSpPr>
                <a:spLocks noRot="1" noChangeAspect="1" noMove="1" noResize="1" noEditPoints="1" noAdjustHandles="1" noChangeArrowheads="1" noChangeShapeType="1" noTextEdit="1"/>
              </p:cNvSpPr>
              <p:nvPr/>
            </p:nvSpPr>
            <p:spPr>
              <a:xfrm>
                <a:off x="699960" y="5598809"/>
                <a:ext cx="4358525" cy="810607"/>
              </a:xfrm>
              <a:prstGeom prst="rect">
                <a:avLst/>
              </a:prstGeom>
              <a:blipFill rotWithShape="0">
                <a:blip r:embed="rId18"/>
                <a:stretch>
                  <a:fillRect/>
                </a:stretch>
              </a:blipFill>
            </p:spPr>
            <p:txBody>
              <a:bodyPr/>
              <a:lstStyle/>
              <a:p>
                <a:r>
                  <a:rPr lang="ja-JP" altLang="en-US">
                    <a:noFill/>
                  </a:rPr>
                  <a:t> </a:t>
                </a:r>
              </a:p>
            </p:txBody>
          </p:sp>
        </mc:Fallback>
      </mc:AlternateContent>
      <p:sp>
        <p:nvSpPr>
          <p:cNvPr id="91" name="テキスト ボックス 90"/>
          <p:cNvSpPr txBox="1"/>
          <p:nvPr/>
        </p:nvSpPr>
        <p:spPr>
          <a:xfrm>
            <a:off x="4728364" y="4931339"/>
            <a:ext cx="1011958" cy="338554"/>
          </a:xfrm>
          <a:prstGeom prst="rect">
            <a:avLst/>
          </a:prstGeom>
          <a:noFill/>
        </p:spPr>
        <p:txBody>
          <a:bodyPr wrap="square" rtlCol="0">
            <a:spAutoFit/>
          </a:bodyPr>
          <a:lstStyle/>
          <a:p>
            <a:r>
              <a:rPr lang="ja-JP" altLang="en-US" sz="1600" dirty="0" smtClean="0">
                <a:solidFill>
                  <a:prstClr val="black"/>
                </a:solidFill>
              </a:rPr>
              <a:t>出力層</a:t>
            </a:r>
            <a:endParaRPr lang="ja-JP" altLang="en-US" sz="1600" dirty="0">
              <a:solidFill>
                <a:prstClr val="black"/>
              </a:solidFill>
            </a:endParaRPr>
          </a:p>
        </p:txBody>
      </p:sp>
      <mc:AlternateContent xmlns:mc="http://schemas.openxmlformats.org/markup-compatibility/2006" xmlns:a14="http://schemas.microsoft.com/office/drawing/2010/main">
        <mc:Choice Requires="a14">
          <p:sp>
            <p:nvSpPr>
              <p:cNvPr id="92" name="正方形/長方形 91"/>
              <p:cNvSpPr/>
              <p:nvPr/>
            </p:nvSpPr>
            <p:spPr>
              <a:xfrm>
                <a:off x="5392255" y="4695312"/>
                <a:ext cx="3606905" cy="8106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a:solidFill>
                                    <a:prstClr val="black"/>
                                  </a:solidFill>
                                  <a:latin typeface="Cambria Math" panose="02040503050406030204" pitchFamily="18" charset="0"/>
                                </a:rPr>
                                <m:t>𝑗</m:t>
                              </m:r>
                              <m:r>
                                <a:rPr lang="en-US" altLang="ja-JP" sz="1600" i="1" smtClean="0">
                                  <a:solidFill>
                                    <a:prstClr val="black"/>
                                  </a:solidFill>
                                  <a:latin typeface="Cambria Math" panose="02040503050406030204" pitchFamily="18" charset="0"/>
                                </a:rPr>
                                <m:t>𝑖</m:t>
                              </m:r>
                            </m:sub>
                            <m:sup>
                              <m:r>
                                <a:rPr lang="en-US" altLang="ja-JP" sz="1600" i="1" smtClean="0">
                                  <a:solidFill>
                                    <a:prstClr val="black"/>
                                  </a:solidFill>
                                  <a:latin typeface="Cambria Math" panose="02040503050406030204" pitchFamily="18" charset="0"/>
                                </a:rPr>
                                <m:t>𝑜𝑢𝑡</m:t>
                              </m:r>
                            </m:sup>
                          </m:sSubSup>
                        </m:den>
                      </m:f>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𝐸</m:t>
                              </m:r>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den>
                          </m:f>
                          <m:f>
                            <m:fPr>
                              <m:ctrlPr>
                                <a:rPr lang="en-US" altLang="ja-JP" sz="1600" i="1" smtClean="0">
                                  <a:solidFill>
                                    <a:prstClr val="black"/>
                                  </a:solidFill>
                                  <a:latin typeface="Cambria Math" panose="02040503050406030204" pitchFamily="18" charset="0"/>
                                </a:rPr>
                              </m:ctrlPr>
                            </m:fPr>
                            <m:num>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𝑢</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𝑡</m:t>
                                  </m:r>
                                </m:sup>
                              </m:sSubSup>
                            </m:num>
                            <m:den>
                              <m:r>
                                <a:rPr lang="ja-JP" altLang="en-US" sz="1600" i="1">
                                  <a:solidFill>
                                    <a:prstClr val="black"/>
                                  </a:solidFill>
                                  <a:latin typeface="Cambria Math" panose="02040503050406030204" pitchFamily="18" charset="0"/>
                                </a:rPr>
                                <m:t>𝜕</m:t>
                              </m:r>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𝑤</m:t>
                                  </m:r>
                                </m:e>
                                <m:sub>
                                  <m:r>
                                    <a:rPr lang="en-US" altLang="ja-JP" sz="1600" i="1" smtClean="0">
                                      <a:solidFill>
                                        <a:prstClr val="black"/>
                                      </a:solidFill>
                                      <a:latin typeface="Cambria Math" panose="02040503050406030204" pitchFamily="18" charset="0"/>
                                    </a:rPr>
                                    <m:t>𝑗𝑖</m:t>
                                  </m:r>
                                </m:sub>
                                <m:sup>
                                  <m:r>
                                    <a:rPr lang="en-US" altLang="ja-JP" sz="1600" i="1" smtClean="0">
                                      <a:solidFill>
                                        <a:prstClr val="black"/>
                                      </a:solidFill>
                                      <a:latin typeface="Cambria Math" panose="02040503050406030204" pitchFamily="18" charset="0"/>
                                    </a:rPr>
                                    <m:t>𝑜𝑢𝑡</m:t>
                                  </m:r>
                                </m:sup>
                              </m:sSubSup>
                            </m:den>
                          </m:f>
                        </m:e>
                      </m:nary>
                      <m:r>
                        <a:rPr lang="en-US" altLang="ja-JP" sz="1600" i="1" smtClean="0">
                          <a:solidFill>
                            <a:prstClr val="black"/>
                          </a:solidFill>
                          <a:latin typeface="Cambria Math" panose="02040503050406030204" pitchFamily="18" charset="0"/>
                        </a:rPr>
                        <m:t>=</m:t>
                      </m:r>
                      <m:nary>
                        <m:naryPr>
                          <m:chr m:val="∑"/>
                          <m:ctrlPr>
                            <a:rPr lang="en-US" altLang="ja-JP" sz="1600" i="1" smtClean="0">
                              <a:solidFill>
                                <a:prstClr val="black"/>
                              </a:solidFill>
                              <a:latin typeface="Cambria Math" panose="02040503050406030204" pitchFamily="18" charset="0"/>
                            </a:rPr>
                          </m:ctrlPr>
                        </m:naryPr>
                        <m:sub>
                          <m:r>
                            <m:rPr>
                              <m:brk m:alnAt="23"/>
                            </m:rPr>
                            <a:rPr lang="en-US" altLang="ja-JP" sz="1600" i="1" smtClean="0">
                              <a:solidFill>
                                <a:prstClr val="black"/>
                              </a:solidFill>
                              <a:latin typeface="Cambria Math" panose="02040503050406030204" pitchFamily="18" charset="0"/>
                            </a:rPr>
                            <m:t>𝑡</m:t>
                          </m:r>
                          <m:r>
                            <a:rPr lang="en-US" altLang="ja-JP" sz="1600" i="1" smtClean="0">
                              <a:solidFill>
                                <a:prstClr val="black"/>
                              </a:solidFill>
                              <a:latin typeface="Cambria Math" panose="02040503050406030204" pitchFamily="18" charset="0"/>
                            </a:rPr>
                            <m:t>=1</m:t>
                          </m:r>
                        </m:sub>
                        <m:sup>
                          <m:r>
                            <a:rPr lang="en-US" altLang="ja-JP" sz="1600" i="1" smtClean="0">
                              <a:solidFill>
                                <a:prstClr val="black"/>
                              </a:solidFill>
                              <a:latin typeface="Cambria Math" panose="02040503050406030204" pitchFamily="18" charset="0"/>
                            </a:rPr>
                            <m:t>𝑇</m:t>
                          </m:r>
                        </m:sup>
                        <m:e>
                          <m:sSubSup>
                            <m:sSubSupPr>
                              <m:ctrlPr>
                                <a:rPr lang="en-US" altLang="ja-JP" sz="1600" i="1" smtClean="0">
                                  <a:solidFill>
                                    <a:prstClr val="black"/>
                                  </a:solidFill>
                                  <a:latin typeface="Cambria Math" panose="02040503050406030204" pitchFamily="18" charset="0"/>
                                </a:rPr>
                              </m:ctrlPr>
                            </m:sSubSupPr>
                            <m:e>
                              <m:r>
                                <m:rPr>
                                  <m:sty m:val="p"/>
                                </m:rPr>
                                <a:rPr lang="en-US" altLang="ja-JP" sz="1600" i="1">
                                  <a:solidFill>
                                    <a:prstClr val="black"/>
                                  </a:solidFill>
                                  <a:latin typeface="Cambria Math" panose="02040503050406030204" pitchFamily="18" charset="0"/>
                                </a:rPr>
                                <m:t>δ</m:t>
                              </m:r>
                            </m:e>
                            <m:sub>
                              <m:r>
                                <a:rPr lang="en-US" altLang="ja-JP" sz="1600" i="1" smtClean="0">
                                  <a:solidFill>
                                    <a:prstClr val="black"/>
                                  </a:solidFill>
                                  <a:latin typeface="Cambria Math" panose="02040503050406030204" pitchFamily="18" charset="0"/>
                                </a:rPr>
                                <m:t>𝑗</m:t>
                              </m:r>
                            </m:sub>
                            <m:sup>
                              <m:r>
                                <a:rPr lang="en-US" altLang="ja-JP" sz="1600" i="1" smtClean="0">
                                  <a:solidFill>
                                    <a:prstClr val="black"/>
                                  </a:solidFill>
                                  <a:latin typeface="Cambria Math" panose="02040503050406030204" pitchFamily="18" charset="0"/>
                                </a:rPr>
                                <m:t>𝑜𝑢𝑡</m:t>
                              </m:r>
                              <m:r>
                                <a:rPr lang="en-US" altLang="ja-JP" sz="1600" i="1" smtClean="0">
                                  <a:solidFill>
                                    <a:prstClr val="black"/>
                                  </a:solidFill>
                                  <a:latin typeface="Cambria Math" panose="02040503050406030204" pitchFamily="18" charset="0"/>
                                </a:rPr>
                                <m:t>,</m:t>
                              </m:r>
                              <m:r>
                                <a:rPr lang="en-US" altLang="ja-JP" sz="1600" i="1" smtClean="0">
                                  <a:solidFill>
                                    <a:prstClr val="black"/>
                                  </a:solidFill>
                                  <a:latin typeface="Cambria Math" panose="02040503050406030204" pitchFamily="18" charset="0"/>
                                </a:rPr>
                                <m:t>𝑡</m:t>
                              </m:r>
                            </m:sup>
                          </m:sSubSup>
                          <m:sSubSup>
                            <m:sSubSupPr>
                              <m:ctrlPr>
                                <a:rPr lang="en-US" altLang="ja-JP" sz="1600" i="1" smtClean="0">
                                  <a:solidFill>
                                    <a:prstClr val="black"/>
                                  </a:solidFill>
                                  <a:latin typeface="Cambria Math" panose="02040503050406030204" pitchFamily="18" charset="0"/>
                                </a:rPr>
                              </m:ctrlPr>
                            </m:sSubSupPr>
                            <m:e>
                              <m:r>
                                <a:rPr lang="en-US" altLang="ja-JP" sz="1600" i="1" smtClean="0">
                                  <a:solidFill>
                                    <a:prstClr val="black"/>
                                  </a:solidFill>
                                  <a:latin typeface="Cambria Math" panose="02040503050406030204" pitchFamily="18" charset="0"/>
                                </a:rPr>
                                <m:t>𝑧</m:t>
                              </m:r>
                            </m:e>
                            <m:sub>
                              <m:r>
                                <a:rPr lang="en-US" altLang="ja-JP" sz="1600" i="1" smtClean="0">
                                  <a:solidFill>
                                    <a:prstClr val="black"/>
                                  </a:solidFill>
                                  <a:latin typeface="Cambria Math" panose="02040503050406030204" pitchFamily="18" charset="0"/>
                                </a:rPr>
                                <m:t>𝑖</m:t>
                              </m:r>
                            </m:sub>
                            <m:sup>
                              <m:r>
                                <a:rPr lang="en-US" altLang="ja-JP" sz="1600" i="1" smtClean="0">
                                  <a:solidFill>
                                    <a:prstClr val="black"/>
                                  </a:solidFill>
                                  <a:latin typeface="Cambria Math" panose="02040503050406030204" pitchFamily="18" charset="0"/>
                                </a:rPr>
                                <m:t>𝑡</m:t>
                              </m:r>
                            </m:sup>
                          </m:sSubSup>
                        </m:e>
                      </m:nary>
                    </m:oMath>
                  </m:oMathPara>
                </a14:m>
                <a:endParaRPr lang="ja-JP" altLang="en-US" sz="1600" dirty="0">
                  <a:solidFill>
                    <a:prstClr val="black"/>
                  </a:solidFill>
                </a:endParaRPr>
              </a:p>
            </p:txBody>
          </p:sp>
        </mc:Choice>
        <mc:Fallback xmlns="">
          <p:sp>
            <p:nvSpPr>
              <p:cNvPr id="92" name="正方形/長方形 91"/>
              <p:cNvSpPr>
                <a:spLocks noRot="1" noChangeAspect="1" noMove="1" noResize="1" noEditPoints="1" noAdjustHandles="1" noChangeArrowheads="1" noChangeShapeType="1" noTextEdit="1"/>
              </p:cNvSpPr>
              <p:nvPr/>
            </p:nvSpPr>
            <p:spPr>
              <a:xfrm>
                <a:off x="5392255" y="4695312"/>
                <a:ext cx="3606905" cy="810607"/>
              </a:xfrm>
              <a:prstGeom prst="rect">
                <a:avLst/>
              </a:prstGeom>
              <a:blipFill rotWithShape="0">
                <a:blip r:embed="rId19"/>
                <a:stretch>
                  <a:fillRect/>
                </a:stretch>
              </a:blipFill>
            </p:spPr>
            <p:txBody>
              <a:bodyPr/>
              <a:lstStyle/>
              <a:p>
                <a:r>
                  <a:rPr lang="ja-JP" altLang="en-US">
                    <a:noFill/>
                  </a:rPr>
                  <a:t> </a:t>
                </a:r>
              </a:p>
            </p:txBody>
          </p:sp>
        </mc:Fallback>
      </mc:AlternateContent>
      <p:sp>
        <p:nvSpPr>
          <p:cNvPr id="93" name="正方形/長方形 92"/>
          <p:cNvSpPr/>
          <p:nvPr/>
        </p:nvSpPr>
        <p:spPr>
          <a:xfrm>
            <a:off x="4855577" y="5670696"/>
            <a:ext cx="3185487" cy="369332"/>
          </a:xfrm>
          <a:prstGeom prst="rect">
            <a:avLst/>
          </a:prstGeom>
        </p:spPr>
        <p:txBody>
          <a:bodyPr wrap="none">
            <a:spAutoFit/>
          </a:bodyPr>
          <a:lstStyle/>
          <a:p>
            <a:r>
              <a:rPr lang="ja-JP" altLang="en-US" dirty="0" smtClean="0">
                <a:solidFill>
                  <a:prstClr val="black"/>
                </a:solidFill>
              </a:rPr>
              <a:t>⇒各時刻</a:t>
            </a:r>
            <a:r>
              <a:rPr lang="ja-JP" altLang="en-US" dirty="0">
                <a:solidFill>
                  <a:prstClr val="black"/>
                </a:solidFill>
              </a:rPr>
              <a:t>で勾配降下法を行う</a:t>
            </a:r>
          </a:p>
        </p:txBody>
      </p:sp>
      <p:sp>
        <p:nvSpPr>
          <p:cNvPr id="94" name="テキスト ボックス 93"/>
          <p:cNvSpPr txBox="1"/>
          <p:nvPr/>
        </p:nvSpPr>
        <p:spPr>
          <a:xfrm>
            <a:off x="5882482" y="6227047"/>
            <a:ext cx="2042832" cy="369332"/>
          </a:xfrm>
          <a:prstGeom prst="rect">
            <a:avLst/>
          </a:prstGeom>
          <a:solidFill>
            <a:schemeClr val="bg2">
              <a:lumMod val="90000"/>
            </a:schemeClr>
          </a:solidFill>
        </p:spPr>
        <p:txBody>
          <a:bodyPr wrap="square" rtlCol="0">
            <a:spAutoFit/>
          </a:bodyPr>
          <a:lstStyle/>
          <a:p>
            <a:r>
              <a:rPr lang="ja-JP" altLang="en-US" dirty="0" smtClean="0">
                <a:solidFill>
                  <a:prstClr val="black"/>
                </a:solidFill>
              </a:rPr>
              <a:t>◎計算量が少ない</a:t>
            </a:r>
            <a:endParaRPr lang="en-US" altLang="ja-JP" dirty="0" smtClean="0">
              <a:solidFill>
                <a:prstClr val="black"/>
              </a:solidFill>
            </a:endParaRPr>
          </a:p>
        </p:txBody>
      </p:sp>
      <p:sp>
        <p:nvSpPr>
          <p:cNvPr id="3" name="スライド番号プレースホルダー 2"/>
          <p:cNvSpPr>
            <a:spLocks noGrp="1"/>
          </p:cNvSpPr>
          <p:nvPr>
            <p:ph type="sldNum" sz="quarter" idx="12"/>
          </p:nvPr>
        </p:nvSpPr>
        <p:spPr/>
        <p:txBody>
          <a:bodyPr/>
          <a:lstStyle/>
          <a:p>
            <a:fld id="{2946B411-00CB-44F9-870B-A40FB757CB49}" type="slidenum">
              <a:rPr lang="ja-JP" altLang="en-US" smtClean="0">
                <a:solidFill>
                  <a:prstClr val="white"/>
                </a:solidFill>
              </a:rPr>
              <a:pPr/>
              <a:t>97</a:t>
            </a:fld>
            <a:endParaRPr lang="ja-JP" altLang="en-US">
              <a:solidFill>
                <a:prstClr val="white"/>
              </a:solidFill>
            </a:endParaRPr>
          </a:p>
        </p:txBody>
      </p:sp>
      <p:sp>
        <p:nvSpPr>
          <p:cNvPr id="44" name="テキスト ボックス 43">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sp>
        <p:nvSpPr>
          <p:cNvPr id="45" name="下矢印 44"/>
          <p:cNvSpPr/>
          <p:nvPr/>
        </p:nvSpPr>
        <p:spPr>
          <a:xfrm rot="16200000">
            <a:off x="5398134" y="6258708"/>
            <a:ext cx="545644" cy="343581"/>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46" name="テキスト ボックス 45"/>
          <p:cNvSpPr txBox="1"/>
          <p:nvPr/>
        </p:nvSpPr>
        <p:spPr>
          <a:xfrm>
            <a:off x="312615" y="1301643"/>
            <a:ext cx="3872886" cy="369332"/>
          </a:xfrm>
          <a:prstGeom prst="rect">
            <a:avLst/>
          </a:prstGeom>
          <a:noFill/>
        </p:spPr>
        <p:txBody>
          <a:bodyPr wrap="square" rtlCol="0">
            <a:spAutoFit/>
          </a:bodyPr>
          <a:lstStyle/>
          <a:p>
            <a:r>
              <a:rPr lang="ja-JP" altLang="en-US" dirty="0" smtClean="0">
                <a:solidFill>
                  <a:prstClr val="black"/>
                </a:solidFill>
              </a:rPr>
              <a:t>●</a:t>
            </a:r>
            <a:r>
              <a:rPr lang="en-US" altLang="ja-JP" u="sng" dirty="0" smtClean="0">
                <a:solidFill>
                  <a:prstClr val="black"/>
                </a:solidFill>
              </a:rPr>
              <a:t>BPTT</a:t>
            </a:r>
            <a:r>
              <a:rPr lang="ja-JP" altLang="en-US" u="sng" dirty="0">
                <a:solidFill>
                  <a:prstClr val="black"/>
                </a:solidFill>
              </a:rPr>
              <a:t>法</a:t>
            </a:r>
          </a:p>
        </p:txBody>
      </p:sp>
      <p:cxnSp>
        <p:nvCxnSpPr>
          <p:cNvPr id="8" name="直線コネクタ 7"/>
          <p:cNvCxnSpPr/>
          <p:nvPr/>
        </p:nvCxnSpPr>
        <p:spPr>
          <a:xfrm>
            <a:off x="141402" y="4260354"/>
            <a:ext cx="419492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4571999" y="4572000"/>
            <a:ext cx="442716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a:off x="4336330" y="4260354"/>
            <a:ext cx="235669" cy="3305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直線コネクタ 16"/>
          <p:cNvCxnSpPr/>
          <p:nvPr/>
        </p:nvCxnSpPr>
        <p:spPr>
          <a:xfrm>
            <a:off x="5833321" y="3452039"/>
            <a:ext cx="55805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9279886"/>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white"/>
              </a:solidFill>
            </a:endParaRPr>
          </a:p>
        </p:txBody>
      </p:sp>
      <p:sp>
        <p:nvSpPr>
          <p:cNvPr id="9" name="テキスト ボックス 8"/>
          <p:cNvSpPr txBox="1"/>
          <p:nvPr/>
        </p:nvSpPr>
        <p:spPr>
          <a:xfrm>
            <a:off x="432060" y="1432874"/>
            <a:ext cx="6919274" cy="646331"/>
          </a:xfrm>
          <a:prstGeom prst="rect">
            <a:avLst/>
          </a:prstGeom>
          <a:noFill/>
        </p:spPr>
        <p:txBody>
          <a:bodyPr wrap="square" rtlCol="0">
            <a:spAutoFit/>
          </a:bodyPr>
          <a:lstStyle/>
          <a:p>
            <a:r>
              <a:rPr lang="en-US" altLang="ja-JP" dirty="0" smtClean="0">
                <a:solidFill>
                  <a:prstClr val="black"/>
                </a:solidFill>
              </a:rPr>
              <a:t>RNN</a:t>
            </a:r>
            <a:r>
              <a:rPr lang="ja-JP" altLang="en-US" dirty="0" smtClean="0">
                <a:solidFill>
                  <a:prstClr val="black"/>
                </a:solidFill>
              </a:rPr>
              <a:t>は，ループが回り続けるので，学習が上手くいかないことも</a:t>
            </a:r>
            <a:endParaRPr lang="en-US" altLang="ja-JP" dirty="0" smtClean="0">
              <a:solidFill>
                <a:prstClr val="black"/>
              </a:solidFill>
            </a:endParaRPr>
          </a:p>
          <a:p>
            <a:r>
              <a:rPr lang="ja-JP" altLang="en-US" dirty="0" smtClean="0">
                <a:solidFill>
                  <a:prstClr val="black"/>
                </a:solidFill>
              </a:rPr>
              <a:t>⇒十分情報を活用し終えた過去データは消去したい！</a:t>
            </a:r>
            <a:endParaRPr lang="ja-JP" altLang="en-US" dirty="0">
              <a:solidFill>
                <a:prstClr val="black"/>
              </a:solidFill>
            </a:endParaRPr>
          </a:p>
        </p:txBody>
      </p:sp>
      <p:sp>
        <p:nvSpPr>
          <p:cNvPr id="10" name="テキスト ボックス 9"/>
          <p:cNvSpPr txBox="1"/>
          <p:nvPr/>
        </p:nvSpPr>
        <p:spPr>
          <a:xfrm>
            <a:off x="445361" y="2099041"/>
            <a:ext cx="8597245" cy="400110"/>
          </a:xfrm>
          <a:prstGeom prst="rect">
            <a:avLst/>
          </a:prstGeom>
          <a:noFill/>
        </p:spPr>
        <p:txBody>
          <a:bodyPr wrap="square" rtlCol="0">
            <a:spAutoFit/>
          </a:bodyPr>
          <a:lstStyle/>
          <a:p>
            <a:r>
              <a:rPr lang="en-US" altLang="ja-JP" sz="2000" b="1" dirty="0" smtClean="0">
                <a:solidFill>
                  <a:srgbClr val="FF0000"/>
                </a:solidFill>
              </a:rPr>
              <a:t>LSTM</a:t>
            </a:r>
            <a:r>
              <a:rPr lang="ja-JP" altLang="en-US" dirty="0" smtClean="0">
                <a:solidFill>
                  <a:prstClr val="black"/>
                </a:solidFill>
              </a:rPr>
              <a:t>：</a:t>
            </a:r>
            <a:r>
              <a:rPr lang="en-US" altLang="ja-JP" dirty="0" smtClean="0">
                <a:solidFill>
                  <a:prstClr val="black"/>
                </a:solidFill>
              </a:rPr>
              <a:t>RNN</a:t>
            </a:r>
            <a:r>
              <a:rPr lang="ja-JP" altLang="en-US" dirty="0" smtClean="0">
                <a:solidFill>
                  <a:prstClr val="black"/>
                </a:solidFill>
              </a:rPr>
              <a:t>の中間層ユニットをメモリー・ユニットで置き換えたもの．</a:t>
            </a:r>
            <a:endParaRPr lang="ja-JP" altLang="en-US" dirty="0">
              <a:solidFill>
                <a:prstClr val="black"/>
              </a:solidFill>
            </a:endParaRPr>
          </a:p>
        </p:txBody>
      </p:sp>
      <p:sp>
        <p:nvSpPr>
          <p:cNvPr id="11" name="タイトル 1"/>
          <p:cNvSpPr>
            <a:spLocks noGrp="1"/>
          </p:cNvSpPr>
          <p:nvPr>
            <p:ph type="title"/>
          </p:nvPr>
        </p:nvSpPr>
        <p:spPr>
          <a:xfrm>
            <a:off x="628650" y="365127"/>
            <a:ext cx="7886700" cy="596408"/>
          </a:xfrm>
        </p:spPr>
        <p:txBody>
          <a:bodyPr>
            <a:normAutofit fontScale="90000"/>
          </a:bodyPr>
          <a:lstStyle/>
          <a:p>
            <a:r>
              <a:rPr kumimoji="1" lang="ja-JP" altLang="en-US" dirty="0">
                <a:solidFill>
                  <a:schemeClr val="bg1"/>
                </a:solidFill>
              </a:rPr>
              <a:t>長・短期記憶</a:t>
            </a:r>
            <a:r>
              <a:rPr kumimoji="1" lang="en-US" altLang="ja-JP" dirty="0">
                <a:solidFill>
                  <a:schemeClr val="bg1"/>
                </a:solidFill>
              </a:rPr>
              <a:t>(Long Short-Term Memory)</a:t>
            </a:r>
            <a:endParaRPr kumimoji="1" lang="ja-JP" altLang="en-US" dirty="0">
              <a:solidFill>
                <a:schemeClr val="bg1"/>
              </a:solidFill>
            </a:endParaRPr>
          </a:p>
        </p:txBody>
      </p:sp>
      <p:sp>
        <p:nvSpPr>
          <p:cNvPr id="12" name="スライド番号プレースホルダー 11"/>
          <p:cNvSpPr>
            <a:spLocks noGrp="1"/>
          </p:cNvSpPr>
          <p:nvPr>
            <p:ph type="sldNum" sz="quarter" idx="12"/>
          </p:nvPr>
        </p:nvSpPr>
        <p:spPr/>
        <p:txBody>
          <a:bodyPr/>
          <a:lstStyle/>
          <a:p>
            <a:fld id="{2946B411-00CB-44F9-870B-A40FB757CB49}" type="slidenum">
              <a:rPr lang="ja-JP" altLang="en-US" smtClean="0">
                <a:solidFill>
                  <a:prstClr val="white"/>
                </a:solidFill>
              </a:rPr>
              <a:pPr/>
              <a:t>98</a:t>
            </a:fld>
            <a:endParaRPr lang="ja-JP" altLang="en-US">
              <a:solidFill>
                <a:prstClr val="white"/>
              </a:solidFill>
            </a:endParaRPr>
          </a:p>
        </p:txBody>
      </p:sp>
      <p:sp>
        <p:nvSpPr>
          <p:cNvPr id="13" name="テキスト ボックス 12">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grpSp>
        <p:nvGrpSpPr>
          <p:cNvPr id="7" name="グループ化 6"/>
          <p:cNvGrpSpPr/>
          <p:nvPr/>
        </p:nvGrpSpPr>
        <p:grpSpPr>
          <a:xfrm>
            <a:off x="403727" y="2914553"/>
            <a:ext cx="3692059" cy="3546639"/>
            <a:chOff x="253839" y="2994454"/>
            <a:chExt cx="3692059" cy="3546639"/>
          </a:xfrm>
        </p:grpSpPr>
        <p:sp>
          <p:nvSpPr>
            <p:cNvPr id="63" name="テキスト ボックス 62"/>
            <p:cNvSpPr txBox="1"/>
            <p:nvPr/>
          </p:nvSpPr>
          <p:spPr>
            <a:xfrm>
              <a:off x="2164024" y="5437649"/>
              <a:ext cx="175288" cy="369332"/>
            </a:xfrm>
            <a:prstGeom prst="rect">
              <a:avLst/>
            </a:prstGeom>
            <a:noFill/>
          </p:spPr>
          <p:txBody>
            <a:bodyPr wrap="square" rtlCol="0">
              <a:spAutoFit/>
            </a:bodyPr>
            <a:lstStyle/>
            <a:p>
              <a:r>
                <a:rPr lang="en-US" altLang="ja-JP" dirty="0" smtClean="0">
                  <a:solidFill>
                    <a:prstClr val="black"/>
                  </a:solidFill>
                </a:rPr>
                <a:t>…</a:t>
              </a:r>
              <a:endParaRPr lang="ja-JP" altLang="en-US" dirty="0">
                <a:solidFill>
                  <a:prstClr val="black"/>
                </a:solidFill>
              </a:endParaRPr>
            </a:p>
          </p:txBody>
        </p:sp>
        <p:grpSp>
          <p:nvGrpSpPr>
            <p:cNvPr id="6" name="グループ化 5"/>
            <p:cNvGrpSpPr/>
            <p:nvPr/>
          </p:nvGrpSpPr>
          <p:grpSpPr>
            <a:xfrm>
              <a:off x="253839" y="2994454"/>
              <a:ext cx="3692059" cy="3546639"/>
              <a:chOff x="263951" y="2967283"/>
              <a:chExt cx="3692059" cy="3546639"/>
            </a:xfrm>
          </p:grpSpPr>
          <mc:AlternateContent xmlns:mc="http://schemas.openxmlformats.org/markup-compatibility/2006" xmlns:a14="http://schemas.microsoft.com/office/drawing/2010/main">
            <mc:Choice Requires="a14">
              <p:sp>
                <p:nvSpPr>
                  <p:cNvPr id="5" name="テキスト ボックス 4"/>
                  <p:cNvSpPr txBox="1"/>
                  <p:nvPr/>
                </p:nvSpPr>
                <p:spPr>
                  <a:xfrm>
                    <a:off x="422532" y="2967283"/>
                    <a:ext cx="3533478" cy="369332"/>
                  </a:xfrm>
                  <a:prstGeom prst="rect">
                    <a:avLst/>
                  </a:prstGeom>
                  <a:noFill/>
                </p:spPr>
                <p:txBody>
                  <a:bodyPr wrap="square" rtlCol="0">
                    <a:spAutoFit/>
                  </a:bodyPr>
                  <a:lstStyle/>
                  <a:p>
                    <a:r>
                      <a:rPr lang="ja-JP" altLang="en-US" dirty="0" smtClean="0">
                        <a:solidFill>
                          <a:prstClr val="black"/>
                        </a:solidFill>
                      </a:rPr>
                      <a:t>時刻</a:t>
                    </a:r>
                    <a14:m>
                      <m:oMath xmlns:m="http://schemas.openxmlformats.org/officeDocument/2006/math">
                        <m:r>
                          <a:rPr lang="en-US" altLang="ja-JP" i="1">
                            <a:solidFill>
                              <a:prstClr val="black"/>
                            </a:solidFill>
                            <a:latin typeface="Cambria Math" panose="02040503050406030204" pitchFamily="18" charset="0"/>
                          </a:rPr>
                          <m:t>𝑡</m:t>
                        </m:r>
                      </m:oMath>
                    </a14:m>
                    <a:r>
                      <a:rPr lang="ja-JP" altLang="en-US" dirty="0" smtClean="0">
                        <a:solidFill>
                          <a:prstClr val="black"/>
                        </a:solidFill>
                      </a:rPr>
                      <a:t>における</a:t>
                    </a:r>
                    <a:r>
                      <a:rPr lang="ja-JP" altLang="en-US" b="1" dirty="0" smtClean="0">
                        <a:solidFill>
                          <a:prstClr val="black"/>
                        </a:solidFill>
                      </a:rPr>
                      <a:t>セル</a:t>
                    </a:r>
                    <a:r>
                      <a:rPr lang="ja-JP" altLang="en-US" dirty="0" smtClean="0">
                        <a:solidFill>
                          <a:prstClr val="black"/>
                        </a:solidFill>
                      </a:rPr>
                      <a:t>と</a:t>
                    </a:r>
                    <a:r>
                      <a:rPr lang="ja-JP" altLang="en-US" b="1" dirty="0" smtClean="0">
                        <a:solidFill>
                          <a:prstClr val="black"/>
                        </a:solidFill>
                      </a:rPr>
                      <a:t>ユニット</a:t>
                    </a:r>
                    <a:endParaRPr lang="ja-JP" altLang="en-US" b="1" dirty="0">
                      <a:solidFill>
                        <a:prstClr val="black"/>
                      </a:solidFill>
                    </a:endParaRPr>
                  </a:p>
                </p:txBody>
              </p:sp>
            </mc:Choice>
            <mc:Fallback xmlns="">
              <p:sp>
                <p:nvSpPr>
                  <p:cNvPr id="5" name="テキスト ボックス 4"/>
                  <p:cNvSpPr txBox="1">
                    <a:spLocks noRot="1" noChangeAspect="1" noMove="1" noResize="1" noEditPoints="1" noAdjustHandles="1" noChangeArrowheads="1" noChangeShapeType="1" noTextEdit="1"/>
                  </p:cNvSpPr>
                  <p:nvPr/>
                </p:nvSpPr>
                <p:spPr>
                  <a:xfrm>
                    <a:off x="422532" y="2967283"/>
                    <a:ext cx="3533478" cy="369332"/>
                  </a:xfrm>
                  <a:prstGeom prst="rect">
                    <a:avLst/>
                  </a:prstGeom>
                  <a:blipFill rotWithShape="0">
                    <a:blip r:embed="rId3"/>
                    <a:stretch>
                      <a:fillRect l="-1379" t="-4918" b="-27869"/>
                    </a:stretch>
                  </a:blipFill>
                </p:spPr>
                <p:txBody>
                  <a:bodyPr/>
                  <a:lstStyle/>
                  <a:p>
                    <a:r>
                      <a:rPr lang="ja-JP" altLang="en-US">
                        <a:noFill/>
                      </a:rPr>
                      <a:t> </a:t>
                    </a:r>
                  </a:p>
                </p:txBody>
              </p:sp>
            </mc:Fallback>
          </mc:AlternateContent>
          <p:grpSp>
            <p:nvGrpSpPr>
              <p:cNvPr id="44" name="グループ化 43"/>
              <p:cNvGrpSpPr/>
              <p:nvPr/>
            </p:nvGrpSpPr>
            <p:grpSpPr>
              <a:xfrm>
                <a:off x="305585" y="3460174"/>
                <a:ext cx="3586112" cy="2916524"/>
                <a:chOff x="305585" y="3460174"/>
                <a:chExt cx="3586112" cy="2916524"/>
              </a:xfrm>
            </p:grpSpPr>
            <p:grpSp>
              <p:nvGrpSpPr>
                <p:cNvPr id="38" name="グループ化 37"/>
                <p:cNvGrpSpPr/>
                <p:nvPr/>
              </p:nvGrpSpPr>
              <p:grpSpPr>
                <a:xfrm>
                  <a:off x="1252874" y="3460174"/>
                  <a:ext cx="2638823" cy="2916524"/>
                  <a:chOff x="939537" y="3455999"/>
                  <a:chExt cx="2638823" cy="2916524"/>
                </a:xfrm>
              </p:grpSpPr>
              <p:cxnSp>
                <p:nvCxnSpPr>
                  <p:cNvPr id="3" name="直線矢印コネクタ 2"/>
                  <p:cNvCxnSpPr/>
                  <p:nvPr/>
                </p:nvCxnSpPr>
                <p:spPr>
                  <a:xfrm flipV="1">
                    <a:off x="1857080" y="3601040"/>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フローチャート: 結合子 13"/>
                  <p:cNvSpPr/>
                  <p:nvPr/>
                </p:nvSpPr>
                <p:spPr>
                  <a:xfrm>
                    <a:off x="1687398" y="4072379"/>
                    <a:ext cx="377072" cy="40535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prstClr val="black"/>
                        </a:solidFill>
                      </a:rPr>
                      <a:t>C</a:t>
                    </a:r>
                    <a:endParaRPr lang="ja-JP" altLang="en-US" dirty="0">
                      <a:solidFill>
                        <a:prstClr val="black"/>
                      </a:solidFill>
                    </a:endParaRPr>
                  </a:p>
                </p:txBody>
              </p:sp>
              <p:cxnSp>
                <p:nvCxnSpPr>
                  <p:cNvPr id="15" name="直線矢印コネクタ 14"/>
                  <p:cNvCxnSpPr/>
                  <p:nvPr/>
                </p:nvCxnSpPr>
                <p:spPr>
                  <a:xfrm flipV="1">
                    <a:off x="1896358" y="4477732"/>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右カーブ矢印 21"/>
                  <p:cNvSpPr/>
                  <p:nvPr/>
                </p:nvSpPr>
                <p:spPr>
                  <a:xfrm>
                    <a:off x="1275760" y="4112446"/>
                    <a:ext cx="452487" cy="400637"/>
                  </a:xfrm>
                  <a:prstGeom prst="curvedRightArrow">
                    <a:avLst>
                      <a:gd name="adj1" fmla="val 12297"/>
                      <a:gd name="adj2" fmla="val 50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black"/>
                      </a:solidFill>
                    </a:endParaRPr>
                  </a:p>
                </p:txBody>
              </p:sp>
              <mc:AlternateContent xmlns:mc="http://schemas.openxmlformats.org/markup-compatibility/2006" xmlns:a14="http://schemas.microsoft.com/office/drawing/2010/main">
                <mc:Choice Requires="a14">
                  <p:sp>
                    <p:nvSpPr>
                      <p:cNvPr id="23" name="テキスト ボックス 22"/>
                      <p:cNvSpPr txBox="1"/>
                      <p:nvPr/>
                    </p:nvSpPr>
                    <p:spPr>
                      <a:xfrm>
                        <a:off x="1899501" y="3455999"/>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23" name="テキスト ボックス 22"/>
                      <p:cNvSpPr txBox="1">
                        <a:spLocks noRot="1" noChangeAspect="1" noMove="1" noResize="1" noEditPoints="1" noAdjustHandles="1" noChangeArrowheads="1" noChangeShapeType="1" noTextEdit="1"/>
                      </p:cNvSpPr>
                      <p:nvPr/>
                    </p:nvSpPr>
                    <p:spPr>
                      <a:xfrm>
                        <a:off x="1899501" y="3455999"/>
                        <a:ext cx="329938" cy="413703"/>
                      </a:xfrm>
                      <a:prstGeom prst="rect">
                        <a:avLst/>
                      </a:prstGeom>
                      <a:blipFill rotWithShape="0">
                        <a:blip r:embed="rId4"/>
                        <a:stretch>
                          <a:fillRect r="-3704" b="-8955"/>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24" name="テキスト ボックス 23"/>
                      <p:cNvSpPr txBox="1"/>
                      <p:nvPr/>
                    </p:nvSpPr>
                    <p:spPr>
                      <a:xfrm>
                        <a:off x="939537" y="3906132"/>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bSup>
                            </m:oMath>
                          </m:oMathPara>
                        </a14:m>
                        <a:endParaRPr lang="ja-JP" altLang="en-US" dirty="0">
                          <a:solidFill>
                            <a:prstClr val="black"/>
                          </a:solidFill>
                        </a:endParaRPr>
                      </a:p>
                    </p:txBody>
                  </p:sp>
                </mc:Choice>
                <mc:Fallback xmlns="">
                  <p:sp>
                    <p:nvSpPr>
                      <p:cNvPr id="24" name="テキスト ボックス 23"/>
                      <p:cNvSpPr txBox="1">
                        <a:spLocks noRot="1" noChangeAspect="1" noMove="1" noResize="1" noEditPoints="1" noAdjustHandles="1" noChangeArrowheads="1" noChangeShapeType="1" noTextEdit="1"/>
                      </p:cNvSpPr>
                      <p:nvPr/>
                    </p:nvSpPr>
                    <p:spPr>
                      <a:xfrm>
                        <a:off x="939537" y="3906132"/>
                        <a:ext cx="329938" cy="413703"/>
                      </a:xfrm>
                      <a:prstGeom prst="rect">
                        <a:avLst/>
                      </a:prstGeom>
                      <a:blipFill rotWithShape="0">
                        <a:blip r:embed="rId5"/>
                        <a:stretch>
                          <a:fillRect r="-70370" b="-8824"/>
                        </a:stretch>
                      </a:blipFill>
                    </p:spPr>
                    <p:txBody>
                      <a:bodyPr/>
                      <a:lstStyle/>
                      <a:p>
                        <a:r>
                          <a:rPr lang="ja-JP" altLang="en-US">
                            <a:noFill/>
                          </a:rPr>
                          <a:t> </a:t>
                        </a:r>
                      </a:p>
                    </p:txBody>
                  </p:sp>
                </mc:Fallback>
              </mc:AlternateContent>
              <p:sp>
                <p:nvSpPr>
                  <p:cNvPr id="25" name="フローチャート: 結合子 24"/>
                  <p:cNvSpPr/>
                  <p:nvPr/>
                </p:nvSpPr>
                <p:spPr>
                  <a:xfrm>
                    <a:off x="1707822" y="4918436"/>
                    <a:ext cx="377072" cy="405353"/>
                  </a:xfrm>
                  <a:prstGeom prst="flowChartConnector">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smtClean="0">
                        <a:solidFill>
                          <a:prstClr val="black"/>
                        </a:solidFill>
                      </a:rPr>
                      <a:t>I</a:t>
                    </a:r>
                    <a:endParaRPr lang="ja-JP" altLang="en-US" dirty="0">
                      <a:solidFill>
                        <a:prstClr val="black"/>
                      </a:solidFill>
                    </a:endParaRPr>
                  </a:p>
                </p:txBody>
              </p:sp>
              <p:cxnSp>
                <p:nvCxnSpPr>
                  <p:cNvPr id="26" name="直線矢印コネクタ 25"/>
                  <p:cNvCxnSpPr/>
                  <p:nvPr/>
                </p:nvCxnSpPr>
                <p:spPr>
                  <a:xfrm flipV="1">
                    <a:off x="1896358" y="5323789"/>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26"/>
                  <p:cNvCxnSpPr>
                    <a:endCxn id="25" idx="3"/>
                  </p:cNvCxnSpPr>
                  <p:nvPr/>
                </p:nvCxnSpPr>
                <p:spPr>
                  <a:xfrm flipV="1">
                    <a:off x="1563276" y="5264426"/>
                    <a:ext cx="199767"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直線矢印コネクタ 27"/>
                  <p:cNvCxnSpPr>
                    <a:endCxn id="25" idx="5"/>
                  </p:cNvCxnSpPr>
                  <p:nvPr/>
                </p:nvCxnSpPr>
                <p:spPr>
                  <a:xfrm flipH="1" flipV="1">
                    <a:off x="2029673" y="5264426"/>
                    <a:ext cx="199766"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3" name="テキスト ボックス 32"/>
                      <p:cNvSpPr txBox="1"/>
                      <p:nvPr/>
                    </p:nvSpPr>
                    <p:spPr>
                      <a:xfrm>
                        <a:off x="1748226" y="5841300"/>
                        <a:ext cx="287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𝑡</m:t>
                                  </m:r>
                                </m:sup>
                              </m:sSup>
                            </m:oMath>
                          </m:oMathPara>
                        </a14:m>
                        <a:endParaRPr lang="ja-JP" altLang="en-US" dirty="0">
                          <a:solidFill>
                            <a:prstClr val="black"/>
                          </a:solidFill>
                        </a:endParaRPr>
                      </a:p>
                    </p:txBody>
                  </p:sp>
                </mc:Choice>
                <mc:Fallback xmlns="">
                  <p:sp>
                    <p:nvSpPr>
                      <p:cNvPr id="33" name="テキスト ボックス 32"/>
                      <p:cNvSpPr txBox="1">
                        <a:spLocks noRot="1" noChangeAspect="1" noMove="1" noResize="1" noEditPoints="1" noAdjustHandles="1" noChangeArrowheads="1" noChangeShapeType="1" noTextEdit="1"/>
                      </p:cNvSpPr>
                      <p:nvPr/>
                    </p:nvSpPr>
                    <p:spPr>
                      <a:xfrm>
                        <a:off x="1748226" y="5841300"/>
                        <a:ext cx="287963" cy="276999"/>
                      </a:xfrm>
                      <a:prstGeom prst="rect">
                        <a:avLst/>
                      </a:prstGeom>
                      <a:blipFill rotWithShape="0">
                        <a:blip r:embed="rId6"/>
                        <a:stretch>
                          <a:fillRect l="-8511" r="-4255" b="-4444"/>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34" name="テキスト ボックス 33"/>
                      <p:cNvSpPr txBox="1"/>
                      <p:nvPr/>
                    </p:nvSpPr>
                    <p:spPr>
                      <a:xfrm>
                        <a:off x="2204961" y="5710759"/>
                        <a:ext cx="4950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34" name="テキスト ボックス 33"/>
                      <p:cNvSpPr txBox="1">
                        <a:spLocks noRot="1" noChangeAspect="1" noMove="1" noResize="1" noEditPoints="1" noAdjustHandles="1" noChangeArrowheads="1" noChangeShapeType="1" noTextEdit="1"/>
                      </p:cNvSpPr>
                      <p:nvPr/>
                    </p:nvSpPr>
                    <p:spPr>
                      <a:xfrm>
                        <a:off x="2204961" y="5710759"/>
                        <a:ext cx="495007" cy="276999"/>
                      </a:xfrm>
                      <a:prstGeom prst="rect">
                        <a:avLst/>
                      </a:prstGeom>
                      <a:blipFill rotWithShape="0">
                        <a:blip r:embed="rId7"/>
                        <a:stretch>
                          <a:fillRect l="-4938" r="-3704" b="-2174"/>
                        </a:stretch>
                      </a:blipFill>
                    </p:spPr>
                    <p:txBody>
                      <a:bodyPr/>
                      <a:lstStyle/>
                      <a:p>
                        <a:r>
                          <a:rPr lang="ja-JP" altLang="en-US">
                            <a:noFill/>
                          </a:rPr>
                          <a:t> </a:t>
                        </a:r>
                      </a:p>
                    </p:txBody>
                  </p:sp>
                </mc:Fallback>
              </mc:AlternateContent>
              <p:sp>
                <p:nvSpPr>
                  <p:cNvPr id="36" name="テキスト ボックス 35"/>
                  <p:cNvSpPr txBox="1"/>
                  <p:nvPr/>
                </p:nvSpPr>
                <p:spPr>
                  <a:xfrm>
                    <a:off x="1104506" y="6064746"/>
                    <a:ext cx="1198708" cy="307777"/>
                  </a:xfrm>
                  <a:prstGeom prst="rect">
                    <a:avLst/>
                  </a:prstGeom>
                  <a:noFill/>
                </p:spPr>
                <p:txBody>
                  <a:bodyPr wrap="square" rtlCol="0">
                    <a:spAutoFit/>
                  </a:bodyPr>
                  <a:lstStyle/>
                  <a:p>
                    <a:r>
                      <a:rPr lang="en-US" altLang="ja-JP" sz="1400" dirty="0" smtClean="0">
                        <a:solidFill>
                          <a:prstClr val="black"/>
                        </a:solidFill>
                      </a:rPr>
                      <a:t>from</a:t>
                    </a:r>
                    <a:r>
                      <a:rPr lang="ja-JP" altLang="en-US" sz="1400" dirty="0" smtClean="0">
                        <a:solidFill>
                          <a:prstClr val="black"/>
                        </a:solidFill>
                      </a:rPr>
                      <a:t>入力層</a:t>
                    </a:r>
                    <a:endParaRPr lang="ja-JP" altLang="en-US" sz="1400" dirty="0">
                      <a:solidFill>
                        <a:prstClr val="black"/>
                      </a:solidFill>
                    </a:endParaRPr>
                  </a:p>
                </p:txBody>
              </p:sp>
              <p:sp>
                <p:nvSpPr>
                  <p:cNvPr id="37" name="テキスト ボックス 36"/>
                  <p:cNvSpPr txBox="1"/>
                  <p:nvPr/>
                </p:nvSpPr>
                <p:spPr>
                  <a:xfrm>
                    <a:off x="2315508" y="5899140"/>
                    <a:ext cx="1262852" cy="307777"/>
                  </a:xfrm>
                  <a:prstGeom prst="rect">
                    <a:avLst/>
                  </a:prstGeom>
                  <a:noFill/>
                </p:spPr>
                <p:txBody>
                  <a:bodyPr wrap="square" rtlCol="0">
                    <a:spAutoFit/>
                  </a:bodyPr>
                  <a:lstStyle/>
                  <a:p>
                    <a:r>
                      <a:rPr lang="en-US" altLang="ja-JP" sz="1400" dirty="0" smtClean="0">
                        <a:solidFill>
                          <a:prstClr val="black"/>
                        </a:solidFill>
                      </a:rPr>
                      <a:t>from</a:t>
                    </a:r>
                    <a:r>
                      <a:rPr lang="ja-JP" altLang="en-US" sz="1400" dirty="0" smtClean="0">
                        <a:solidFill>
                          <a:prstClr val="black"/>
                        </a:solidFill>
                      </a:rPr>
                      <a:t>中間層</a:t>
                    </a:r>
                    <a:endParaRPr lang="ja-JP" altLang="en-US" sz="1400" dirty="0">
                      <a:solidFill>
                        <a:prstClr val="black"/>
                      </a:solidFill>
                    </a:endParaRPr>
                  </a:p>
                </p:txBody>
              </p:sp>
            </p:grpSp>
            <p:sp>
              <p:nvSpPr>
                <p:cNvPr id="39" name="テキスト ボックス 38"/>
                <p:cNvSpPr txBox="1"/>
                <p:nvPr/>
              </p:nvSpPr>
              <p:spPr>
                <a:xfrm>
                  <a:off x="305585" y="3927780"/>
                  <a:ext cx="947289" cy="523220"/>
                </a:xfrm>
                <a:prstGeom prst="rect">
                  <a:avLst/>
                </a:prstGeom>
                <a:noFill/>
              </p:spPr>
              <p:txBody>
                <a:bodyPr wrap="square" rtlCol="0">
                  <a:spAutoFit/>
                </a:bodyPr>
                <a:lstStyle/>
                <a:p>
                  <a:r>
                    <a:rPr lang="ja-JP" altLang="en-US" sz="1400" dirty="0" smtClean="0">
                      <a:solidFill>
                        <a:prstClr val="black"/>
                      </a:solidFill>
                    </a:rPr>
                    <a:t>メモリー</a:t>
                  </a:r>
                  <a:endParaRPr lang="en-US" altLang="ja-JP" sz="1400" dirty="0" smtClean="0">
                    <a:solidFill>
                      <a:prstClr val="black"/>
                    </a:solidFill>
                  </a:endParaRPr>
                </a:p>
                <a:p>
                  <a:r>
                    <a:rPr lang="ja-JP" altLang="en-US" sz="1400" dirty="0" smtClean="0">
                      <a:solidFill>
                        <a:prstClr val="black"/>
                      </a:solidFill>
                    </a:rPr>
                    <a:t>セル</a:t>
                  </a:r>
                  <a:endParaRPr lang="ja-JP" altLang="en-US" sz="1400" dirty="0">
                    <a:solidFill>
                      <a:prstClr val="black"/>
                    </a:solidFill>
                  </a:endParaRPr>
                </a:p>
              </p:txBody>
            </p:sp>
            <p:sp>
              <p:nvSpPr>
                <p:cNvPr id="41" name="左中かっこ 40"/>
                <p:cNvSpPr/>
                <p:nvPr/>
              </p:nvSpPr>
              <p:spPr>
                <a:xfrm>
                  <a:off x="1157033" y="3529059"/>
                  <a:ext cx="138261" cy="118434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42" name="左中かっこ 41"/>
                <p:cNvSpPr/>
                <p:nvPr/>
              </p:nvSpPr>
              <p:spPr>
                <a:xfrm>
                  <a:off x="1150819" y="4824276"/>
                  <a:ext cx="144476" cy="155242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43" name="テキスト ボックス 42"/>
                <p:cNvSpPr txBox="1"/>
                <p:nvPr/>
              </p:nvSpPr>
              <p:spPr>
                <a:xfrm>
                  <a:off x="305585" y="5322255"/>
                  <a:ext cx="947289" cy="523220"/>
                </a:xfrm>
                <a:prstGeom prst="rect">
                  <a:avLst/>
                </a:prstGeom>
                <a:noFill/>
              </p:spPr>
              <p:txBody>
                <a:bodyPr wrap="square" rtlCol="0">
                  <a:spAutoFit/>
                </a:bodyPr>
                <a:lstStyle/>
                <a:p>
                  <a:r>
                    <a:rPr lang="ja-JP" altLang="en-US" sz="1400" dirty="0" smtClean="0">
                      <a:solidFill>
                        <a:prstClr val="black"/>
                      </a:solidFill>
                    </a:rPr>
                    <a:t>入力</a:t>
                  </a:r>
                  <a:endParaRPr lang="en-US" altLang="ja-JP" sz="1400" dirty="0" smtClean="0">
                    <a:solidFill>
                      <a:prstClr val="black"/>
                    </a:solidFill>
                  </a:endParaRPr>
                </a:p>
                <a:p>
                  <a:r>
                    <a:rPr lang="ja-JP" altLang="en-US" sz="1400" dirty="0" smtClean="0">
                      <a:solidFill>
                        <a:prstClr val="black"/>
                      </a:solidFill>
                    </a:rPr>
                    <a:t>ユニット</a:t>
                  </a:r>
                  <a:endParaRPr lang="en-US" altLang="ja-JP" sz="1400" dirty="0" smtClean="0">
                    <a:solidFill>
                      <a:prstClr val="black"/>
                    </a:solidFill>
                  </a:endParaRPr>
                </a:p>
              </p:txBody>
            </p:sp>
          </p:grpSp>
          <p:sp>
            <p:nvSpPr>
              <p:cNvPr id="2" name="正方形/長方形 1"/>
              <p:cNvSpPr/>
              <p:nvPr/>
            </p:nvSpPr>
            <p:spPr>
              <a:xfrm>
                <a:off x="263951" y="2967283"/>
                <a:ext cx="3627746" cy="3546639"/>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p:grpSp>
      <p:grpSp>
        <p:nvGrpSpPr>
          <p:cNvPr id="16" name="グループ化 15"/>
          <p:cNvGrpSpPr/>
          <p:nvPr/>
        </p:nvGrpSpPr>
        <p:grpSpPr>
          <a:xfrm>
            <a:off x="4849395" y="2914554"/>
            <a:ext cx="3394859" cy="3546638"/>
            <a:chOff x="4712193" y="2940031"/>
            <a:chExt cx="3394859" cy="3546638"/>
          </a:xfrm>
        </p:grpSpPr>
        <p:sp>
          <p:nvSpPr>
            <p:cNvPr id="46" name="テキスト ボックス 45"/>
            <p:cNvSpPr txBox="1"/>
            <p:nvPr/>
          </p:nvSpPr>
          <p:spPr>
            <a:xfrm>
              <a:off x="5914898" y="2949215"/>
              <a:ext cx="1008668" cy="369332"/>
            </a:xfrm>
            <a:prstGeom prst="rect">
              <a:avLst/>
            </a:prstGeom>
            <a:noFill/>
          </p:spPr>
          <p:txBody>
            <a:bodyPr wrap="square" rtlCol="0">
              <a:spAutoFit/>
            </a:bodyPr>
            <a:lstStyle/>
            <a:p>
              <a:r>
                <a:rPr lang="ja-JP" altLang="en-US" b="1" dirty="0" smtClean="0">
                  <a:solidFill>
                    <a:prstClr val="black"/>
                  </a:solidFill>
                </a:rPr>
                <a:t>ゲート</a:t>
              </a:r>
              <a:endParaRPr lang="ja-JP" altLang="en-US" b="1" dirty="0">
                <a:solidFill>
                  <a:prstClr val="black"/>
                </a:solidFill>
              </a:endParaRPr>
            </a:p>
          </p:txBody>
        </p:sp>
        <p:grpSp>
          <p:nvGrpSpPr>
            <p:cNvPr id="65" name="グループ化 64"/>
            <p:cNvGrpSpPr/>
            <p:nvPr/>
          </p:nvGrpSpPr>
          <p:grpSpPr>
            <a:xfrm>
              <a:off x="4870261" y="3578216"/>
              <a:ext cx="2477933" cy="1344395"/>
              <a:chOff x="4879688" y="3507733"/>
              <a:chExt cx="2477933" cy="1344395"/>
            </a:xfrm>
          </p:grpSpPr>
          <p:grpSp>
            <p:nvGrpSpPr>
              <p:cNvPr id="54" name="グループ化 53"/>
              <p:cNvGrpSpPr/>
              <p:nvPr/>
            </p:nvGrpSpPr>
            <p:grpSpPr>
              <a:xfrm rot="5400000">
                <a:off x="5400677" y="3323604"/>
                <a:ext cx="875062" cy="1917040"/>
                <a:chOff x="5280351" y="3456004"/>
                <a:chExt cx="875062" cy="1917040"/>
              </a:xfrm>
            </p:grpSpPr>
            <p:sp>
              <p:nvSpPr>
                <p:cNvPr id="47" name="フローチャート: 結合子 46"/>
                <p:cNvSpPr/>
                <p:nvPr/>
              </p:nvSpPr>
              <p:spPr>
                <a:xfrm>
                  <a:off x="5424897" y="4045647"/>
                  <a:ext cx="377072" cy="405353"/>
                </a:xfrm>
                <a:prstGeom prst="flowChartConnector">
                  <a:avLst/>
                </a:prstGeom>
              </p:spPr>
              <p:style>
                <a:lnRef idx="2">
                  <a:schemeClr val="dk1"/>
                </a:lnRef>
                <a:fillRef idx="1">
                  <a:schemeClr val="lt1"/>
                </a:fillRef>
                <a:effectRef idx="0">
                  <a:schemeClr val="dk1"/>
                </a:effectRef>
                <a:fontRef idx="minor">
                  <a:schemeClr val="dk1"/>
                </a:fontRef>
              </p:style>
              <p:txBody>
                <a:bodyPr vert="eaVert" rtlCol="0" anchor="ctr"/>
                <a:lstStyle/>
                <a:p>
                  <a:pPr algn="ctr"/>
                  <a:r>
                    <a:rPr lang="en-US" altLang="ja-JP" dirty="0" smtClean="0">
                      <a:solidFill>
                        <a:prstClr val="black"/>
                      </a:solidFill>
                    </a:rPr>
                    <a:t>I</a:t>
                  </a:r>
                  <a:endParaRPr lang="ja-JP" altLang="en-US" dirty="0">
                    <a:solidFill>
                      <a:prstClr val="black"/>
                    </a:solidFill>
                  </a:endParaRPr>
                </a:p>
              </p:txBody>
            </p:sp>
            <p:cxnSp>
              <p:nvCxnSpPr>
                <p:cNvPr id="48" name="直線矢印コネクタ 47"/>
                <p:cNvCxnSpPr/>
                <p:nvPr/>
              </p:nvCxnSpPr>
              <p:spPr>
                <a:xfrm flipV="1">
                  <a:off x="5613433" y="4451000"/>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線矢印コネクタ 48"/>
                <p:cNvCxnSpPr>
                  <a:endCxn id="47" idx="3"/>
                </p:cNvCxnSpPr>
                <p:nvPr/>
              </p:nvCxnSpPr>
              <p:spPr>
                <a:xfrm flipV="1">
                  <a:off x="5280351" y="4391637"/>
                  <a:ext cx="199767"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線矢印コネクタ 49"/>
                <p:cNvCxnSpPr>
                  <a:endCxn id="47" idx="5"/>
                </p:cNvCxnSpPr>
                <p:nvPr/>
              </p:nvCxnSpPr>
              <p:spPr>
                <a:xfrm flipH="1" flipV="1">
                  <a:off x="5746748" y="4391637"/>
                  <a:ext cx="199766" cy="50788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1" name="テキスト ボックス 50"/>
                    <p:cNvSpPr txBox="1"/>
                    <p:nvPr/>
                  </p:nvSpPr>
                  <p:spPr>
                    <a:xfrm rot="16193057">
                      <a:off x="5465301" y="4968511"/>
                      <a:ext cx="28796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𝒙</m:t>
                                </m:r>
                              </m:e>
                              <m:sup>
                                <m:r>
                                  <a:rPr lang="en-US" altLang="ja-JP" i="1" smtClean="0">
                                    <a:solidFill>
                                      <a:prstClr val="black"/>
                                    </a:solidFill>
                                    <a:latin typeface="Cambria Math" panose="02040503050406030204" pitchFamily="18" charset="0"/>
                                  </a:rPr>
                                  <m:t>𝑡</m:t>
                                </m:r>
                              </m:sup>
                            </m:sSup>
                          </m:oMath>
                        </m:oMathPara>
                      </a14:m>
                      <a:endParaRPr lang="ja-JP" altLang="en-US" dirty="0">
                        <a:solidFill>
                          <a:prstClr val="black"/>
                        </a:solidFill>
                      </a:endParaRPr>
                    </a:p>
                  </p:txBody>
                </p:sp>
              </mc:Choice>
              <mc:Fallback xmlns="">
                <p:sp>
                  <p:nvSpPr>
                    <p:cNvPr id="51" name="テキスト ボックス 50"/>
                    <p:cNvSpPr txBox="1">
                      <a:spLocks noRot="1" noChangeAspect="1" noMove="1" noResize="1" noEditPoints="1" noAdjustHandles="1" noChangeArrowheads="1" noChangeShapeType="1" noTextEdit="1"/>
                    </p:cNvSpPr>
                    <p:nvPr/>
                  </p:nvSpPr>
                  <p:spPr>
                    <a:xfrm rot="16193057">
                      <a:off x="5465301" y="4968511"/>
                      <a:ext cx="287963" cy="276999"/>
                    </a:xfrm>
                    <a:prstGeom prst="rect">
                      <a:avLst/>
                    </a:prstGeom>
                    <a:blipFill rotWithShape="0">
                      <a:blip r:embed="rId8"/>
                      <a:stretch>
                        <a:fillRect l="-6122" r="-2041" b="-4348"/>
                      </a:stretch>
                    </a:blipFill>
                  </p:spPr>
                  <p:txBody>
                    <a:bodyPr/>
                    <a:lstStyle/>
                    <a:p>
                      <a:r>
                        <a:rPr lang="ja-JP" altLang="en-US">
                          <a:noFill/>
                        </a:rPr>
                        <a:t> </a:t>
                      </a:r>
                    </a:p>
                  </p:txBody>
                </p:sp>
              </mc:Fallback>
            </mc:AlternateContent>
            <mc:AlternateContent xmlns:mc="http://schemas.openxmlformats.org/markup-compatibility/2006" xmlns:a14="http://schemas.microsoft.com/office/drawing/2010/main">
              <mc:Choice Requires="a14">
                <p:sp>
                  <p:nvSpPr>
                    <p:cNvPr id="52" name="テキスト ボックス 51"/>
                    <p:cNvSpPr txBox="1"/>
                    <p:nvPr/>
                  </p:nvSpPr>
                  <p:spPr>
                    <a:xfrm rot="16200765">
                      <a:off x="5769410" y="4987041"/>
                      <a:ext cx="49500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en-US" altLang="ja-JP" i="1" smtClean="0">
                                    <a:solidFill>
                                      <a:prstClr val="black"/>
                                    </a:solidFill>
                                    <a:latin typeface="Cambria Math" panose="02040503050406030204" pitchFamily="18" charset="0"/>
                                  </a:rPr>
                                </m:ctrlPr>
                              </m:sSupPr>
                              <m:e>
                                <m:r>
                                  <a:rPr lang="en-US" altLang="ja-JP" b="1" i="1" smtClean="0">
                                    <a:solidFill>
                                      <a:prstClr val="black"/>
                                    </a:solidFill>
                                    <a:latin typeface="Cambria Math" panose="02040503050406030204" pitchFamily="18" charset="0"/>
                                  </a:rPr>
                                  <m:t>𝒛</m:t>
                                </m:r>
                              </m:e>
                              <m:sup>
                                <m:r>
                                  <a:rPr lang="en-US" altLang="ja-JP" i="1" smtClean="0">
                                    <a:solidFill>
                                      <a:prstClr val="black"/>
                                    </a:solidFill>
                                    <a:latin typeface="Cambria Math" panose="02040503050406030204" pitchFamily="18" charset="0"/>
                                  </a:rPr>
                                  <m:t>𝑡</m:t>
                                </m:r>
                                <m:r>
                                  <a:rPr lang="en-US" altLang="ja-JP" i="1" smtClean="0">
                                    <a:solidFill>
                                      <a:prstClr val="black"/>
                                    </a:solidFill>
                                    <a:latin typeface="Cambria Math" panose="02040503050406030204" pitchFamily="18" charset="0"/>
                                  </a:rPr>
                                  <m:t>−1</m:t>
                                </m:r>
                              </m:sup>
                            </m:sSup>
                          </m:oMath>
                        </m:oMathPara>
                      </a14:m>
                      <a:endParaRPr lang="ja-JP" altLang="en-US" dirty="0">
                        <a:solidFill>
                          <a:prstClr val="black"/>
                        </a:solidFill>
                      </a:endParaRPr>
                    </a:p>
                  </p:txBody>
                </p:sp>
              </mc:Choice>
              <mc:Fallback xmlns="">
                <p:sp>
                  <p:nvSpPr>
                    <p:cNvPr id="52" name="テキスト ボックス 51"/>
                    <p:cNvSpPr txBox="1">
                      <a:spLocks noRot="1" noChangeAspect="1" noMove="1" noResize="1" noEditPoints="1" noAdjustHandles="1" noChangeArrowheads="1" noChangeShapeType="1" noTextEdit="1"/>
                    </p:cNvSpPr>
                    <p:nvPr/>
                  </p:nvSpPr>
                  <p:spPr>
                    <a:xfrm rot="16200765">
                      <a:off x="5769410" y="4987041"/>
                      <a:ext cx="495007" cy="276999"/>
                    </a:xfrm>
                    <a:prstGeom prst="rect">
                      <a:avLst/>
                    </a:prstGeom>
                    <a:blipFill rotWithShape="0">
                      <a:blip r:embed="rId9"/>
                      <a:stretch>
                        <a:fillRect l="-3614" r="-1205" b="-2174"/>
                      </a:stretch>
                    </a:blipFill>
                  </p:spPr>
                  <p:txBody>
                    <a:bodyPr/>
                    <a:lstStyle/>
                    <a:p>
                      <a:r>
                        <a:rPr lang="ja-JP" altLang="en-US">
                          <a:noFill/>
                        </a:rPr>
                        <a:t> </a:t>
                      </a:r>
                    </a:p>
                  </p:txBody>
                </p:sp>
              </mc:Fallback>
            </mc:AlternateContent>
            <p:cxnSp>
              <p:nvCxnSpPr>
                <p:cNvPr id="53" name="直線矢印コネクタ 52"/>
                <p:cNvCxnSpPr/>
                <p:nvPr/>
              </p:nvCxnSpPr>
              <p:spPr>
                <a:xfrm rot="16200000" flipV="1">
                  <a:off x="5314087" y="3746300"/>
                  <a:ext cx="589644" cy="905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55" name="テキスト ボックス 54"/>
                  <p:cNvSpPr txBox="1"/>
                  <p:nvPr/>
                </p:nvSpPr>
                <p:spPr>
                  <a:xfrm>
                    <a:off x="6207876" y="4168623"/>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55" name="テキスト ボックス 54"/>
                  <p:cNvSpPr txBox="1">
                    <a:spLocks noRot="1" noChangeAspect="1" noMove="1" noResize="1" noEditPoints="1" noAdjustHandles="1" noChangeArrowheads="1" noChangeShapeType="1" noTextEdit="1"/>
                  </p:cNvSpPr>
                  <p:nvPr/>
                </p:nvSpPr>
                <p:spPr>
                  <a:xfrm>
                    <a:off x="6207876" y="4168623"/>
                    <a:ext cx="329938" cy="413703"/>
                  </a:xfrm>
                  <a:prstGeom prst="rect">
                    <a:avLst/>
                  </a:prstGeom>
                  <a:blipFill rotWithShape="0">
                    <a:blip r:embed="rId10"/>
                    <a:stretch>
                      <a:fillRect r="-16667" b="-8824"/>
                    </a:stretch>
                  </a:blipFill>
                </p:spPr>
                <p:txBody>
                  <a:bodyPr/>
                  <a:lstStyle/>
                  <a:p>
                    <a:r>
                      <a:rPr lang="ja-JP" altLang="en-US">
                        <a:noFill/>
                      </a:rPr>
                      <a:t> </a:t>
                    </a:r>
                  </a:p>
                </p:txBody>
              </p:sp>
            </mc:Fallback>
          </mc:AlternateContent>
          <p:sp>
            <p:nvSpPr>
              <p:cNvPr id="57" name="フローチャート: 和接合 56"/>
              <p:cNvSpPr/>
              <p:nvPr/>
            </p:nvSpPr>
            <p:spPr>
              <a:xfrm>
                <a:off x="6796729" y="3989139"/>
                <a:ext cx="395923" cy="377073"/>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cxnSp>
            <p:nvCxnSpPr>
              <p:cNvPr id="58" name="直線矢印コネクタ 57"/>
              <p:cNvCxnSpPr/>
              <p:nvPr/>
            </p:nvCxnSpPr>
            <p:spPr>
              <a:xfrm flipV="1">
                <a:off x="6998605" y="4380789"/>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テキスト ボックス 58"/>
                  <p:cNvSpPr txBox="1"/>
                  <p:nvPr/>
                </p:nvSpPr>
                <p:spPr>
                  <a:xfrm>
                    <a:off x="7027683" y="4401617"/>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59" name="テキスト ボックス 58"/>
                  <p:cNvSpPr txBox="1">
                    <a:spLocks noRot="1" noChangeAspect="1" noMove="1" noResize="1" noEditPoints="1" noAdjustHandles="1" noChangeArrowheads="1" noChangeShapeType="1" noTextEdit="1"/>
                  </p:cNvSpPr>
                  <p:nvPr/>
                </p:nvSpPr>
                <p:spPr>
                  <a:xfrm>
                    <a:off x="7027683" y="4401617"/>
                    <a:ext cx="329938" cy="413703"/>
                  </a:xfrm>
                  <a:prstGeom prst="rect">
                    <a:avLst/>
                  </a:prstGeom>
                  <a:blipFill rotWithShape="0">
                    <a:blip r:embed="rId11"/>
                    <a:stretch>
                      <a:fillRect r="-3704" b="-8955"/>
                    </a:stretch>
                  </a:blipFill>
                </p:spPr>
                <p:txBody>
                  <a:bodyPr/>
                  <a:lstStyle/>
                  <a:p>
                    <a:r>
                      <a:rPr lang="ja-JP" altLang="en-US">
                        <a:noFill/>
                      </a:rPr>
                      <a:t> </a:t>
                    </a:r>
                  </a:p>
                </p:txBody>
              </p:sp>
            </mc:Fallback>
          </mc:AlternateContent>
          <p:cxnSp>
            <p:nvCxnSpPr>
              <p:cNvPr id="60" name="直線矢印コネクタ 59"/>
              <p:cNvCxnSpPr/>
              <p:nvPr/>
            </p:nvCxnSpPr>
            <p:spPr>
              <a:xfrm flipV="1">
                <a:off x="6998605" y="3507733"/>
                <a:ext cx="0" cy="47133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テキスト ボックス 60"/>
                  <p:cNvSpPr txBox="1"/>
                  <p:nvPr/>
                </p:nvSpPr>
                <p:spPr>
                  <a:xfrm>
                    <a:off x="7027683" y="3528561"/>
                    <a:ext cx="329938" cy="4137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ja-JP" i="1" smtClean="0">
                                  <a:solidFill>
                                    <a:prstClr val="black"/>
                                  </a:solidFill>
                                  <a:latin typeface="Cambria Math" panose="02040503050406030204" pitchFamily="18" charset="0"/>
                                </a:rPr>
                              </m:ctrlPr>
                            </m:sSubSupPr>
                            <m:e>
                              <m:sSubSup>
                                <m:sSubSupPr>
                                  <m:ctrlPr>
                                    <a:rPr lang="en-US" altLang="ja-JP" i="1">
                                      <a:solidFill>
                                        <a:prstClr val="black"/>
                                      </a:solidFill>
                                      <a:latin typeface="Cambria Math" panose="02040503050406030204" pitchFamily="18" charset="0"/>
                                    </a:rPr>
                                  </m:ctrlPr>
                                </m:sSubSupPr>
                                <m:e>
                                  <m:r>
                                    <a:rPr lang="en-US" altLang="ja-JP" i="1" smtClean="0">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sup>
                              </m:sSubSup>
                              <m:r>
                                <a:rPr lang="en-US" altLang="ja-JP" i="1" smtClean="0">
                                  <a:solidFill>
                                    <a:prstClr val="black"/>
                                  </a:solidFill>
                                  <a:latin typeface="Cambria Math" panose="02040503050406030204" pitchFamily="18" charset="0"/>
                                </a:rPr>
                                <m:t>𝑠</m:t>
                              </m:r>
                            </m:e>
                            <m:sub>
                              <m:r>
                                <a:rPr lang="en-US" altLang="ja-JP" i="1" smtClean="0">
                                  <a:solidFill>
                                    <a:prstClr val="black"/>
                                  </a:solidFill>
                                  <a:latin typeface="Cambria Math" panose="02040503050406030204" pitchFamily="18" charset="0"/>
                                </a:rPr>
                                <m:t>𝑗</m:t>
                              </m:r>
                            </m:sub>
                            <m:sup>
                              <m:r>
                                <a:rPr lang="en-US" altLang="ja-JP" i="1" smtClean="0">
                                  <a:solidFill>
                                    <a:prstClr val="black"/>
                                  </a:solidFill>
                                  <a:latin typeface="Cambria Math" panose="02040503050406030204" pitchFamily="18" charset="0"/>
                                </a:rPr>
                                <m:t>𝑡</m:t>
                              </m:r>
                            </m:sup>
                          </m:sSubSup>
                        </m:oMath>
                      </m:oMathPara>
                    </a14:m>
                    <a:endParaRPr lang="ja-JP" altLang="en-US" dirty="0">
                      <a:solidFill>
                        <a:prstClr val="black"/>
                      </a:solidFill>
                    </a:endParaRPr>
                  </a:p>
                </p:txBody>
              </p:sp>
            </mc:Choice>
            <mc:Fallback xmlns="">
              <p:sp>
                <p:nvSpPr>
                  <p:cNvPr id="61" name="テキスト ボックス 60"/>
                  <p:cNvSpPr txBox="1">
                    <a:spLocks noRot="1" noChangeAspect="1" noMove="1" noResize="1" noEditPoints="1" noAdjustHandles="1" noChangeArrowheads="1" noChangeShapeType="1" noTextEdit="1"/>
                  </p:cNvSpPr>
                  <p:nvPr/>
                </p:nvSpPr>
                <p:spPr>
                  <a:xfrm>
                    <a:off x="7027683" y="3528561"/>
                    <a:ext cx="329938" cy="413703"/>
                  </a:xfrm>
                  <a:prstGeom prst="rect">
                    <a:avLst/>
                  </a:prstGeom>
                  <a:blipFill rotWithShape="0">
                    <a:blip r:embed="rId12"/>
                    <a:stretch>
                      <a:fillRect r="-75926" b="-8824"/>
                    </a:stretch>
                  </a:blipFill>
                </p:spPr>
                <p:txBody>
                  <a:bodyPr/>
                  <a:lstStyle/>
                  <a:p>
                    <a:r>
                      <a:rPr lang="ja-JP" altLang="en-US">
                        <a:noFill/>
                      </a:rPr>
                      <a:t> </a:t>
                    </a:r>
                  </a:p>
                </p:txBody>
              </p:sp>
            </mc:Fallback>
          </mc:AlternateContent>
          <p:sp>
            <p:nvSpPr>
              <p:cNvPr id="62" name="テキスト ボックス 61"/>
              <p:cNvSpPr txBox="1"/>
              <p:nvPr/>
            </p:nvSpPr>
            <p:spPr>
              <a:xfrm>
                <a:off x="5924325" y="4488979"/>
                <a:ext cx="980388" cy="307777"/>
              </a:xfrm>
              <a:prstGeom prst="rect">
                <a:avLst/>
              </a:prstGeom>
              <a:noFill/>
            </p:spPr>
            <p:txBody>
              <a:bodyPr wrap="square" rtlCol="0">
                <a:spAutoFit/>
              </a:bodyPr>
              <a:lstStyle/>
              <a:p>
                <a:r>
                  <a:rPr lang="ja-JP" altLang="en-US" sz="1400" dirty="0" smtClean="0">
                    <a:solidFill>
                      <a:prstClr val="black"/>
                    </a:solidFill>
                  </a:rPr>
                  <a:t>ゲート値</a:t>
                </a:r>
                <a:endParaRPr lang="ja-JP" altLang="en-US" sz="1400" dirty="0">
                  <a:solidFill>
                    <a:prstClr val="black"/>
                  </a:solidFill>
                </a:endParaRPr>
              </a:p>
            </p:txBody>
          </p:sp>
          <p:sp>
            <p:nvSpPr>
              <p:cNvPr id="64" name="テキスト ボックス 63"/>
              <p:cNvSpPr txBox="1"/>
              <p:nvPr/>
            </p:nvSpPr>
            <p:spPr>
              <a:xfrm>
                <a:off x="5301450" y="4147926"/>
                <a:ext cx="461665" cy="369332"/>
              </a:xfrm>
              <a:prstGeom prst="rect">
                <a:avLst/>
              </a:prstGeom>
              <a:noFill/>
            </p:spPr>
            <p:txBody>
              <a:bodyPr vert="eaVert" wrap="square" rtlCol="0">
                <a:spAutoFit/>
              </a:bodyPr>
              <a:lstStyle/>
              <a:p>
                <a:r>
                  <a:rPr lang="en-US" altLang="ja-JP" dirty="0" smtClean="0">
                    <a:solidFill>
                      <a:prstClr val="black"/>
                    </a:solidFill>
                  </a:rPr>
                  <a:t>…</a:t>
                </a:r>
                <a:endParaRPr lang="ja-JP" altLang="en-US" dirty="0">
                  <a:solidFill>
                    <a:prstClr val="black"/>
                  </a:solidFill>
                </a:endParaRPr>
              </a:p>
            </p:txBody>
          </p:sp>
        </p:grpSp>
        <mc:AlternateContent xmlns:mc="http://schemas.openxmlformats.org/markup-compatibility/2006" xmlns:a14="http://schemas.microsoft.com/office/drawing/2010/main">
          <mc:Choice Requires="a14">
            <p:sp>
              <p:nvSpPr>
                <p:cNvPr id="66" name="テキスト ボックス 65"/>
                <p:cNvSpPr txBox="1"/>
                <p:nvPr/>
              </p:nvSpPr>
              <p:spPr>
                <a:xfrm>
                  <a:off x="4870230" y="5326182"/>
                  <a:ext cx="3188491" cy="967701"/>
                </a:xfrm>
                <a:prstGeom prst="rect">
                  <a:avLst/>
                </a:prstGeom>
                <a:noFill/>
              </p:spPr>
              <p:txBody>
                <a:bodyPr wrap="square" rtlCol="0">
                  <a:spAutoFit/>
                </a:bodyPr>
                <a:lstStyle/>
                <a:p>
                  <a:r>
                    <a:rPr lang="ja-JP" altLang="en-US" dirty="0" smtClean="0">
                      <a:solidFill>
                        <a:prstClr val="black"/>
                      </a:solidFill>
                    </a:rPr>
                    <a:t>ゲート値は　</a:t>
                  </a:r>
                  <a14:m>
                    <m:oMath xmlns:m="http://schemas.openxmlformats.org/officeDocument/2006/math">
                      <m:r>
                        <a:rPr lang="en-US" altLang="ja-JP" smtClean="0">
                          <a:solidFill>
                            <a:prstClr val="black"/>
                          </a:solidFill>
                          <a:latin typeface="Cambria Math" panose="02040503050406030204" pitchFamily="18" charset="0"/>
                        </a:rPr>
                        <m:t>0</m:t>
                      </m:r>
                      <m:r>
                        <a:rPr lang="ja-JP" altLang="en-US" i="1">
                          <a:solidFill>
                            <a:prstClr val="black"/>
                          </a:solidFill>
                          <a:latin typeface="Cambria Math" panose="02040503050406030204" pitchFamily="18" charset="0"/>
                        </a:rPr>
                        <m:t>≦</m:t>
                      </m:r>
                      <m:sSubSup>
                        <m:sSubSupPr>
                          <m:ctrlPr>
                            <a:rPr lang="en-US" altLang="ja-JP" i="1">
                              <a:solidFill>
                                <a:prstClr val="black"/>
                              </a:solidFill>
                              <a:latin typeface="Cambria Math" panose="02040503050406030204" pitchFamily="18" charset="0"/>
                            </a:rPr>
                          </m:ctrlPr>
                        </m:sSubSupPr>
                        <m:e>
                          <m:r>
                            <a:rPr lang="en-US" altLang="ja-JP" i="1">
                              <a:solidFill>
                                <a:prstClr val="black"/>
                              </a:solidFill>
                              <a:latin typeface="Cambria Math" panose="02040503050406030204" pitchFamily="18" charset="0"/>
                            </a:rPr>
                            <m:t>𝑔</m:t>
                          </m:r>
                        </m:e>
                        <m:sub>
                          <m:r>
                            <a:rPr lang="en-US" altLang="ja-JP" i="1">
                              <a:solidFill>
                                <a:prstClr val="black"/>
                              </a:solidFill>
                              <a:latin typeface="Cambria Math" panose="02040503050406030204" pitchFamily="18" charset="0"/>
                            </a:rPr>
                            <m:t>𝑗</m:t>
                          </m:r>
                        </m:sub>
                        <m:sup>
                          <m:r>
                            <a:rPr lang="en-US" altLang="ja-JP" i="1">
                              <a:solidFill>
                                <a:prstClr val="black"/>
                              </a:solidFill>
                              <a:latin typeface="Cambria Math" panose="02040503050406030204" pitchFamily="18" charset="0"/>
                            </a:rPr>
                            <m:t>𝑡</m:t>
                          </m:r>
                        </m:sup>
                      </m:sSubSup>
                      <m:r>
                        <a:rPr lang="ja-JP" altLang="en-US" i="1" smtClean="0">
                          <a:solidFill>
                            <a:prstClr val="black"/>
                          </a:solidFill>
                          <a:latin typeface="Cambria Math" panose="02040503050406030204" pitchFamily="18" charset="0"/>
                        </a:rPr>
                        <m:t>≦</m:t>
                      </m:r>
                      <m:r>
                        <a:rPr lang="en-US" altLang="ja-JP" i="1" smtClean="0">
                          <a:solidFill>
                            <a:prstClr val="black"/>
                          </a:solidFill>
                          <a:latin typeface="Cambria Math" panose="02040503050406030204" pitchFamily="18" charset="0"/>
                        </a:rPr>
                        <m:t>1</m:t>
                      </m:r>
                    </m:oMath>
                  </a14:m>
                  <a:endParaRPr lang="en-US" altLang="ja-JP" dirty="0" smtClean="0">
                    <a:solidFill>
                      <a:prstClr val="black"/>
                    </a:solidFill>
                  </a:endParaRPr>
                </a:p>
                <a:p>
                  <a:r>
                    <a:rPr lang="ja-JP" altLang="en-US" dirty="0" smtClean="0">
                      <a:solidFill>
                        <a:prstClr val="black"/>
                      </a:solidFill>
                    </a:rPr>
                    <a:t>⇒ </a:t>
                  </a:r>
                  <a:r>
                    <a:rPr lang="en-US" altLang="ja-JP" dirty="0" smtClean="0">
                      <a:solidFill>
                        <a:prstClr val="black"/>
                      </a:solidFill>
                    </a:rPr>
                    <a:t>0 </a:t>
                  </a:r>
                  <a:r>
                    <a:rPr lang="ja-JP" altLang="en-US" dirty="0" smtClean="0">
                      <a:solidFill>
                        <a:prstClr val="black"/>
                      </a:solidFill>
                    </a:rPr>
                    <a:t>に近いゲートを作ることで</a:t>
                  </a:r>
                  <a:r>
                    <a:rPr lang="ja-JP" altLang="en-US" b="1" u="sng" dirty="0" smtClean="0">
                      <a:solidFill>
                        <a:srgbClr val="7030A0"/>
                      </a:solidFill>
                    </a:rPr>
                    <a:t>忘却</a:t>
                  </a:r>
                  <a:r>
                    <a:rPr lang="ja-JP" altLang="en-US" dirty="0" smtClean="0">
                      <a:solidFill>
                        <a:prstClr val="black"/>
                      </a:solidFill>
                    </a:rPr>
                    <a:t>の役割を果たす</a:t>
                  </a:r>
                  <a:endParaRPr lang="ja-JP" altLang="en-US" dirty="0">
                    <a:solidFill>
                      <a:prstClr val="black"/>
                    </a:solidFill>
                  </a:endParaRPr>
                </a:p>
              </p:txBody>
            </p:sp>
          </mc:Choice>
          <mc:Fallback xmlns="">
            <p:sp>
              <p:nvSpPr>
                <p:cNvPr id="66" name="テキスト ボックス 65"/>
                <p:cNvSpPr txBox="1">
                  <a:spLocks noRot="1" noChangeAspect="1" noMove="1" noResize="1" noEditPoints="1" noAdjustHandles="1" noChangeArrowheads="1" noChangeShapeType="1" noTextEdit="1"/>
                </p:cNvSpPr>
                <p:nvPr/>
              </p:nvSpPr>
              <p:spPr>
                <a:xfrm>
                  <a:off x="4870230" y="5326182"/>
                  <a:ext cx="3188491" cy="967701"/>
                </a:xfrm>
                <a:prstGeom prst="rect">
                  <a:avLst/>
                </a:prstGeom>
                <a:blipFill rotWithShape="0">
                  <a:blip r:embed="rId13"/>
                  <a:stretch>
                    <a:fillRect l="-1530" r="-1721" b="-10759"/>
                  </a:stretch>
                </a:blipFill>
              </p:spPr>
              <p:txBody>
                <a:bodyPr/>
                <a:lstStyle/>
                <a:p>
                  <a:r>
                    <a:rPr lang="ja-JP" altLang="en-US">
                      <a:noFill/>
                    </a:rPr>
                    <a:t> </a:t>
                  </a:r>
                </a:p>
              </p:txBody>
            </p:sp>
          </mc:Fallback>
        </mc:AlternateContent>
        <p:sp>
          <p:nvSpPr>
            <p:cNvPr id="8" name="正方形/長方形 7"/>
            <p:cNvSpPr/>
            <p:nvPr/>
          </p:nvSpPr>
          <p:spPr>
            <a:xfrm>
              <a:off x="4712193" y="2940031"/>
              <a:ext cx="3394859" cy="3546638"/>
            </a:xfrm>
            <a:prstGeom prst="rect">
              <a:avLst/>
            </a:prstGeom>
            <a:noFill/>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p:spTree>
    <p:extLst>
      <p:ext uri="{BB962C8B-B14F-4D97-AF65-F5344CB8AC3E}">
        <p14:creationId xmlns:p14="http://schemas.microsoft.com/office/powerpoint/2010/main" val="302944750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グループ化 34"/>
          <p:cNvGrpSpPr/>
          <p:nvPr/>
        </p:nvGrpSpPr>
        <p:grpSpPr>
          <a:xfrm>
            <a:off x="2462064" y="1326662"/>
            <a:ext cx="5060085" cy="5149604"/>
            <a:chOff x="3549575" y="1178399"/>
            <a:chExt cx="5420413" cy="5467548"/>
          </a:xfrm>
        </p:grpSpPr>
        <p:pic>
          <p:nvPicPr>
            <p:cNvPr id="22" name="図 21"/>
            <p:cNvPicPr>
              <a:picLocks noChangeAspect="1"/>
            </p:cNvPicPr>
            <p:nvPr/>
          </p:nvPicPr>
          <p:blipFill rotWithShape="1">
            <a:blip r:embed="rId2" cstate="print">
              <a:extLst>
                <a:ext uri="{28A0092B-C50C-407E-A947-70E740481C1C}">
                  <a14:useLocalDpi xmlns:a14="http://schemas.microsoft.com/office/drawing/2010/main" val="0"/>
                </a:ext>
              </a:extLst>
            </a:blip>
            <a:srcRect l="20309" t="8110" r="20413" b="12165"/>
            <a:stretch/>
          </p:blipFill>
          <p:spPr>
            <a:xfrm>
              <a:off x="3549575" y="1178399"/>
              <a:ext cx="5420413" cy="5467548"/>
            </a:xfrm>
            <a:prstGeom prst="rect">
              <a:avLst/>
            </a:prstGeom>
          </p:spPr>
        </p:pic>
        <p:grpSp>
          <p:nvGrpSpPr>
            <p:cNvPr id="31" name="グループ化 30"/>
            <p:cNvGrpSpPr/>
            <p:nvPr/>
          </p:nvGrpSpPr>
          <p:grpSpPr>
            <a:xfrm>
              <a:off x="4772702" y="2837468"/>
              <a:ext cx="3088281" cy="2801332"/>
              <a:chOff x="4772702" y="2837468"/>
              <a:chExt cx="3088281" cy="2801332"/>
            </a:xfrm>
          </p:grpSpPr>
          <p:sp>
            <p:nvSpPr>
              <p:cNvPr id="11" name="円/楕円 10"/>
              <p:cNvSpPr/>
              <p:nvPr/>
            </p:nvSpPr>
            <p:spPr>
              <a:xfrm>
                <a:off x="6476214" y="2837468"/>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U</a:t>
                </a:r>
                <a:endParaRPr lang="ja-JP" altLang="en-US" dirty="0">
                  <a:solidFill>
                    <a:prstClr val="black"/>
                  </a:solidFill>
                </a:endParaRPr>
              </a:p>
            </p:txBody>
          </p:sp>
          <p:sp>
            <p:nvSpPr>
              <p:cNvPr id="23" name="円/楕円 22"/>
              <p:cNvSpPr/>
              <p:nvPr/>
            </p:nvSpPr>
            <p:spPr>
              <a:xfrm>
                <a:off x="6444097" y="5214594"/>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I</a:t>
                </a:r>
                <a:endParaRPr lang="ja-JP" altLang="en-US" dirty="0">
                  <a:solidFill>
                    <a:prstClr val="black"/>
                  </a:solidFill>
                </a:endParaRPr>
              </a:p>
            </p:txBody>
          </p:sp>
          <p:sp>
            <p:nvSpPr>
              <p:cNvPr id="24" name="円/楕円 23"/>
              <p:cNvSpPr/>
              <p:nvPr/>
            </p:nvSpPr>
            <p:spPr>
              <a:xfrm>
                <a:off x="7439320" y="4545291"/>
                <a:ext cx="403782"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14" name="正方形/長方形 13"/>
              <p:cNvSpPr/>
              <p:nvPr/>
            </p:nvSpPr>
            <p:spPr>
              <a:xfrm>
                <a:off x="7421439" y="4572728"/>
                <a:ext cx="439544" cy="369332"/>
              </a:xfrm>
              <a:prstGeom prst="rect">
                <a:avLst/>
              </a:prstGeom>
            </p:spPr>
            <p:txBody>
              <a:bodyPr wrap="none">
                <a:spAutoFit/>
              </a:bodyPr>
              <a:lstStyle/>
              <a:p>
                <a:pPr algn="ctr"/>
                <a:r>
                  <a:rPr lang="en-US" altLang="ja-JP" dirty="0">
                    <a:solidFill>
                      <a:prstClr val="black"/>
                    </a:solidFill>
                  </a:rPr>
                  <a:t>IG</a:t>
                </a:r>
                <a:endParaRPr lang="ja-JP" altLang="en-US" dirty="0">
                  <a:solidFill>
                    <a:prstClr val="black"/>
                  </a:solidFill>
                </a:endParaRPr>
              </a:p>
            </p:txBody>
          </p:sp>
          <p:sp>
            <p:nvSpPr>
              <p:cNvPr id="25" name="円/楕円 24"/>
              <p:cNvSpPr/>
              <p:nvPr/>
            </p:nvSpPr>
            <p:spPr>
              <a:xfrm>
                <a:off x="4820239" y="3868132"/>
                <a:ext cx="403782"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26" name="正方形/長方形 25"/>
              <p:cNvSpPr/>
              <p:nvPr/>
            </p:nvSpPr>
            <p:spPr>
              <a:xfrm>
                <a:off x="4772702" y="3895569"/>
                <a:ext cx="498856" cy="369332"/>
              </a:xfrm>
              <a:prstGeom prst="rect">
                <a:avLst/>
              </a:prstGeom>
            </p:spPr>
            <p:txBody>
              <a:bodyPr wrap="none">
                <a:spAutoFit/>
              </a:bodyPr>
              <a:lstStyle/>
              <a:p>
                <a:pPr algn="ctr"/>
                <a:r>
                  <a:rPr lang="en-US" altLang="ja-JP" dirty="0" smtClean="0">
                    <a:solidFill>
                      <a:prstClr val="black"/>
                    </a:solidFill>
                  </a:rPr>
                  <a:t>FG</a:t>
                </a:r>
                <a:endParaRPr lang="ja-JP" altLang="en-US" dirty="0">
                  <a:solidFill>
                    <a:prstClr val="black"/>
                  </a:solidFill>
                </a:endParaRPr>
              </a:p>
            </p:txBody>
          </p:sp>
          <p:sp>
            <p:nvSpPr>
              <p:cNvPr id="27" name="円/楕円 26"/>
              <p:cNvSpPr/>
              <p:nvPr/>
            </p:nvSpPr>
            <p:spPr>
              <a:xfrm>
                <a:off x="6462951" y="3840695"/>
                <a:ext cx="405353" cy="424206"/>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smtClean="0">
                    <a:solidFill>
                      <a:prstClr val="black"/>
                    </a:solidFill>
                  </a:rPr>
                  <a:t>C</a:t>
                </a:r>
                <a:endParaRPr lang="ja-JP" altLang="en-US" dirty="0">
                  <a:solidFill>
                    <a:prstClr val="black"/>
                  </a:solidFill>
                </a:endParaRPr>
              </a:p>
            </p:txBody>
          </p:sp>
        </p:grpSp>
        <p:sp>
          <p:nvSpPr>
            <p:cNvPr id="28" name="フローチャート: 和接合 27"/>
            <p:cNvSpPr/>
            <p:nvPr/>
          </p:nvSpPr>
          <p:spPr>
            <a:xfrm>
              <a:off x="5617242" y="3962812"/>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29" name="フローチャート: 和接合 28"/>
            <p:cNvSpPr/>
            <p:nvPr/>
          </p:nvSpPr>
          <p:spPr>
            <a:xfrm>
              <a:off x="6565768" y="2313609"/>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30" name="フローチャート: 和接合 29"/>
            <p:cNvSpPr/>
            <p:nvPr/>
          </p:nvSpPr>
          <p:spPr>
            <a:xfrm>
              <a:off x="6533651" y="4622325"/>
              <a:ext cx="226243" cy="234845"/>
            </a:xfrm>
            <a:prstGeom prst="flowChartSummingJunction">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sp>
          <p:nvSpPr>
            <p:cNvPr id="32" name="円/楕円 31"/>
            <p:cNvSpPr/>
            <p:nvPr/>
          </p:nvSpPr>
          <p:spPr>
            <a:xfrm>
              <a:off x="7475646" y="2239255"/>
              <a:ext cx="405353" cy="42420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solidFill>
                  <a:prstClr val="black"/>
                </a:solidFill>
              </a:endParaRPr>
            </a:p>
          </p:txBody>
        </p:sp>
        <p:sp>
          <p:nvSpPr>
            <p:cNvPr id="33" name="正方形/長方形 32"/>
            <p:cNvSpPr/>
            <p:nvPr/>
          </p:nvSpPr>
          <p:spPr>
            <a:xfrm>
              <a:off x="7408598" y="2266692"/>
              <a:ext cx="587020" cy="369332"/>
            </a:xfrm>
            <a:prstGeom prst="rect">
              <a:avLst/>
            </a:prstGeom>
          </p:spPr>
          <p:txBody>
            <a:bodyPr wrap="none">
              <a:spAutoFit/>
            </a:bodyPr>
            <a:lstStyle/>
            <a:p>
              <a:pPr algn="ctr"/>
              <a:r>
                <a:rPr lang="en-US" altLang="ja-JP" dirty="0" smtClean="0">
                  <a:solidFill>
                    <a:prstClr val="black"/>
                  </a:solidFill>
                </a:rPr>
                <a:t>OG</a:t>
              </a:r>
              <a:endParaRPr lang="ja-JP" altLang="en-US" dirty="0">
                <a:solidFill>
                  <a:prstClr val="black"/>
                </a:solidFill>
              </a:endParaRPr>
            </a:p>
          </p:txBody>
        </p:sp>
      </p:grpSp>
      <p:sp>
        <p:nvSpPr>
          <p:cNvPr id="4" name="正方形/長方形 3"/>
          <p:cNvSpPr/>
          <p:nvPr/>
        </p:nvSpPr>
        <p:spPr>
          <a:xfrm>
            <a:off x="0" y="0"/>
            <a:ext cx="9144000" cy="1131216"/>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2" name="タイトル 1"/>
          <p:cNvSpPr>
            <a:spLocks noGrp="1"/>
          </p:cNvSpPr>
          <p:nvPr>
            <p:ph type="title"/>
          </p:nvPr>
        </p:nvSpPr>
        <p:spPr>
          <a:xfrm>
            <a:off x="628650" y="365127"/>
            <a:ext cx="7886700" cy="596408"/>
          </a:xfrm>
        </p:spPr>
        <p:txBody>
          <a:bodyPr>
            <a:normAutofit fontScale="90000"/>
          </a:bodyPr>
          <a:lstStyle/>
          <a:p>
            <a:r>
              <a:rPr kumimoji="1" lang="ja-JP" altLang="en-US" dirty="0">
                <a:solidFill>
                  <a:schemeClr val="bg1"/>
                </a:solidFill>
              </a:rPr>
              <a:t>長・短期記憶</a:t>
            </a:r>
            <a:r>
              <a:rPr kumimoji="1" lang="en-US" altLang="ja-JP" dirty="0">
                <a:solidFill>
                  <a:schemeClr val="bg1"/>
                </a:solidFill>
              </a:rPr>
              <a:t>(Long Short-Term Memory)</a:t>
            </a:r>
            <a:endParaRPr kumimoji="1" lang="ja-JP" altLang="en-US" dirty="0">
              <a:solidFill>
                <a:schemeClr val="bg1"/>
              </a:solidFill>
            </a:endParaRPr>
          </a:p>
        </p:txBody>
      </p:sp>
      <p:sp>
        <p:nvSpPr>
          <p:cNvPr id="20" name="スライド番号プレースホルダー 19"/>
          <p:cNvSpPr>
            <a:spLocks noGrp="1"/>
          </p:cNvSpPr>
          <p:nvPr>
            <p:ph type="sldNum" sz="quarter" idx="12"/>
          </p:nvPr>
        </p:nvSpPr>
        <p:spPr/>
        <p:txBody>
          <a:bodyPr/>
          <a:lstStyle/>
          <a:p>
            <a:fld id="{2946B411-00CB-44F9-870B-A40FB757CB49}" type="slidenum">
              <a:rPr lang="ja-JP" altLang="en-US" smtClean="0">
                <a:solidFill>
                  <a:prstClr val="white"/>
                </a:solidFill>
              </a:rPr>
              <a:pPr/>
              <a:t>99</a:t>
            </a:fld>
            <a:endParaRPr lang="ja-JP" altLang="en-US">
              <a:solidFill>
                <a:prstClr val="white"/>
              </a:solidFill>
            </a:endParaRPr>
          </a:p>
        </p:txBody>
      </p:sp>
      <p:sp>
        <p:nvSpPr>
          <p:cNvPr id="21" name="テキスト ボックス 20">
            <a:extLst>
              <a:ext uri="{FF2B5EF4-FFF2-40B4-BE49-F238E27FC236}">
                <a16:creationId xmlns="" xmlns:a16="http://schemas.microsoft.com/office/drawing/2014/main" id="{801092C8-F0F4-4CEF-95C0-5B1B469E86CA}"/>
              </a:ext>
            </a:extLst>
          </p:cNvPr>
          <p:cNvSpPr txBox="1"/>
          <p:nvPr/>
        </p:nvSpPr>
        <p:spPr>
          <a:xfrm>
            <a:off x="6943718" y="10167"/>
            <a:ext cx="1662954" cy="307777"/>
          </a:xfrm>
          <a:prstGeom prst="rect">
            <a:avLst/>
          </a:prstGeom>
          <a:noFill/>
        </p:spPr>
        <p:txBody>
          <a:bodyPr wrap="square" rtlCol="0">
            <a:spAutoFit/>
          </a:bodyPr>
          <a:lstStyle/>
          <a:p>
            <a:r>
              <a:rPr lang="en-US" altLang="ja-JP" sz="1400" dirty="0">
                <a:solidFill>
                  <a:prstClr val="white"/>
                </a:solidFill>
              </a:rPr>
              <a:t>Chapter9  </a:t>
            </a:r>
            <a:r>
              <a:rPr lang="en-US" altLang="ja-JP" sz="1400" dirty="0" smtClean="0">
                <a:solidFill>
                  <a:prstClr val="white"/>
                </a:solidFill>
              </a:rPr>
              <a:t>RNN</a:t>
            </a:r>
            <a:endParaRPr lang="ja-JP" altLang="en-US" sz="1400" dirty="0">
              <a:solidFill>
                <a:prstClr val="white"/>
              </a:solidFill>
            </a:endParaRPr>
          </a:p>
        </p:txBody>
      </p:sp>
      <p:grpSp>
        <p:nvGrpSpPr>
          <p:cNvPr id="38" name="グループ化 37"/>
          <p:cNvGrpSpPr/>
          <p:nvPr/>
        </p:nvGrpSpPr>
        <p:grpSpPr>
          <a:xfrm>
            <a:off x="518474" y="3144250"/>
            <a:ext cx="2297658" cy="307777"/>
            <a:chOff x="667567" y="4775756"/>
            <a:chExt cx="1193194" cy="307777"/>
          </a:xfrm>
        </p:grpSpPr>
        <p:sp>
          <p:nvSpPr>
            <p:cNvPr id="36" name="テキスト ボックス 35"/>
            <p:cNvSpPr txBox="1"/>
            <p:nvPr/>
          </p:nvSpPr>
          <p:spPr>
            <a:xfrm>
              <a:off x="748398" y="4775756"/>
              <a:ext cx="1112363" cy="307777"/>
            </a:xfrm>
            <a:prstGeom prst="rect">
              <a:avLst/>
            </a:prstGeom>
            <a:noFill/>
          </p:spPr>
          <p:txBody>
            <a:bodyPr wrap="square" rtlCol="0">
              <a:spAutoFit/>
            </a:bodyPr>
            <a:lstStyle/>
            <a:p>
              <a:r>
                <a:rPr lang="en-US" altLang="ja-JP" sz="1400" dirty="0" smtClean="0">
                  <a:solidFill>
                    <a:prstClr val="black"/>
                  </a:solidFill>
                </a:rPr>
                <a:t>: </a:t>
              </a:r>
              <a:r>
                <a:rPr lang="ja-JP" altLang="en-US" sz="1400" dirty="0" smtClean="0">
                  <a:solidFill>
                    <a:prstClr val="black"/>
                  </a:solidFill>
                </a:rPr>
                <a:t>遅れて伝わる</a:t>
              </a:r>
              <a:r>
                <a:rPr lang="ja-JP" altLang="en-US" sz="1400" dirty="0" smtClean="0">
                  <a:solidFill>
                    <a:srgbClr val="C00000"/>
                  </a:solidFill>
                </a:rPr>
                <a:t>のぞき穴</a:t>
              </a:r>
              <a:endParaRPr lang="ja-JP" altLang="en-US" sz="1400" dirty="0">
                <a:solidFill>
                  <a:srgbClr val="C00000"/>
                </a:solidFill>
              </a:endParaRPr>
            </a:p>
          </p:txBody>
        </p:sp>
        <p:sp>
          <p:nvSpPr>
            <p:cNvPr id="37" name="二等辺三角形 36"/>
            <p:cNvSpPr/>
            <p:nvPr/>
          </p:nvSpPr>
          <p:spPr>
            <a:xfrm rot="16200000">
              <a:off x="616788" y="4865435"/>
              <a:ext cx="182389" cy="80831"/>
            </a:xfrm>
            <a:prstGeom prst="triangle">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a:solidFill>
                  <a:prstClr val="black"/>
                </a:solidFill>
              </a:endParaRPr>
            </a:p>
          </p:txBody>
        </p:sp>
      </p:grpSp>
      <p:sp>
        <p:nvSpPr>
          <p:cNvPr id="39" name="テキスト ボックス 38"/>
          <p:cNvSpPr txBox="1"/>
          <p:nvPr/>
        </p:nvSpPr>
        <p:spPr>
          <a:xfrm>
            <a:off x="1440958" y="3741523"/>
            <a:ext cx="1275415" cy="584775"/>
          </a:xfrm>
          <a:prstGeom prst="rect">
            <a:avLst/>
          </a:prstGeom>
          <a:noFill/>
        </p:spPr>
        <p:txBody>
          <a:bodyPr wrap="square" rtlCol="0">
            <a:spAutoFit/>
          </a:bodyPr>
          <a:lstStyle/>
          <a:p>
            <a:pPr algn="ctr"/>
            <a:r>
              <a:rPr lang="ja-JP" altLang="en-US" sz="1600" dirty="0" smtClean="0">
                <a:solidFill>
                  <a:prstClr val="black"/>
                </a:solidFill>
              </a:rPr>
              <a:t>過去の</a:t>
            </a:r>
            <a:endParaRPr lang="en-US" altLang="ja-JP" sz="1600" dirty="0" smtClean="0">
              <a:solidFill>
                <a:prstClr val="black"/>
              </a:solidFill>
            </a:endParaRPr>
          </a:p>
          <a:p>
            <a:pPr algn="ctr"/>
            <a:r>
              <a:rPr lang="ja-JP" altLang="en-US" sz="1600" dirty="0" smtClean="0">
                <a:solidFill>
                  <a:prstClr val="black"/>
                </a:solidFill>
              </a:rPr>
              <a:t>情報を消去</a:t>
            </a:r>
            <a:endParaRPr lang="ja-JP" altLang="en-US" sz="1600" dirty="0">
              <a:solidFill>
                <a:prstClr val="black"/>
              </a:solidFill>
            </a:endParaRPr>
          </a:p>
        </p:txBody>
      </p:sp>
      <p:sp>
        <p:nvSpPr>
          <p:cNvPr id="41" name="テキスト ボックス 40"/>
          <p:cNvSpPr txBox="1"/>
          <p:nvPr/>
        </p:nvSpPr>
        <p:spPr>
          <a:xfrm>
            <a:off x="324159" y="1829838"/>
            <a:ext cx="3460965" cy="646331"/>
          </a:xfrm>
          <a:prstGeom prst="rect">
            <a:avLst/>
          </a:prstGeom>
          <a:noFill/>
        </p:spPr>
        <p:txBody>
          <a:bodyPr wrap="square" rtlCol="0">
            <a:spAutoFit/>
          </a:bodyPr>
          <a:lstStyle/>
          <a:p>
            <a:r>
              <a:rPr lang="ja-JP" altLang="en-US" b="1" dirty="0" smtClean="0">
                <a:solidFill>
                  <a:srgbClr val="C00000"/>
                </a:solidFill>
              </a:rPr>
              <a:t>のぞき穴</a:t>
            </a:r>
            <a:r>
              <a:rPr lang="en-US" altLang="ja-JP" dirty="0" smtClean="0">
                <a:solidFill>
                  <a:prstClr val="black"/>
                </a:solidFill>
              </a:rPr>
              <a:t>(peephole)</a:t>
            </a:r>
            <a:r>
              <a:rPr lang="ja-JP" altLang="en-US" dirty="0" smtClean="0">
                <a:solidFill>
                  <a:prstClr val="black"/>
                </a:solidFill>
              </a:rPr>
              <a:t> </a:t>
            </a:r>
            <a:r>
              <a:rPr lang="en-US" altLang="ja-JP" dirty="0" smtClean="0">
                <a:solidFill>
                  <a:prstClr val="black"/>
                </a:solidFill>
              </a:rPr>
              <a:t>: </a:t>
            </a:r>
            <a:r>
              <a:rPr lang="ja-JP" altLang="en-US" dirty="0" smtClean="0">
                <a:solidFill>
                  <a:prstClr val="black"/>
                </a:solidFill>
              </a:rPr>
              <a:t>セルの出力→ゲート へ流れる結合</a:t>
            </a:r>
            <a:endParaRPr lang="ja-JP" altLang="en-US" dirty="0">
              <a:solidFill>
                <a:prstClr val="black"/>
              </a:solidFill>
            </a:endParaRPr>
          </a:p>
        </p:txBody>
      </p:sp>
      <p:sp>
        <p:nvSpPr>
          <p:cNvPr id="3" name="テキスト ボックス 2"/>
          <p:cNvSpPr txBox="1"/>
          <p:nvPr/>
        </p:nvSpPr>
        <p:spPr>
          <a:xfrm>
            <a:off x="518474" y="1326662"/>
            <a:ext cx="3854186" cy="369332"/>
          </a:xfrm>
          <a:prstGeom prst="rect">
            <a:avLst/>
          </a:prstGeom>
          <a:noFill/>
        </p:spPr>
        <p:txBody>
          <a:bodyPr wrap="square" rtlCol="0">
            <a:spAutoFit/>
          </a:bodyPr>
          <a:lstStyle/>
          <a:p>
            <a:r>
              <a:rPr lang="ja-JP" altLang="en-US" dirty="0" smtClean="0">
                <a:solidFill>
                  <a:prstClr val="black"/>
                </a:solidFill>
              </a:rPr>
              <a:t>●</a:t>
            </a:r>
            <a:r>
              <a:rPr lang="en-US" altLang="ja-JP" u="sng" dirty="0" smtClean="0">
                <a:solidFill>
                  <a:prstClr val="black"/>
                </a:solidFill>
              </a:rPr>
              <a:t>LSTM</a:t>
            </a:r>
            <a:r>
              <a:rPr lang="ja-JP" altLang="en-US" u="sng" dirty="0" smtClean="0">
                <a:solidFill>
                  <a:prstClr val="black"/>
                </a:solidFill>
              </a:rPr>
              <a:t>の構造</a:t>
            </a:r>
            <a:endParaRPr lang="ja-JP" altLang="en-US" u="sng" dirty="0">
              <a:solidFill>
                <a:prstClr val="black"/>
              </a:solidFill>
            </a:endParaRPr>
          </a:p>
        </p:txBody>
      </p:sp>
      <p:sp>
        <p:nvSpPr>
          <p:cNvPr id="5" name="テキスト ボックス 4"/>
          <p:cNvSpPr txBox="1"/>
          <p:nvPr/>
        </p:nvSpPr>
        <p:spPr>
          <a:xfrm>
            <a:off x="4777084" y="6396558"/>
            <a:ext cx="1187778" cy="369332"/>
          </a:xfrm>
          <a:prstGeom prst="rect">
            <a:avLst/>
          </a:prstGeom>
          <a:noFill/>
        </p:spPr>
        <p:txBody>
          <a:bodyPr wrap="square" rtlCol="0">
            <a:spAutoFit/>
          </a:bodyPr>
          <a:lstStyle/>
          <a:p>
            <a:r>
              <a:rPr lang="ja-JP" altLang="en-US" dirty="0" smtClean="0">
                <a:solidFill>
                  <a:prstClr val="black"/>
                </a:solidFill>
              </a:rPr>
              <a:t>外部入力</a:t>
            </a:r>
            <a:endParaRPr lang="ja-JP" altLang="en-US" dirty="0">
              <a:solidFill>
                <a:prstClr val="black"/>
              </a:solidFill>
            </a:endParaRPr>
          </a:p>
        </p:txBody>
      </p:sp>
      <p:sp>
        <p:nvSpPr>
          <p:cNvPr id="6" name="テキスト ボックス 5"/>
          <p:cNvSpPr txBox="1"/>
          <p:nvPr/>
        </p:nvSpPr>
        <p:spPr>
          <a:xfrm>
            <a:off x="7341127" y="4444074"/>
            <a:ext cx="1174223" cy="584775"/>
          </a:xfrm>
          <a:prstGeom prst="rect">
            <a:avLst/>
          </a:prstGeom>
          <a:noFill/>
        </p:spPr>
        <p:txBody>
          <a:bodyPr wrap="square" rtlCol="0">
            <a:spAutoFit/>
          </a:bodyPr>
          <a:lstStyle/>
          <a:p>
            <a:r>
              <a:rPr lang="ja-JP" altLang="en-US" sz="1600" dirty="0" smtClean="0">
                <a:solidFill>
                  <a:prstClr val="black"/>
                </a:solidFill>
              </a:rPr>
              <a:t>外部入力</a:t>
            </a:r>
            <a:endParaRPr lang="en-US" altLang="ja-JP" sz="1600" dirty="0" smtClean="0">
              <a:solidFill>
                <a:prstClr val="black"/>
              </a:solidFill>
            </a:endParaRPr>
          </a:p>
          <a:p>
            <a:r>
              <a:rPr lang="ja-JP" altLang="en-US" sz="1600" dirty="0" smtClean="0">
                <a:solidFill>
                  <a:prstClr val="black"/>
                </a:solidFill>
              </a:rPr>
              <a:t>を調整</a:t>
            </a:r>
            <a:endParaRPr lang="ja-JP" altLang="en-US" sz="1600" dirty="0">
              <a:solidFill>
                <a:prstClr val="black"/>
              </a:solidFill>
            </a:endParaRPr>
          </a:p>
        </p:txBody>
      </p:sp>
      <p:sp>
        <p:nvSpPr>
          <p:cNvPr id="7" name="テキスト ボックス 6"/>
          <p:cNvSpPr txBox="1"/>
          <p:nvPr/>
        </p:nvSpPr>
        <p:spPr>
          <a:xfrm>
            <a:off x="4049212" y="5127504"/>
            <a:ext cx="1455743" cy="307777"/>
          </a:xfrm>
          <a:prstGeom prst="rect">
            <a:avLst/>
          </a:prstGeom>
          <a:noFill/>
        </p:spPr>
        <p:txBody>
          <a:bodyPr wrap="square" rtlCol="0">
            <a:spAutoFit/>
          </a:bodyPr>
          <a:lstStyle/>
          <a:p>
            <a:r>
              <a:rPr lang="ja-JP" altLang="en-US" sz="1400" dirty="0" smtClean="0">
                <a:solidFill>
                  <a:prstClr val="black"/>
                </a:solidFill>
                <a:latin typeface="HGPｺﾞｼｯｸE" panose="020B0900000000000000" pitchFamily="50" charset="-128"/>
                <a:ea typeface="HGPｺﾞｼｯｸE" panose="020B0900000000000000" pitchFamily="50" charset="-128"/>
              </a:rPr>
              <a:t>入力ユニット</a:t>
            </a:r>
            <a:endParaRPr lang="ja-JP" altLang="en-US" sz="1400" dirty="0">
              <a:solidFill>
                <a:prstClr val="black"/>
              </a:solidFill>
              <a:latin typeface="HGPｺﾞｼｯｸE" panose="020B0900000000000000" pitchFamily="50" charset="-128"/>
              <a:ea typeface="HGPｺﾞｼｯｸE" panose="020B0900000000000000" pitchFamily="50" charset="-128"/>
            </a:endParaRPr>
          </a:p>
        </p:txBody>
      </p:sp>
      <p:sp>
        <p:nvSpPr>
          <p:cNvPr id="34" name="テキスト ボックス 33"/>
          <p:cNvSpPr txBox="1"/>
          <p:nvPr/>
        </p:nvSpPr>
        <p:spPr>
          <a:xfrm>
            <a:off x="7418277" y="2242923"/>
            <a:ext cx="1174223" cy="584775"/>
          </a:xfrm>
          <a:prstGeom prst="rect">
            <a:avLst/>
          </a:prstGeom>
          <a:noFill/>
        </p:spPr>
        <p:txBody>
          <a:bodyPr wrap="square" rtlCol="0">
            <a:spAutoFit/>
          </a:bodyPr>
          <a:lstStyle/>
          <a:p>
            <a:r>
              <a:rPr lang="ja-JP" altLang="en-US" sz="1600" dirty="0" smtClean="0">
                <a:solidFill>
                  <a:prstClr val="black"/>
                </a:solidFill>
              </a:rPr>
              <a:t>外部出力を調整</a:t>
            </a:r>
            <a:endParaRPr lang="ja-JP" altLang="en-US" sz="1600" dirty="0">
              <a:solidFill>
                <a:prstClr val="black"/>
              </a:solidFill>
            </a:endParaRPr>
          </a:p>
        </p:txBody>
      </p:sp>
      <p:sp>
        <p:nvSpPr>
          <p:cNvPr id="40" name="テキスト ボックス 39"/>
          <p:cNvSpPr txBox="1"/>
          <p:nvPr/>
        </p:nvSpPr>
        <p:spPr>
          <a:xfrm>
            <a:off x="4759482" y="1326662"/>
            <a:ext cx="1187778" cy="369332"/>
          </a:xfrm>
          <a:prstGeom prst="rect">
            <a:avLst/>
          </a:prstGeom>
          <a:noFill/>
        </p:spPr>
        <p:txBody>
          <a:bodyPr wrap="square" rtlCol="0">
            <a:spAutoFit/>
          </a:bodyPr>
          <a:lstStyle/>
          <a:p>
            <a:r>
              <a:rPr lang="ja-JP" altLang="en-US" dirty="0" smtClean="0">
                <a:solidFill>
                  <a:prstClr val="black"/>
                </a:solidFill>
              </a:rPr>
              <a:t>外部出力</a:t>
            </a:r>
            <a:endParaRPr lang="ja-JP" altLang="en-US" dirty="0">
              <a:solidFill>
                <a:prstClr val="black"/>
              </a:solidFill>
            </a:endParaRPr>
          </a:p>
        </p:txBody>
      </p:sp>
      <p:sp>
        <p:nvSpPr>
          <p:cNvPr id="8" name="テキスト ボックス 7"/>
          <p:cNvSpPr txBox="1"/>
          <p:nvPr/>
        </p:nvSpPr>
        <p:spPr>
          <a:xfrm>
            <a:off x="6471589" y="3189214"/>
            <a:ext cx="2101120" cy="338554"/>
          </a:xfrm>
          <a:prstGeom prst="rect">
            <a:avLst/>
          </a:prstGeom>
          <a:noFill/>
        </p:spPr>
        <p:txBody>
          <a:bodyPr wrap="square" rtlCol="0">
            <a:spAutoFit/>
          </a:bodyPr>
          <a:lstStyle/>
          <a:p>
            <a:r>
              <a:rPr lang="ja-JP" altLang="en-US" sz="1600" dirty="0" smtClean="0">
                <a:solidFill>
                  <a:prstClr val="black"/>
                </a:solidFill>
              </a:rPr>
              <a:t>←これものぞき穴</a:t>
            </a:r>
            <a:endParaRPr lang="ja-JP" altLang="en-US" sz="1600" dirty="0">
              <a:solidFill>
                <a:prstClr val="black"/>
              </a:solidFill>
            </a:endParaRPr>
          </a:p>
        </p:txBody>
      </p:sp>
      <p:sp>
        <p:nvSpPr>
          <p:cNvPr id="9" name="テキスト ボックス 8"/>
          <p:cNvSpPr txBox="1"/>
          <p:nvPr/>
        </p:nvSpPr>
        <p:spPr>
          <a:xfrm>
            <a:off x="3495293" y="2576463"/>
            <a:ext cx="1827542" cy="523220"/>
          </a:xfrm>
          <a:prstGeom prst="rect">
            <a:avLst/>
          </a:prstGeom>
          <a:noFill/>
        </p:spPr>
        <p:txBody>
          <a:bodyPr wrap="square" rtlCol="0">
            <a:spAutoFit/>
          </a:bodyPr>
          <a:lstStyle/>
          <a:p>
            <a:r>
              <a:rPr lang="ja-JP" altLang="en-US" sz="1400" dirty="0" smtClean="0">
                <a:solidFill>
                  <a:prstClr val="black"/>
                </a:solidFill>
              </a:rPr>
              <a:t>前後で活性化関数を作用させるユニット</a:t>
            </a:r>
            <a:endParaRPr lang="ja-JP" altLang="en-US" sz="1400" dirty="0">
              <a:solidFill>
                <a:prstClr val="black"/>
              </a:solidFill>
            </a:endParaRPr>
          </a:p>
        </p:txBody>
      </p:sp>
    </p:spTree>
    <p:extLst>
      <p:ext uri="{BB962C8B-B14F-4D97-AF65-F5344CB8AC3E}">
        <p14:creationId xmlns:p14="http://schemas.microsoft.com/office/powerpoint/2010/main" val="37675940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テーマ">
  <a:themeElements>
    <a:clrScheme name="ペーパー">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Cambria-Calibri">
      <a:majorFont>
        <a:latin typeface="Cambria" panose="02040503050406030204"/>
        <a:ea typeface=""/>
        <a:cs typeface=""/>
        <a:font script="Jpan" typeface="ＭＳ Ｐゴシック"/>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TotalTime>
  <Words>6623</Words>
  <Application>Microsoft Office PowerPoint</Application>
  <PresentationFormat>画面に合わせる (4:3)</PresentationFormat>
  <Paragraphs>2001</Paragraphs>
  <Slides>110</Slides>
  <Notes>18</Notes>
  <HiddenSlides>0</HiddenSlides>
  <MMClips>0</MMClips>
  <ScaleCrop>false</ScaleCrop>
  <HeadingPairs>
    <vt:vector size="6" baseType="variant">
      <vt:variant>
        <vt:lpstr>使用されているフォント</vt:lpstr>
      </vt:variant>
      <vt:variant>
        <vt:i4>17</vt:i4>
      </vt:variant>
      <vt:variant>
        <vt:lpstr>テーマ</vt:lpstr>
      </vt:variant>
      <vt:variant>
        <vt:i4>5</vt:i4>
      </vt:variant>
      <vt:variant>
        <vt:lpstr>スライド タイトル</vt:lpstr>
      </vt:variant>
      <vt:variant>
        <vt:i4>110</vt:i4>
      </vt:variant>
    </vt:vector>
  </HeadingPairs>
  <TitlesOfParts>
    <vt:vector size="132" baseType="lpstr">
      <vt:lpstr>-apple-system</vt:lpstr>
      <vt:lpstr>HGPｺﾞｼｯｸE</vt:lpstr>
      <vt:lpstr>HG丸ｺﾞｼｯｸM-PRO</vt:lpstr>
      <vt:lpstr>ＭＳ Ｐゴシック</vt:lpstr>
      <vt:lpstr>ＭＳ 明朝</vt:lpstr>
      <vt:lpstr>メイリオ</vt:lpstr>
      <vt:lpstr>游ゴシック</vt:lpstr>
      <vt:lpstr>游ゴシック Light</vt:lpstr>
      <vt:lpstr>Arial</vt:lpstr>
      <vt:lpstr>Calibri</vt:lpstr>
      <vt:lpstr>Calibri Light</vt:lpstr>
      <vt:lpstr>Cambria</vt:lpstr>
      <vt:lpstr>Cambria Math</vt:lpstr>
      <vt:lpstr>Century</vt:lpstr>
      <vt:lpstr>Century Gothic</vt:lpstr>
      <vt:lpstr>Times New Roman</vt:lpstr>
      <vt:lpstr>Wingdings</vt:lpstr>
      <vt:lpstr>Office テーマ</vt:lpstr>
      <vt:lpstr>1_Office テーマ</vt:lpstr>
      <vt:lpstr>2_Office テーマ</vt:lpstr>
      <vt:lpstr>3_Office テーマ</vt:lpstr>
      <vt:lpstr>4_Office テーマ</vt:lpstr>
      <vt:lpstr>機械学習ゼミ  (深層学習)</vt:lpstr>
      <vt:lpstr>PowerPoint プレゼンテーション</vt:lpstr>
      <vt:lpstr>機械学習ゼミ 2章：機械学習と深層学習</vt:lpstr>
      <vt:lpstr>2.1 なぜ深層学習か？</vt:lpstr>
      <vt:lpstr>2.3 統計入門</vt:lpstr>
      <vt:lpstr>2.4　機械学習の基礎　</vt:lpstr>
      <vt:lpstr>2.4　機械学習の基礎</vt:lpstr>
      <vt:lpstr>2.4　機械学習の基礎</vt:lpstr>
      <vt:lpstr>2.4　機械学習の基礎</vt:lpstr>
      <vt:lpstr>2.4　機械学習の基礎</vt:lpstr>
      <vt:lpstr>2.4　機械学習の基礎</vt:lpstr>
      <vt:lpstr>2.4 機械学習の基礎</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機械学習ゼミ 3章：ニューラルネット</vt:lpstr>
      <vt:lpstr>3.1　神経細胞のネットワーク</vt:lpstr>
      <vt:lpstr>3.2　形式ニューロン</vt:lpstr>
      <vt:lpstr>PowerPoint プレゼンテーション</vt:lpstr>
      <vt:lpstr>PowerPoint プレゼンテーション</vt:lpstr>
      <vt:lpstr>3.4 順伝番型ニューラルネットワークの構造</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機械学習集中ゼミpart3</vt:lpstr>
      <vt:lpstr>本発表で取り扱う内容</vt:lpstr>
      <vt:lpstr>一次視覚野と畳み込み</vt:lpstr>
      <vt:lpstr>畳み込み層</vt:lpstr>
      <vt:lpstr>畳み込みの例</vt:lpstr>
      <vt:lpstr>Channel</vt:lpstr>
      <vt:lpstr>Stride</vt:lpstr>
      <vt:lpstr>Padding</vt:lpstr>
      <vt:lpstr>Pooling</vt:lpstr>
      <vt:lpstr>Pooling / Unpooling</vt:lpstr>
      <vt:lpstr>畳み込みニューラルネットまとめ</vt:lpstr>
      <vt:lpstr>CNNの誤差逆伝搬</vt:lpstr>
      <vt:lpstr>CNNの誤差逆伝搬</vt:lpstr>
      <vt:lpstr>再帰型ニューラルネット</vt:lpstr>
      <vt:lpstr>再帰型ニューラルネット(RNN)</vt:lpstr>
      <vt:lpstr>実時間リカレント学習法(Real Time Reccurent Learning)</vt:lpstr>
      <vt:lpstr>通時的誤差逆伝播法(Back Propagation Through Time)</vt:lpstr>
      <vt:lpstr>通時的誤差逆伝播法(Back Propagation Through Time)</vt:lpstr>
      <vt:lpstr>長・短期記憶(Long Short-Term Memory)</vt:lpstr>
      <vt:lpstr>長・短期記憶(Long Short-Term Memory)</vt:lpstr>
      <vt:lpstr>長・短期記憶(Long Short-Term Memory)</vt:lpstr>
      <vt:lpstr>LSTMの逆伝播</vt:lpstr>
      <vt:lpstr>LSTMの逆伝播</vt:lpstr>
      <vt:lpstr>ゲート付き再帰的ユニット (Gated Recurrent Unit)</vt:lpstr>
      <vt:lpstr>RNNと自然言語処理</vt:lpstr>
      <vt:lpstr>Seq2Seq (sequence to sequence) 学習</vt:lpstr>
      <vt:lpstr>参考文献</vt:lpstr>
      <vt:lpstr>補足 : L^Pプーリング でP→∞のとき 最大プーリングと等価になる証明</vt:lpstr>
      <vt:lpstr>CNNの補足：正規化層</vt:lpstr>
      <vt:lpstr>RTRLの補足：p_rs (t)の導出方法</vt:lpstr>
      <vt:lpstr>PowerPoint プレゼンテーション</vt:lpstr>
    </vt:vector>
  </TitlesOfParts>
  <Company>東京工業大学</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機械学習ゼミ（集約版）</dc:title>
  <dc:creator>小川晃平</dc:creator>
  <cp:lastModifiedBy>河井智弘</cp:lastModifiedBy>
  <cp:revision>19</cp:revision>
  <dcterms:created xsi:type="dcterms:W3CDTF">2018-08-22T02:35:39Z</dcterms:created>
  <dcterms:modified xsi:type="dcterms:W3CDTF">2018-10-02T01:41:29Z</dcterms:modified>
</cp:coreProperties>
</file>